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1.xml" ContentType="application/vnd.openxmlformats-officedocument.drawingml.chartshapes+xml"/>
  <Override PartName="/ppt/charts/chart6.xml" ContentType="application/vnd.openxmlformats-officedocument.drawingml.chart+xml"/>
  <Override PartName="/ppt/theme/themeOverride1.xml" ContentType="application/vnd.openxmlformats-officedocument.themeOverride+xml"/>
  <Override PartName="/ppt/drawings/drawing2.xml" ContentType="application/vnd.openxmlformats-officedocument.drawingml.chartshapes+xml"/>
  <Override PartName="/ppt/notesSlides/notesSlide36.xml" ContentType="application/vnd.openxmlformats-officedocument.presentationml.notesSlide+xml"/>
  <Override PartName="/ppt/charts/chart7.xml" ContentType="application/vnd.openxmlformats-officedocument.drawingml.chart+xml"/>
  <Override PartName="/ppt/theme/themeOverride2.xml" ContentType="application/vnd.openxmlformats-officedocument.themeOverride+xml"/>
  <Override PartName="/ppt/drawings/drawing3.xml" ContentType="application/vnd.openxmlformats-officedocument.drawingml.chartshapes+xml"/>
  <Override PartName="/ppt/notesSlides/notesSlide37.xml" ContentType="application/vnd.openxmlformats-officedocument.presentationml.notesSlid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3.xml" ContentType="application/vnd.openxmlformats-officedocument.themeOverrid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4.xml" ContentType="application/vnd.openxmlformats-officedocument.themeOverride+xml"/>
  <Override PartName="/ppt/notesSlides/notesSlide38.xml" ContentType="application/vnd.openxmlformats-officedocument.presentationml.notesSlid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5.xml" ContentType="application/vnd.openxmlformats-officedocument.themeOverride+xml"/>
  <Override PartName="/ppt/notesSlides/notesSlide39.xml" ContentType="application/vnd.openxmlformats-officedocument.presentationml.notesSlide+xml"/>
  <Override PartName="/ppt/charts/chart11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40.xml" ContentType="application/vnd.openxmlformats-officedocument.presentationml.notesSlide+xml"/>
  <Override PartName="/ppt/charts/chart12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41.xml" ContentType="application/vnd.openxmlformats-officedocument.presentationml.notesSlide+xml"/>
  <Override PartName="/ppt/charts/chart13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42.xml" ContentType="application/vnd.openxmlformats-officedocument.presentationml.notesSlide+xml"/>
  <Override PartName="/ppt/charts/chart14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43.xml" ContentType="application/vnd.openxmlformats-officedocument.presentationml.notesSlide+xml"/>
  <Override PartName="/ppt/charts/chart15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6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7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8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9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20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1109" r:id="rId2"/>
    <p:sldId id="1088" r:id="rId3"/>
    <p:sldId id="258" r:id="rId4"/>
    <p:sldId id="1099" r:id="rId5"/>
    <p:sldId id="1100" r:id="rId6"/>
    <p:sldId id="1105" r:id="rId7"/>
    <p:sldId id="257" r:id="rId8"/>
    <p:sldId id="1106" r:id="rId9"/>
    <p:sldId id="1107" r:id="rId10"/>
    <p:sldId id="263" r:id="rId11"/>
    <p:sldId id="1126" r:id="rId12"/>
    <p:sldId id="1045" r:id="rId13"/>
    <p:sldId id="1048" r:id="rId14"/>
    <p:sldId id="1052" r:id="rId15"/>
    <p:sldId id="1123" r:id="rId16"/>
    <p:sldId id="1054" r:id="rId17"/>
    <p:sldId id="1080" r:id="rId18"/>
    <p:sldId id="304" r:id="rId19"/>
    <p:sldId id="1108" r:id="rId20"/>
    <p:sldId id="1056" r:id="rId21"/>
    <p:sldId id="1072" r:id="rId22"/>
    <p:sldId id="1073" r:id="rId23"/>
    <p:sldId id="1057" r:id="rId24"/>
    <p:sldId id="1111" r:id="rId25"/>
    <p:sldId id="1122" r:id="rId26"/>
    <p:sldId id="1075" r:id="rId27"/>
    <p:sldId id="277" r:id="rId28"/>
    <p:sldId id="299" r:id="rId29"/>
    <p:sldId id="327" r:id="rId30"/>
    <p:sldId id="1076" r:id="rId31"/>
    <p:sldId id="1077" r:id="rId32"/>
    <p:sldId id="1115" r:id="rId33"/>
    <p:sldId id="1078" r:id="rId34"/>
    <p:sldId id="1079" r:id="rId35"/>
    <p:sldId id="1082" r:id="rId36"/>
    <p:sldId id="1083" r:id="rId37"/>
    <p:sldId id="1084" r:id="rId38"/>
    <p:sldId id="1085" r:id="rId39"/>
    <p:sldId id="1086" r:id="rId40"/>
    <p:sldId id="1087" r:id="rId41"/>
    <p:sldId id="1127" r:id="rId42"/>
    <p:sldId id="1049" r:id="rId43"/>
    <p:sldId id="1071" r:id="rId44"/>
    <p:sldId id="1074" r:id="rId45"/>
    <p:sldId id="1063" r:id="rId46"/>
    <p:sldId id="1130" r:id="rId47"/>
    <p:sldId id="1089" r:id="rId48"/>
    <p:sldId id="1090" r:id="rId49"/>
    <p:sldId id="1093" r:id="rId50"/>
    <p:sldId id="1094" r:id="rId51"/>
    <p:sldId id="1095" r:id="rId52"/>
    <p:sldId id="1092" r:id="rId53"/>
    <p:sldId id="1096" r:id="rId54"/>
    <p:sldId id="1097" r:id="rId55"/>
    <p:sldId id="1098" r:id="rId56"/>
    <p:sldId id="1112" r:id="rId57"/>
    <p:sldId id="1114" r:id="rId58"/>
    <p:sldId id="1116" r:id="rId59"/>
    <p:sldId id="1113" r:id="rId60"/>
    <p:sldId id="1117" r:id="rId61"/>
    <p:sldId id="1118" r:id="rId62"/>
    <p:sldId id="1128" r:id="rId63"/>
    <p:sldId id="1121" r:id="rId64"/>
    <p:sldId id="1119" r:id="rId65"/>
    <p:sldId id="1064" r:id="rId6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ntreprise ZENIKA" initials="EZ" lastIdx="1" clrIdx="0">
    <p:extLst>
      <p:ext uri="{19B8F6BF-5375-455C-9EA6-DF929625EA0E}">
        <p15:presenceInfo xmlns:p15="http://schemas.microsoft.com/office/powerpoint/2012/main" userId="e4e8d4faa7ab5d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6"/>
    <a:srgbClr val="800080"/>
    <a:srgbClr val="6731FF"/>
    <a:srgbClr val="9CE9FE"/>
    <a:srgbClr val="7BE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Style léger 1 - Accentuation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5" autoAdjust="0"/>
    <p:restoredTop sz="84169" autoAdjust="0"/>
  </p:normalViewPr>
  <p:slideViewPr>
    <p:cSldViewPr snapToGrid="0" showGuides="1">
      <p:cViewPr varScale="1">
        <p:scale>
          <a:sx n="61" d="100"/>
          <a:sy n="61" d="100"/>
        </p:scale>
        <p:origin x="1184" y="37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11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3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C\Documents\GitHub\Discolog\ToM\compVsMimic_Etude\EtudeFinale\Resultats\testToursParole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C\Documents\GitHub\Discolog\ToM\compVsMimic_Etude\EtudeFinale\Resultats\confortData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C\Documents\GitHub\Discolog\ToM\compVsMimic_Etude\EtudeFinale\Resultats\confortData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C\Documents\GitHub\Discolog\ToM\compVsMimic_Etude\EtudeFinale\Resultats\confortData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C\Documents\GitHub\Discolog\cooperativeNegotiation\expes\stats\agg-ex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C\Documents\GitHub\Discolog\ToM\compVsMimic_Etude\EtudeFinale\Resultats\ComportementPow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2.xml"/><Relationship Id="rId2" Type="http://schemas.openxmlformats.org/officeDocument/2006/relationships/oleObject" Target="file:///C:\Users\PC\Documents\GitHub\Discolog\ToM\compVsMimic_Etude\EtudeFinale\Resultats\ComportementPow.xlsx" TargetMode="External"/><Relationship Id="rId1" Type="http://schemas.openxmlformats.org/officeDocument/2006/relationships/themeOverride" Target="../theme/themeOverride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3.xml"/><Relationship Id="rId2" Type="http://schemas.openxmlformats.org/officeDocument/2006/relationships/oleObject" Target="file:///C:\Users\PC\Documents\GitHub\Discolog\ToM\compVsMimic_Etude\EtudeFinale\Resultats\ComportementPow.xlsx" TargetMode="External"/><Relationship Id="rId1" Type="http://schemas.openxmlformats.org/officeDocument/2006/relationships/themeOverride" Target="../theme/themeOverride2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C:\Users\PC\Documents\GitHub\Discolog\ToM\compVsMimic_Etude\EtudeFinale\Resultats\JointGain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C:\Users\PC\Documents\GitHub\Discolog\ToM\compVsMimic_Etude\EtudeFinale\Resultats\JointGai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323377833244535"/>
          <c:y val="0.1143058928108566"/>
          <c:w val="0.83342758348686985"/>
          <c:h val="0.778294858400479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Resultats!$B$1</c:f>
              <c:strCache>
                <c:ptCount val="1"/>
                <c:pt idx="0">
                  <c:v>Compl.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Resultats!$B$3</c:f>
                <c:numCache>
                  <c:formatCode>General</c:formatCode>
                  <c:ptCount val="1"/>
                  <c:pt idx="0">
                    <c:v>6.4869018305032389E-2</c:v>
                  </c:pt>
                </c:numCache>
              </c:numRef>
            </c:plus>
            <c:minus>
              <c:numRef>
                <c:f>Resultats!$B$3</c:f>
                <c:numCache>
                  <c:formatCode>General</c:formatCode>
                  <c:ptCount val="1"/>
                  <c:pt idx="0">
                    <c:v>6.4869018305032389E-2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Resultats!$B$2</c:f>
              <c:numCache>
                <c:formatCode>General</c:formatCode>
                <c:ptCount val="1"/>
                <c:pt idx="0">
                  <c:v>0.62138888252278168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B8-462D-A41B-1D872025A4A6}"/>
            </c:ext>
          </c:extLst>
        </c:ser>
        <c:ser>
          <c:idx val="1"/>
          <c:order val="1"/>
          <c:tx>
            <c:strRef>
              <c:f>Resultats!$C$1</c:f>
              <c:strCache>
                <c:ptCount val="1"/>
                <c:pt idx="0">
                  <c:v>Similar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Resultats!$C$3</c:f>
                <c:numCache>
                  <c:formatCode>General</c:formatCode>
                  <c:ptCount val="1"/>
                  <c:pt idx="0">
                    <c:v>7.7224318868891334E-2</c:v>
                  </c:pt>
                </c:numCache>
              </c:numRef>
            </c:plus>
            <c:minus>
              <c:numRef>
                <c:f>Resultats!$C$3</c:f>
                <c:numCache>
                  <c:formatCode>General</c:formatCode>
                  <c:ptCount val="1"/>
                  <c:pt idx="0">
                    <c:v>7.7224318868891334E-2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Resultats!$C$2</c:f>
              <c:numCache>
                <c:formatCode>General</c:formatCode>
                <c:ptCount val="1"/>
                <c:pt idx="0">
                  <c:v>0.50326388229926422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B8-462D-A41B-1D872025A4A6}"/>
            </c:ext>
          </c:extLst>
        </c:ser>
        <c:ser>
          <c:idx val="2"/>
          <c:order val="2"/>
          <c:tx>
            <c:strRef>
              <c:f>Resultats!$D$1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Resultats!$D$3</c:f>
                <c:numCache>
                  <c:formatCode>General</c:formatCode>
                  <c:ptCount val="1"/>
                  <c:pt idx="0">
                    <c:v>7.1606845378041767E-2</c:v>
                  </c:pt>
                </c:numCache>
              </c:numRef>
            </c:plus>
            <c:minus>
              <c:numRef>
                <c:f>Resultats!$D$3</c:f>
                <c:numCache>
                  <c:formatCode>General</c:formatCode>
                  <c:ptCount val="1"/>
                  <c:pt idx="0">
                    <c:v>7.1606845378041767E-2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Resultats!$D$2</c:f>
              <c:numCache>
                <c:formatCode>General</c:formatCode>
                <c:ptCount val="1"/>
                <c:pt idx="0">
                  <c:v>0.5334722176194191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5B8-462D-A41B-1D872025A4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85308432"/>
        <c:axId val="671759136"/>
      </c:barChart>
      <c:catAx>
        <c:axId val="685308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71759136"/>
        <c:crosses val="autoZero"/>
        <c:auto val="1"/>
        <c:lblAlgn val="ctr"/>
        <c:lblOffset val="100"/>
        <c:noMultiLvlLbl val="0"/>
      </c:catAx>
      <c:valAx>
        <c:axId val="671759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2400" b="1" baseline="0" dirty="0" err="1"/>
                  <a:t>Mean</a:t>
                </a:r>
                <a:r>
                  <a:rPr lang="fr-FR" sz="2400" b="1" baseline="0" dirty="0"/>
                  <a:t>. Common gain</a:t>
                </a:r>
              </a:p>
            </c:rich>
          </c:tx>
          <c:layout>
            <c:manualLayout>
              <c:xMode val="edge"/>
              <c:yMode val="edge"/>
              <c:x val="2.2699108842605543E-2"/>
              <c:y val="0.2091770482619708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85308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769348578610842"/>
          <c:y val="0.91049017515537145"/>
          <c:w val="0.59166242058568352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48381452318461"/>
          <c:y val="0.22263888888888889"/>
          <c:w val="0.84396062992125986"/>
          <c:h val="0.620531860600758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tourParole!$G$1</c:f>
              <c:strCache>
                <c:ptCount val="1"/>
                <c:pt idx="0">
                  <c:v>Comp.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tourParole!$G$3</c:f>
                <c:numCache>
                  <c:formatCode>General</c:formatCode>
                  <c:ptCount val="1"/>
                  <c:pt idx="0">
                    <c:v>7.3615266481942845</c:v>
                  </c:pt>
                </c:numCache>
              </c:numRef>
            </c:plus>
            <c:minus>
              <c:numRef>
                <c:f>tourParole!$G$3</c:f>
                <c:numCache>
                  <c:formatCode>General</c:formatCode>
                  <c:ptCount val="1"/>
                  <c:pt idx="0">
                    <c:v>7.3615266481942845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tourParole!$G$2</c:f>
              <c:numCache>
                <c:formatCode>General</c:formatCode>
                <c:ptCount val="1"/>
                <c:pt idx="0">
                  <c:v>16.484848484848484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8F-49BD-BC50-64A6C74F6BB8}"/>
            </c:ext>
          </c:extLst>
        </c:ser>
        <c:ser>
          <c:idx val="1"/>
          <c:order val="1"/>
          <c:tx>
            <c:strRef>
              <c:f>tourParole!$H$1</c:f>
              <c:strCache>
                <c:ptCount val="1"/>
                <c:pt idx="0">
                  <c:v>Similar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tourParole!$H$3</c:f>
                <c:numCache>
                  <c:formatCode>General</c:formatCode>
                  <c:ptCount val="1"/>
                  <c:pt idx="0">
                    <c:v>6.9104157728638986</c:v>
                  </c:pt>
                </c:numCache>
              </c:numRef>
            </c:plus>
            <c:minus>
              <c:numRef>
                <c:f>tourParole!$H$3</c:f>
                <c:numCache>
                  <c:formatCode>General</c:formatCode>
                  <c:ptCount val="1"/>
                  <c:pt idx="0">
                    <c:v>6.9104157728638986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tourParole!$H$2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8F-49BD-BC50-64A6C74F6BB8}"/>
            </c:ext>
          </c:extLst>
        </c:ser>
        <c:ser>
          <c:idx val="2"/>
          <c:order val="2"/>
          <c:tx>
            <c:strRef>
              <c:f>tourParole!$I$1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tourParole!$I$3</c:f>
                <c:numCache>
                  <c:formatCode>General</c:formatCode>
                  <c:ptCount val="1"/>
                  <c:pt idx="0">
                    <c:v>5.5720748961243016</c:v>
                  </c:pt>
                </c:numCache>
              </c:numRef>
            </c:plus>
            <c:minus>
              <c:numRef>
                <c:f>tourParole!$I$3</c:f>
                <c:numCache>
                  <c:formatCode>General</c:formatCode>
                  <c:ptCount val="1"/>
                  <c:pt idx="0">
                    <c:v>5.5720748961243016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tourParole!$I$2</c:f>
              <c:numCache>
                <c:formatCode>General</c:formatCode>
                <c:ptCount val="1"/>
                <c:pt idx="0">
                  <c:v>15.242424242424242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8F-49BD-BC50-64A6C74F6B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84103008"/>
        <c:axId val="684106616"/>
      </c:barChart>
      <c:catAx>
        <c:axId val="6841030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84106616"/>
        <c:crosses val="autoZero"/>
        <c:auto val="1"/>
        <c:lblAlgn val="ctr"/>
        <c:lblOffset val="100"/>
        <c:noMultiLvlLbl val="0"/>
      </c:catAx>
      <c:valAx>
        <c:axId val="684106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2400" b="1" dirty="0" err="1"/>
                  <a:t>Mean</a:t>
                </a:r>
                <a:r>
                  <a:rPr lang="fr-FR" sz="2400" b="1" baseline="0" dirty="0"/>
                  <a:t> Nb </a:t>
                </a:r>
                <a:r>
                  <a:rPr lang="fr-FR" sz="2400" b="1" baseline="0" dirty="0" err="1"/>
                  <a:t>Utterances</a:t>
                </a:r>
                <a:endParaRPr lang="fr-FR" sz="2400" b="1" dirty="0"/>
              </a:p>
            </c:rich>
          </c:tx>
          <c:layout>
            <c:manualLayout>
              <c:xMode val="edge"/>
              <c:yMode val="edge"/>
              <c:x val="2.9702934860415177E-2"/>
              <c:y val="0.281980754544065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84103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786842589872045"/>
          <c:y val="0.91043665412636632"/>
          <c:w val="0.54519933822341327"/>
          <c:h val="6.95241115775098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407745456140514"/>
          <c:y val="0.22483032186604271"/>
          <c:w val="0.85662729658792647"/>
          <c:h val="0.620531860600758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Feuil1!$B$40</c:f>
              <c:strCache>
                <c:ptCount val="1"/>
                <c:pt idx="0">
                  <c:v>Comp.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Feuil1!$B$42</c:f>
                <c:numCache>
                  <c:formatCode>General</c:formatCode>
                  <c:ptCount val="1"/>
                  <c:pt idx="0">
                    <c:v>1</c:v>
                  </c:pt>
                </c:numCache>
              </c:numRef>
            </c:plus>
            <c:minus>
              <c:numRef>
                <c:f>Feuil1!$B$42</c:f>
                <c:numCache>
                  <c:formatCode>General</c:formatCode>
                  <c:ptCount val="1"/>
                  <c:pt idx="0">
                    <c:v>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Feuil1!$B$41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BD-41BD-AB82-F27A5FBF6883}"/>
            </c:ext>
          </c:extLst>
        </c:ser>
        <c:ser>
          <c:idx val="1"/>
          <c:order val="1"/>
          <c:tx>
            <c:strRef>
              <c:f>Feuil1!$C$40</c:f>
              <c:strCache>
                <c:ptCount val="1"/>
                <c:pt idx="0">
                  <c:v>Similar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Feuil1!$C$42</c:f>
                <c:numCache>
                  <c:formatCode>General</c:formatCode>
                  <c:ptCount val="1"/>
                  <c:pt idx="0">
                    <c:v>1.098185</c:v>
                  </c:pt>
                </c:numCache>
              </c:numRef>
            </c:plus>
            <c:minus>
              <c:numRef>
                <c:f>Feuil1!$C$42</c:f>
                <c:numCache>
                  <c:formatCode>General</c:formatCode>
                  <c:ptCount val="1"/>
                  <c:pt idx="0">
                    <c:v>1.098185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Feuil1!$C$41</c:f>
              <c:numCache>
                <c:formatCode>General</c:formatCode>
                <c:ptCount val="1"/>
                <c:pt idx="0">
                  <c:v>3.1639339999999998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BD-41BD-AB82-F27A5FBF6883}"/>
            </c:ext>
          </c:extLst>
        </c:ser>
        <c:ser>
          <c:idx val="2"/>
          <c:order val="2"/>
          <c:tx>
            <c:strRef>
              <c:f>Feuil1!$D$40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Feuil1!$D$42</c:f>
                <c:numCache>
                  <c:formatCode>General</c:formatCode>
                  <c:ptCount val="1"/>
                  <c:pt idx="0">
                    <c:v>0.9950698</c:v>
                  </c:pt>
                </c:numCache>
              </c:numRef>
            </c:plus>
            <c:minus>
              <c:numRef>
                <c:f>Feuil1!$D$42</c:f>
                <c:numCache>
                  <c:formatCode>General</c:formatCode>
                  <c:ptCount val="1"/>
                  <c:pt idx="0">
                    <c:v>0.9950698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Feuil1!$D$41</c:f>
              <c:numCache>
                <c:formatCode>General</c:formatCode>
                <c:ptCount val="1"/>
                <c:pt idx="0">
                  <c:v>3.9016389999999999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BD-41BD-AB82-F27A5FBF68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4184904"/>
        <c:axId val="744187856"/>
      </c:barChart>
      <c:catAx>
        <c:axId val="744184904"/>
        <c:scaling>
          <c:orientation val="minMax"/>
        </c:scaling>
        <c:delete val="1"/>
        <c:axPos val="b"/>
        <c:majorTickMark val="none"/>
        <c:minorTickMark val="none"/>
        <c:tickLblPos val="nextTo"/>
        <c:crossAx val="744187856"/>
        <c:crosses val="autoZero"/>
        <c:auto val="1"/>
        <c:lblAlgn val="ctr"/>
        <c:lblOffset val="100"/>
        <c:noMultiLvlLbl val="0"/>
      </c:catAx>
      <c:valAx>
        <c:axId val="744187856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2400" b="1" dirty="0" err="1"/>
                  <a:t>Ease</a:t>
                </a:r>
                <a:r>
                  <a:rPr lang="fr-FR" sz="2400" b="1" dirty="0"/>
                  <a:t> of collaboration</a:t>
                </a:r>
              </a:p>
            </c:rich>
          </c:tx>
          <c:layout>
            <c:manualLayout>
              <c:xMode val="edge"/>
              <c:yMode val="edge"/>
              <c:x val="1.0469340447926407E-2"/>
              <c:y val="0.259394913443574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4418490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218074046454094"/>
          <c:y val="0.89160543757849997"/>
          <c:w val="0.60290631241082848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81714785651795"/>
          <c:y val="0.21800909886264216"/>
          <c:w val="0.85662729658792647"/>
          <c:h val="0.625161490230387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Feuil1!$B$24</c:f>
              <c:strCache>
                <c:ptCount val="1"/>
                <c:pt idx="0">
                  <c:v>Comp.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Feuil1!$B$26</c:f>
                <c:numCache>
                  <c:formatCode>General</c:formatCode>
                  <c:ptCount val="1"/>
                  <c:pt idx="0">
                    <c:v>0.97064349999999999</c:v>
                  </c:pt>
                </c:numCache>
              </c:numRef>
            </c:plus>
            <c:minus>
              <c:numRef>
                <c:f>Feuil1!$B$26</c:f>
                <c:numCache>
                  <c:formatCode>General</c:formatCode>
                  <c:ptCount val="1"/>
                  <c:pt idx="0">
                    <c:v>0.97064349999999999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Feuil1!$B$25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DD-4D1F-B86E-14BC7442A0EA}"/>
            </c:ext>
          </c:extLst>
        </c:ser>
        <c:ser>
          <c:idx val="1"/>
          <c:order val="1"/>
          <c:tx>
            <c:strRef>
              <c:f>Feuil1!$C$24</c:f>
              <c:strCache>
                <c:ptCount val="1"/>
                <c:pt idx="0">
                  <c:v>Similar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Feuil1!$C$26</c:f>
                <c:numCache>
                  <c:formatCode>General</c:formatCode>
                  <c:ptCount val="1"/>
                  <c:pt idx="0">
                    <c:v>1.1459060000000001</c:v>
                  </c:pt>
                </c:numCache>
              </c:numRef>
            </c:plus>
            <c:minus>
              <c:numRef>
                <c:f>Feuil1!$C$26</c:f>
                <c:numCache>
                  <c:formatCode>General</c:formatCode>
                  <c:ptCount val="1"/>
                  <c:pt idx="0">
                    <c:v>1.1459060000000001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Feuil1!$C$25</c:f>
              <c:numCache>
                <c:formatCode>General</c:formatCode>
                <c:ptCount val="1"/>
                <c:pt idx="0">
                  <c:v>3.6721309999999998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DD-4D1F-B86E-14BC7442A0EA}"/>
            </c:ext>
          </c:extLst>
        </c:ser>
        <c:ser>
          <c:idx val="2"/>
          <c:order val="2"/>
          <c:tx>
            <c:strRef>
              <c:f>Feuil1!$D$24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Feuil1!$D$26</c:f>
                <c:numCache>
                  <c:formatCode>General</c:formatCode>
                  <c:ptCount val="1"/>
                  <c:pt idx="0">
                    <c:v>1.06924</c:v>
                  </c:pt>
                </c:numCache>
              </c:numRef>
            </c:plus>
            <c:minus>
              <c:numRef>
                <c:f>Feuil1!$D$26</c:f>
                <c:numCache>
                  <c:formatCode>General</c:formatCode>
                  <c:ptCount val="1"/>
                  <c:pt idx="0">
                    <c:v>1.06924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Feuil1!$D$25</c:f>
              <c:numCache>
                <c:formatCode>General</c:formatCode>
                <c:ptCount val="1"/>
                <c:pt idx="0">
                  <c:v>3.9262299999999999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DD-4D1F-B86E-14BC7442A0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4162928"/>
        <c:axId val="744168176"/>
      </c:barChart>
      <c:catAx>
        <c:axId val="744162928"/>
        <c:scaling>
          <c:orientation val="minMax"/>
        </c:scaling>
        <c:delete val="1"/>
        <c:axPos val="b"/>
        <c:majorTickMark val="none"/>
        <c:minorTickMark val="none"/>
        <c:tickLblPos val="nextTo"/>
        <c:crossAx val="744168176"/>
        <c:crosses val="autoZero"/>
        <c:auto val="1"/>
        <c:lblAlgn val="ctr"/>
        <c:lblOffset val="100"/>
        <c:noMultiLvlLbl val="0"/>
      </c:catAx>
      <c:valAx>
        <c:axId val="744168176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2400" b="1" dirty="0"/>
                  <a:t>Score of </a:t>
                </a:r>
                <a:r>
                  <a:rPr lang="fr-FR" sz="2400" b="1" dirty="0" err="1"/>
                  <a:t>comfort</a:t>
                </a:r>
                <a:endParaRPr lang="fr-FR" sz="2400" b="1" dirty="0"/>
              </a:p>
            </c:rich>
          </c:tx>
          <c:layout>
            <c:manualLayout>
              <c:xMode val="edge"/>
              <c:yMode val="edge"/>
              <c:x val="2.1851133776596237E-2"/>
              <c:y val="0.293205167327840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4416292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23919510061243"/>
          <c:y val="0.89409667541557303"/>
          <c:w val="0.53243832020997373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092899197783811"/>
          <c:y val="0.18018015165854645"/>
          <c:w val="0.8871186975259493"/>
          <c:h val="0.667229197701638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Comp.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Feuil1!$B$3</c:f>
                <c:numCache>
                  <c:formatCode>General</c:formatCode>
                  <c:ptCount val="1"/>
                  <c:pt idx="0">
                    <c:v>1.01796</c:v>
                  </c:pt>
                </c:numCache>
              </c:numRef>
            </c:plus>
            <c:minus>
              <c:numRef>
                <c:f>Feuil1!$B$3</c:f>
                <c:numCache>
                  <c:formatCode>General</c:formatCode>
                  <c:ptCount val="1"/>
                  <c:pt idx="0">
                    <c:v>1.01796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Feuil1!$B$2</c:f>
              <c:numCache>
                <c:formatCode>General</c:formatCode>
                <c:ptCount val="1"/>
                <c:pt idx="0">
                  <c:v>3.8278690000000002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AA-4946-AEAB-5C1D24C2A7F4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Similar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Feuil1!$C$3</c:f>
                <c:numCache>
                  <c:formatCode>General</c:formatCode>
                  <c:ptCount val="1"/>
                  <c:pt idx="0">
                    <c:v>1.0920259999999999</c:v>
                  </c:pt>
                </c:numCache>
              </c:numRef>
            </c:plus>
            <c:minus>
              <c:numRef>
                <c:f>Feuil1!$C$3</c:f>
                <c:numCache>
                  <c:formatCode>General</c:formatCode>
                  <c:ptCount val="1"/>
                  <c:pt idx="0">
                    <c:v>1.0920259999999999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Feuil1!$C$2</c:f>
              <c:numCache>
                <c:formatCode>General</c:formatCode>
                <c:ptCount val="1"/>
                <c:pt idx="0">
                  <c:v>3.4590160000000001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AA-4946-AEAB-5C1D24C2A7F4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Feuil1!$D$3</c:f>
                <c:numCache>
                  <c:formatCode>General</c:formatCode>
                  <c:ptCount val="1"/>
                  <c:pt idx="0">
                    <c:v>1.025881</c:v>
                  </c:pt>
                </c:numCache>
              </c:numRef>
            </c:plus>
            <c:minus>
              <c:numRef>
                <c:f>Feuil1!$D$3</c:f>
                <c:numCache>
                  <c:formatCode>General</c:formatCode>
                  <c:ptCount val="1"/>
                  <c:pt idx="0">
                    <c:v>1.025881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Feuil1!$D$2</c:f>
              <c:numCache>
                <c:formatCode>General</c:formatCode>
                <c:ptCount val="1"/>
                <c:pt idx="0">
                  <c:v>3.8524590000000001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FAA-4946-AEAB-5C1D24C2A7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84111864"/>
        <c:axId val="684104976"/>
      </c:barChart>
      <c:catAx>
        <c:axId val="6841118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84104976"/>
        <c:crosses val="autoZero"/>
        <c:auto val="1"/>
        <c:lblAlgn val="ctr"/>
        <c:lblOffset val="100"/>
        <c:noMultiLvlLbl val="0"/>
      </c:catAx>
      <c:valAx>
        <c:axId val="684104976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2400" b="1" dirty="0" err="1"/>
                  <a:t>Appreciation</a:t>
                </a:r>
                <a:r>
                  <a:rPr lang="fr-FR" sz="2400" b="1" dirty="0"/>
                  <a:t> scores</a:t>
                </a:r>
              </a:p>
            </c:rich>
          </c:tx>
          <c:layout>
            <c:manualLayout>
              <c:xMode val="edge"/>
              <c:yMode val="edge"/>
              <c:x val="2.0696965518868338E-2"/>
              <c:y val="0.2411941426566706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8411186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597179796402686"/>
          <c:y val="0.89409668403910125"/>
          <c:w val="0.54910498687664044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65D-40FE-9EDA-FB23C467140D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65D-40FE-9EDA-FB23C467140D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65D-40FE-9EDA-FB23C467140D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65D-40FE-9EDA-FB23C467140D}"/>
              </c:ext>
            </c:extLst>
          </c:dPt>
          <c:dPt>
            <c:idx val="4"/>
            <c:bubble3D val="0"/>
            <c:spPr>
              <a:solidFill>
                <a:srgbClr val="00206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65D-40FE-9EDA-FB23C467140D}"/>
              </c:ext>
            </c:extLst>
          </c:dPt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65D-40FE-9EDA-FB23C46714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002060"/>
            </a:solidFill>
            <a:ln>
              <a:solidFill>
                <a:srgbClr val="002060"/>
              </a:solidFill>
            </a:ln>
          </c:spPr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98-4F21-A741-04A4365D0AE8}"/>
              </c:ext>
            </c:extLst>
          </c:dPt>
          <c:dPt>
            <c:idx val="1"/>
            <c:bubble3D val="0"/>
            <c:spPr>
              <a:solidFill>
                <a:srgbClr val="002060"/>
              </a:solidFill>
              <a:ln w="19050"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F98-4F21-A741-04A4365D0AE8}"/>
              </c:ext>
            </c:extLst>
          </c:dPt>
          <c:dPt>
            <c:idx val="2"/>
            <c:bubble3D val="0"/>
            <c:spPr>
              <a:solidFill>
                <a:srgbClr val="002060"/>
              </a:solidFill>
              <a:ln w="19050"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98-4F21-A741-04A4365D0AE8}"/>
              </c:ext>
            </c:extLst>
          </c:dPt>
          <c:dPt>
            <c:idx val="3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F98-4F21-A741-04A4365D0AE8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F98-4F21-A741-04A4365D0A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0A5-493C-A706-8CECB465A6C0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0A5-493C-A706-8CECB465A6C0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0A5-493C-A706-8CECB465A6C0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0A5-493C-A706-8CECB465A6C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0A5-493C-A706-8CECB465A6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2"/>
              </a:solidFill>
            </a:ln>
          </c:spPr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 w="190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4F5-4EDA-94FC-AC53DB6F8D71}"/>
              </c:ext>
            </c:extLst>
          </c:dPt>
          <c:cat>
            <c:strRef>
              <c:f>Sheet1!$A$2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4F5-4EDA-94FC-AC53DB6F8D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BDC-4958-8184-542087BF361F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BDC-4958-8184-542087BF361F}"/>
              </c:ext>
            </c:extLst>
          </c:dPt>
          <c:dPt>
            <c:idx val="2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BDC-4958-8184-542087BF361F}"/>
              </c:ext>
            </c:extLst>
          </c:dPt>
          <c:dPt>
            <c:idx val="3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BDC-4958-8184-542087BF361F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BDC-4958-8184-542087BF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F7D-48E4-B853-C260CE9A8051}"/>
              </c:ext>
            </c:extLst>
          </c:dPt>
          <c:dPt>
            <c:idx val="1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F7D-48E4-B853-C260CE9A8051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F7D-48E4-B853-C260CE9A805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1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1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F7D-48E4-B853-C260CE9A8051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8.1999999999999993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F7D-48E4-B853-C260CE9A80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98E-4DF4-B75B-A1DA9A931F61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98E-4DF4-B75B-A1DA9A931F6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98E-4DF4-B75B-A1DA9A931F61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98E-4DF4-B75B-A1DA9A931F61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98E-4DF4-B75B-A1DA9A931F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2557767323799E-2"/>
          <c:y val="3.7248605202975842E-2"/>
          <c:w val="0.94313166516681679"/>
          <c:h val="0.779798368067870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Sheet2!$N$54</c:f>
              <c:strCache>
                <c:ptCount val="1"/>
                <c:pt idx="0">
                  <c:v>Bob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Sheet2!$P$55:$P$58</c:f>
                <c:numCache>
                  <c:formatCode>General</c:formatCode>
                  <c:ptCount val="4"/>
                  <c:pt idx="0">
                    <c:v>1.300851</c:v>
                  </c:pt>
                  <c:pt idx="1">
                    <c:v>1.3299810000000001</c:v>
                  </c:pt>
                  <c:pt idx="2">
                    <c:v>1.243136</c:v>
                  </c:pt>
                  <c:pt idx="3">
                    <c:v>0.98752130000000005</c:v>
                  </c:pt>
                </c:numCache>
              </c:numRef>
            </c:plus>
            <c:minus>
              <c:numRef>
                <c:f>Sheet2!$P$55:$P$58</c:f>
                <c:numCache>
                  <c:formatCode>General</c:formatCode>
                  <c:ptCount val="4"/>
                  <c:pt idx="0">
                    <c:v>1.300851</c:v>
                  </c:pt>
                  <c:pt idx="1">
                    <c:v>1.3299810000000001</c:v>
                  </c:pt>
                  <c:pt idx="2">
                    <c:v>1.243136</c:v>
                  </c:pt>
                  <c:pt idx="3">
                    <c:v>0.98752130000000005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Sheet2!$M$55:$M$58</c:f>
              <c:strCache>
                <c:ptCount val="4"/>
                <c:pt idx="0">
                  <c:v>SelfVsOther</c:v>
                </c:pt>
                <c:pt idx="1">
                  <c:v>Demand</c:v>
                </c:pt>
                <c:pt idx="2">
                  <c:v>Concessions</c:v>
                </c:pt>
                <c:pt idx="3">
                  <c:v>Lead</c:v>
                </c:pt>
              </c:strCache>
            </c:strRef>
          </c:cat>
          <c:val>
            <c:numRef>
              <c:f>Sheet2!$N$55:$N$58</c:f>
              <c:numCache>
                <c:formatCode>General</c:formatCode>
                <c:ptCount val="4"/>
                <c:pt idx="0">
                  <c:v>2.921875</c:v>
                </c:pt>
                <c:pt idx="1">
                  <c:v>3.59375</c:v>
                </c:pt>
                <c:pt idx="2">
                  <c:v>3.296875</c:v>
                </c:pt>
                <c:pt idx="3">
                  <c:v>4.40625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30-4675-947E-A2FB2A25623F}"/>
            </c:ext>
          </c:extLst>
        </c:ser>
        <c:ser>
          <c:idx val="1"/>
          <c:order val="1"/>
          <c:tx>
            <c:strRef>
              <c:f>Sheet2!$O$54</c:f>
              <c:strCache>
                <c:ptCount val="1"/>
                <c:pt idx="0">
                  <c:v>Arthur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Sheet2!$Q$55:$Q$58</c:f>
                <c:numCache>
                  <c:formatCode>General</c:formatCode>
                  <c:ptCount val="4"/>
                  <c:pt idx="0">
                    <c:v>1.1311560000000001</c:v>
                  </c:pt>
                  <c:pt idx="1">
                    <c:v>1.2977970000000001</c:v>
                  </c:pt>
                  <c:pt idx="2">
                    <c:v>1.163154</c:v>
                  </c:pt>
                  <c:pt idx="3">
                    <c:v>1.0946070000000001</c:v>
                  </c:pt>
                </c:numCache>
              </c:numRef>
            </c:plus>
            <c:minus>
              <c:numRef>
                <c:f>Sheet2!$Q$55:$Q$58</c:f>
                <c:numCache>
                  <c:formatCode>General</c:formatCode>
                  <c:ptCount val="4"/>
                  <c:pt idx="0">
                    <c:v>1.1311560000000001</c:v>
                  </c:pt>
                  <c:pt idx="1">
                    <c:v>1.2977970000000001</c:v>
                  </c:pt>
                  <c:pt idx="2">
                    <c:v>1.163154</c:v>
                  </c:pt>
                  <c:pt idx="3">
                    <c:v>1.0946070000000001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errBars>
          <c:cat>
            <c:strRef>
              <c:f>Sheet2!$M$55:$M$58</c:f>
              <c:strCache>
                <c:ptCount val="4"/>
                <c:pt idx="0">
                  <c:v>SelfVsOther</c:v>
                </c:pt>
                <c:pt idx="1">
                  <c:v>Demand</c:v>
                </c:pt>
                <c:pt idx="2">
                  <c:v>Concessions</c:v>
                </c:pt>
                <c:pt idx="3">
                  <c:v>Lead</c:v>
                </c:pt>
              </c:strCache>
            </c:strRef>
          </c:cat>
          <c:val>
            <c:numRef>
              <c:f>Sheet2!$O$55:$O$58</c:f>
              <c:numCache>
                <c:formatCode>General</c:formatCode>
                <c:ptCount val="4"/>
                <c:pt idx="0">
                  <c:v>2.078125</c:v>
                </c:pt>
                <c:pt idx="1">
                  <c:v>2.328125</c:v>
                </c:pt>
                <c:pt idx="2">
                  <c:v>3.390625</c:v>
                </c:pt>
                <c:pt idx="3">
                  <c:v>1.765625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30-4675-947E-A2FB2A2562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7597152"/>
        <c:axId val="327589936"/>
      </c:barChart>
      <c:catAx>
        <c:axId val="32759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27589936"/>
        <c:crosses val="autoZero"/>
        <c:auto val="1"/>
        <c:lblAlgn val="ctr"/>
        <c:lblOffset val="100"/>
        <c:noMultiLvlLbl val="0"/>
      </c:catAx>
      <c:valAx>
        <c:axId val="327589936"/>
        <c:scaling>
          <c:orientation val="minMax"/>
          <c:max val="5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2759715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0461803172068528"/>
          <c:y val="0.92089943299792698"/>
          <c:w val="0.19076383961691737"/>
          <c:h val="7.91005670020730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fr-FR"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EE1-4F76-94B2-88625ECFA478}"/>
              </c:ext>
            </c:extLst>
          </c:dPt>
          <c:dPt>
            <c:idx val="1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EE1-4F76-94B2-88625ECFA47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4th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9.74</c:v>
                </c:pt>
                <c:pt idx="1">
                  <c:v>0.25999999999999979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EE1-4F76-94B2-88625ECFA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Complementary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2599499369006079"/>
          <c:y val="0.12510884150535379"/>
          <c:w val="0.71633312087789236"/>
          <c:h val="0.79148889372023989"/>
        </c:manualLayout>
      </c:layout>
      <c:barChart>
        <c:barDir val="col"/>
        <c:grouping val="clustered"/>
        <c:varyColors val="0"/>
        <c:ser>
          <c:idx val="0"/>
          <c:order val="0"/>
          <c:tx>
            <c:v>Other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(Wilcox_Test!$C$42,Wilcox_Test!$C$44,Wilcox_Test!$C$46,Wilcox_Test!$C$48)</c:f>
                <c:numCache>
                  <c:formatCode>General</c:formatCode>
                  <c:ptCount val="4"/>
                  <c:pt idx="0">
                    <c:v>0.92975759999999996</c:v>
                  </c:pt>
                  <c:pt idx="1">
                    <c:v>1.0495129999999999</c:v>
                  </c:pt>
                  <c:pt idx="2">
                    <c:v>1.036948</c:v>
                  </c:pt>
                  <c:pt idx="3">
                    <c:v>1.1177760000000001</c:v>
                  </c:pt>
                </c:numCache>
              </c:numRef>
            </c:plus>
            <c:minus>
              <c:numRef>
                <c:f>(Wilcox_Test!$C$42,Wilcox_Test!$C$44,Wilcox_Test!$C$46,Wilcox_Test!$C$48)</c:f>
                <c:numCache>
                  <c:formatCode>General</c:formatCode>
                  <c:ptCount val="4"/>
                  <c:pt idx="0">
                    <c:v>0.92975759999999996</c:v>
                  </c:pt>
                  <c:pt idx="1">
                    <c:v>1.0495129999999999</c:v>
                  </c:pt>
                  <c:pt idx="2">
                    <c:v>1.036948</c:v>
                  </c:pt>
                  <c:pt idx="3">
                    <c:v>1.1177760000000001</c:v>
                  </c:pt>
                </c:numCache>
              </c:numRef>
            </c:minus>
            <c:spPr>
              <a:solidFill>
                <a:schemeClr val="tx1"/>
              </a:solidFill>
              <a:ln w="6350" cap="flat" cmpd="sng" algn="ctr">
                <a:solidFill>
                  <a:schemeClr val="tx1"/>
                </a:solidFill>
                <a:prstDash val="solid"/>
                <a:round/>
              </a:ln>
              <a:effectLst/>
            </c:spPr>
          </c:errBars>
          <c:cat>
            <c:strRef>
              <c:f>(Wilcox_Test!$A$42,Wilcox_Test!$A$44,Wilcox_Test!$A$46,Wilcox_Test!$A$48)</c:f>
              <c:strCache>
                <c:ptCount val="4"/>
                <c:pt idx="0">
                  <c:v>SelfVsOther</c:v>
                </c:pt>
                <c:pt idx="1">
                  <c:v>Demand</c:v>
                </c:pt>
                <c:pt idx="2">
                  <c:v>Concession</c:v>
                </c:pt>
                <c:pt idx="3">
                  <c:v>Lead</c:v>
                </c:pt>
              </c:strCache>
            </c:strRef>
          </c:cat>
          <c:val>
            <c:numRef>
              <c:f>(Wilcox_Test!$B$42,Wilcox_Test!$B$44,Wilcox_Test!$B$46,Wilcox_Test!$B$48)</c:f>
              <c:numCache>
                <c:formatCode>General</c:formatCode>
                <c:ptCount val="4"/>
                <c:pt idx="0">
                  <c:v>1.942623</c:v>
                </c:pt>
                <c:pt idx="1">
                  <c:v>3.8032789999999999</c:v>
                </c:pt>
                <c:pt idx="2">
                  <c:v>2.2377050000000001</c:v>
                </c:pt>
                <c:pt idx="3">
                  <c:v>3.0819670000000001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4-4414-8B38-57AA35F5EDE5}"/>
            </c:ext>
          </c:extLst>
        </c:ser>
        <c:ser>
          <c:idx val="1"/>
          <c:order val="1"/>
          <c:tx>
            <c:v>Self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(Wilcox_Test!$C$43,Wilcox_Test!$C$45,Wilcox_Test!$C$47,Wilcox_Test!$C$49)</c:f>
                <c:numCache>
                  <c:formatCode>General</c:formatCode>
                  <c:ptCount val="4"/>
                  <c:pt idx="0">
                    <c:v>1.149124</c:v>
                  </c:pt>
                  <c:pt idx="1">
                    <c:v>1.235895</c:v>
                  </c:pt>
                  <c:pt idx="2">
                    <c:v>1.032988</c:v>
                  </c:pt>
                  <c:pt idx="3">
                    <c:v>1.020319</c:v>
                  </c:pt>
                </c:numCache>
              </c:numRef>
            </c:plus>
            <c:minus>
              <c:numRef>
                <c:f>(Wilcox_Test!$C$43,Wilcox_Test!$C$45,Wilcox_Test!$C$47,Wilcox_Test!$C$49)</c:f>
                <c:numCache>
                  <c:formatCode>General</c:formatCode>
                  <c:ptCount val="4"/>
                  <c:pt idx="0">
                    <c:v>1.149124</c:v>
                  </c:pt>
                  <c:pt idx="1">
                    <c:v>1.235895</c:v>
                  </c:pt>
                  <c:pt idx="2">
                    <c:v>1.032988</c:v>
                  </c:pt>
                  <c:pt idx="3">
                    <c:v>1.020319</c:v>
                  </c:pt>
                </c:numCache>
              </c:numRef>
            </c:minus>
            <c:spPr>
              <a:solidFill>
                <a:schemeClr val="tx1"/>
              </a:solidFill>
              <a:ln w="6350" cap="flat" cmpd="sng" algn="ctr">
                <a:solidFill>
                  <a:schemeClr val="tx1"/>
                </a:solidFill>
                <a:prstDash val="solid"/>
                <a:round/>
              </a:ln>
              <a:effectLst/>
            </c:spPr>
          </c:errBars>
          <c:val>
            <c:numRef>
              <c:f>(Wilcox_Test!$B$43,Wilcox_Test!$B$45,Wilcox_Test!$B$47,Wilcox_Test!$B$49)</c:f>
              <c:numCache>
                <c:formatCode>General</c:formatCode>
                <c:ptCount val="4"/>
                <c:pt idx="0">
                  <c:v>2.6967210000000001</c:v>
                </c:pt>
                <c:pt idx="1">
                  <c:v>2.9016389999999999</c:v>
                </c:pt>
                <c:pt idx="2">
                  <c:v>3.393443</c:v>
                </c:pt>
                <c:pt idx="3">
                  <c:v>3.0163929999999999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44-4414-8B38-57AA35F5ED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4765184"/>
        <c:axId val="572826176"/>
      </c:barChart>
      <c:scatterChart>
        <c:scatterStyle val="lineMarker"/>
        <c:varyColors val="0"/>
        <c:ser>
          <c:idx val="2"/>
          <c:order val="2"/>
          <c:tx>
            <c:v>bars</c:v>
          </c:tx>
          <c:spPr>
            <a:ln w="19050" cap="rnd" cmpd="sng" algn="ctr">
              <a:solidFill>
                <a:schemeClr val="tx1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Wilcox_Test!$B$53:$B$56</c:f>
              <c:numCache>
                <c:formatCode>General</c:formatCode>
                <c:ptCount val="4"/>
                <c:pt idx="0">
                  <c:v>1.75</c:v>
                </c:pt>
                <c:pt idx="1">
                  <c:v>1.75</c:v>
                </c:pt>
                <c:pt idx="2">
                  <c:v>2.2000000000000002</c:v>
                </c:pt>
                <c:pt idx="3">
                  <c:v>2.2000000000000002</c:v>
                </c:pt>
              </c:numCache>
            </c:numRef>
          </c:xVal>
          <c:yVal>
            <c:numRef>
              <c:f>Wilcox_Test!$C$53:$C$56</c:f>
              <c:numCache>
                <c:formatCode>General</c:formatCode>
                <c:ptCount val="4"/>
                <c:pt idx="0">
                  <c:v>4.5999999999999996</c:v>
                </c:pt>
                <c:pt idx="1">
                  <c:v>4.8</c:v>
                </c:pt>
                <c:pt idx="2">
                  <c:v>4.8</c:v>
                </c:pt>
                <c:pt idx="3">
                  <c:v>4.5999999999999996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844-4414-8B38-57AA35F5EDE5}"/>
            </c:ext>
          </c:extLst>
        </c:ser>
        <c:ser>
          <c:idx val="3"/>
          <c:order val="3"/>
          <c:tx>
            <c:v>bars2</c:v>
          </c:tx>
          <c:spPr>
            <a:ln w="19050" cap="rnd" cmpd="sng" algn="ctr">
              <a:solidFill>
                <a:schemeClr val="tx1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Wilcox_Test!$B$59:$B$62</c:f>
              <c:numCache>
                <c:formatCode>General</c:formatCode>
                <c:ptCount val="4"/>
                <c:pt idx="0">
                  <c:v>0.75</c:v>
                </c:pt>
                <c:pt idx="1">
                  <c:v>0.75</c:v>
                </c:pt>
                <c:pt idx="2">
                  <c:v>1.2</c:v>
                </c:pt>
                <c:pt idx="3">
                  <c:v>1.2</c:v>
                </c:pt>
              </c:numCache>
            </c:numRef>
          </c:xVal>
          <c:yVal>
            <c:numRef>
              <c:f>Wilcox_Test!$C$59:$C$62</c:f>
              <c:numCache>
                <c:formatCode>General</c:formatCode>
                <c:ptCount val="4"/>
                <c:pt idx="0">
                  <c:v>4.5999999999999996</c:v>
                </c:pt>
                <c:pt idx="1">
                  <c:v>4.8</c:v>
                </c:pt>
                <c:pt idx="2">
                  <c:v>4.8</c:v>
                </c:pt>
                <c:pt idx="3">
                  <c:v>4.5999999999999996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844-4414-8B38-57AA35F5EDE5}"/>
            </c:ext>
          </c:extLst>
        </c:ser>
        <c:ser>
          <c:idx val="4"/>
          <c:order val="4"/>
          <c:tx>
            <c:v>bar3</c:v>
          </c:tx>
          <c:spPr>
            <a:ln w="19050" cap="rnd" cmpd="sng" algn="ctr">
              <a:solidFill>
                <a:schemeClr val="tx1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Wilcox_Test!$B$65:$B$68</c:f>
              <c:numCache>
                <c:formatCode>General</c:formatCode>
                <c:ptCount val="4"/>
                <c:pt idx="0">
                  <c:v>2.75</c:v>
                </c:pt>
                <c:pt idx="1">
                  <c:v>2.75</c:v>
                </c:pt>
                <c:pt idx="2">
                  <c:v>3.2</c:v>
                </c:pt>
                <c:pt idx="3">
                  <c:v>3.2</c:v>
                </c:pt>
              </c:numCache>
            </c:numRef>
          </c:xVal>
          <c:yVal>
            <c:numRef>
              <c:f>Wilcox_Test!$C$65:$C$68</c:f>
              <c:numCache>
                <c:formatCode>General</c:formatCode>
                <c:ptCount val="4"/>
                <c:pt idx="0">
                  <c:v>4.5999999999999996</c:v>
                </c:pt>
                <c:pt idx="1">
                  <c:v>4.8</c:v>
                </c:pt>
                <c:pt idx="2">
                  <c:v>4.8</c:v>
                </c:pt>
                <c:pt idx="3">
                  <c:v>4.5999999999999996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844-4414-8B38-57AA35F5ED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4765184"/>
        <c:axId val="572826176"/>
      </c:scatterChart>
      <c:catAx>
        <c:axId val="5647651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72826176"/>
        <c:crosses val="autoZero"/>
        <c:auto val="1"/>
        <c:lblAlgn val="ctr"/>
        <c:lblOffset val="100"/>
        <c:noMultiLvlLbl val="0"/>
      </c:catAx>
      <c:valAx>
        <c:axId val="572826176"/>
        <c:scaling>
          <c:orientation val="minMax"/>
          <c:max val="5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aseline="0" dirty="0"/>
                  <a:t>Perception of dominance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8.6539301432298939E-3"/>
              <c:y val="0.189903580829254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6476518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400"/>
            </a:pPr>
            <a:r>
              <a:rPr lang="en-US" sz="2400" dirty="0"/>
              <a:t>Similar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Other</c:v>
          </c:tx>
          <c:spPr>
            <a:solidFill>
              <a:srgbClr val="44546A">
                <a:lumMod val="50000"/>
              </a:srgbClr>
            </a:solidFill>
          </c:spPr>
          <c:invertIfNegative val="0"/>
          <c:errBars>
            <c:errBarType val="both"/>
            <c:errValType val="cust"/>
            <c:noEndCap val="0"/>
            <c:plus>
              <c:numRef>
                <c:f>(Wilcox_Test!$E$42,Wilcox_Test!$E$44,Wilcox_Test!$E$46,Wilcox_Test!$E$48)</c:f>
                <c:numCache>
                  <c:formatCode>General</c:formatCode>
                  <c:ptCount val="4"/>
                  <c:pt idx="0">
                    <c:v>1.114773</c:v>
                  </c:pt>
                  <c:pt idx="1">
                    <c:v>1.1036269999999999</c:v>
                  </c:pt>
                  <c:pt idx="2">
                    <c:v>1.1992020000000001</c:v>
                  </c:pt>
                  <c:pt idx="3">
                    <c:v>1.12659</c:v>
                  </c:pt>
                </c:numCache>
              </c:numRef>
            </c:plus>
            <c:minus>
              <c:numRef>
                <c:f>(Wilcox_Test!$E$42,Wilcox_Test!$E$44,Wilcox_Test!$E$46,Wilcox_Test!$E$48)</c:f>
                <c:numCache>
                  <c:formatCode>General</c:formatCode>
                  <c:ptCount val="4"/>
                  <c:pt idx="0">
                    <c:v>1.114773</c:v>
                  </c:pt>
                  <c:pt idx="1">
                    <c:v>1.1036269999999999</c:v>
                  </c:pt>
                  <c:pt idx="2">
                    <c:v>1.1992020000000001</c:v>
                  </c:pt>
                  <c:pt idx="3">
                    <c:v>1.12659</c:v>
                  </c:pt>
                </c:numCache>
              </c:numRef>
            </c:minus>
          </c:errBars>
          <c:cat>
            <c:strRef>
              <c:f>(Wilcox_Test!$A$42,Wilcox_Test!$A$44,Wilcox_Test!$A$46,Wilcox_Test!$A$48)</c:f>
              <c:strCache>
                <c:ptCount val="4"/>
                <c:pt idx="0">
                  <c:v>SelfVsOther</c:v>
                </c:pt>
                <c:pt idx="1">
                  <c:v>Demand</c:v>
                </c:pt>
                <c:pt idx="2">
                  <c:v>Concession</c:v>
                </c:pt>
                <c:pt idx="3">
                  <c:v>Lead</c:v>
                </c:pt>
              </c:strCache>
            </c:strRef>
          </c:cat>
          <c:val>
            <c:numRef>
              <c:f>(Wilcox_Test!$D$42,Wilcox_Test!$D$44,Wilcox_Test!$D$46,Wilcox_Test!$D$48)</c:f>
              <c:numCache>
                <c:formatCode>General</c:formatCode>
                <c:ptCount val="4"/>
                <c:pt idx="0">
                  <c:v>2.4672130000000001</c:v>
                </c:pt>
                <c:pt idx="1">
                  <c:v>3.7049180000000002</c:v>
                </c:pt>
                <c:pt idx="2">
                  <c:v>3.0901640000000001</c:v>
                </c:pt>
                <c:pt idx="3">
                  <c:v>3.229508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74-41A4-9701-6CB6C7FABCA5}"/>
            </c:ext>
          </c:extLst>
        </c:ser>
        <c:ser>
          <c:idx val="1"/>
          <c:order val="1"/>
          <c:tx>
            <c:v>Self</c:v>
          </c:tx>
          <c:spPr>
            <a:solidFill>
              <a:srgbClr val="70AD47"/>
            </a:solidFill>
          </c:spPr>
          <c:invertIfNegative val="0"/>
          <c:errBars>
            <c:errBarType val="both"/>
            <c:errValType val="cust"/>
            <c:noEndCap val="0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</c:errBars>
          <c:val>
            <c:numRef>
              <c:f>(Wilcox_Test!$D$43,Wilcox_Test!$D$45,Wilcox_Test!$D$47,Wilcox_Test!$D$49)</c:f>
              <c:numCache>
                <c:formatCode>General</c:formatCode>
                <c:ptCount val="4"/>
                <c:pt idx="0">
                  <c:v>2.7131150000000002</c:v>
                </c:pt>
                <c:pt idx="1">
                  <c:v>3.368852</c:v>
                </c:pt>
                <c:pt idx="2">
                  <c:v>3.3278690000000002</c:v>
                </c:pt>
                <c:pt idx="3">
                  <c:v>2.9836070000000001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74-41A4-9701-6CB6C7FABC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9699328"/>
        <c:axId val="572827328"/>
      </c:barChart>
      <c:catAx>
        <c:axId val="8969932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2000"/>
            </a:pPr>
            <a:endParaRPr lang="fr-FR"/>
          </a:p>
        </c:txPr>
        <c:crossAx val="572827328"/>
        <c:crosses val="autoZero"/>
        <c:auto val="1"/>
        <c:lblAlgn val="ctr"/>
        <c:lblOffset val="100"/>
        <c:noMultiLvlLbl val="0"/>
      </c:catAx>
      <c:valAx>
        <c:axId val="572827328"/>
        <c:scaling>
          <c:orientation val="minMax"/>
          <c:max val="5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400" b="1" i="0" kern="1200" baseline="0" dirty="0">
                    <a:solidFill>
                      <a:srgbClr val="000000"/>
                    </a:solidFill>
                    <a:effectLst/>
                  </a:rPr>
                  <a:t>Perception of dominance</a:t>
                </a:r>
                <a:endParaRPr lang="fr-FR" sz="24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0"/>
              <c:y val="0.20148778270411138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fr-FR"/>
          </a:p>
        </c:txPr>
        <c:crossAx val="89699328"/>
        <c:crosses val="autoZero"/>
        <c:crossBetween val="between"/>
        <c:majorUnit val="1"/>
      </c:valAx>
    </c:plotArea>
    <c:legend>
      <c:legendPos val="r"/>
      <c:overlay val="0"/>
      <c:txPr>
        <a:bodyPr/>
        <a:lstStyle/>
        <a:p>
          <a:pPr>
            <a:defRPr sz="1800"/>
          </a:pPr>
          <a:endParaRPr lang="fr-FR"/>
        </a:p>
      </c:txPr>
    </c:legend>
    <c:plotVisOnly val="1"/>
    <c:dispBlanksAs val="gap"/>
    <c:showDLblsOverMax val="0"/>
  </c:chart>
  <c:externalData r:id="rId2">
    <c:autoUpdate val="0"/>
  </c:externalData>
  <c:userShapes r:id="rId3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400"/>
            </a:pPr>
            <a:r>
              <a:rPr lang="en-US" sz="2400" dirty="0"/>
              <a:t>Neutral</a:t>
            </a:r>
          </a:p>
        </c:rich>
      </c:tx>
      <c:layout>
        <c:manualLayout>
          <c:xMode val="edge"/>
          <c:yMode val="edge"/>
          <c:x val="0.45960391316654442"/>
          <c:y val="6.0387574107519999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915650683275734"/>
          <c:y val="0.19183581960029286"/>
          <c:w val="0.66043085001343471"/>
          <c:h val="0.70298479019192472"/>
        </c:manualLayout>
      </c:layout>
      <c:barChart>
        <c:barDir val="col"/>
        <c:grouping val="clustered"/>
        <c:varyColors val="0"/>
        <c:ser>
          <c:idx val="0"/>
          <c:order val="0"/>
          <c:tx>
            <c:v>Other</c:v>
          </c:tx>
          <c:spPr>
            <a:solidFill>
              <a:srgbClr val="A5A5A5"/>
            </a:solidFill>
          </c:spPr>
          <c:invertIfNegative val="0"/>
          <c:errBars>
            <c:errBarType val="both"/>
            <c:errValType val="cust"/>
            <c:noEndCap val="0"/>
            <c:plus>
              <c:numRef>
                <c:f>(Wilcox_Test!$G$42,Wilcox_Test!$G$44,Wilcox_Test!$G$46,Wilcox_Test!$G$48)</c:f>
                <c:numCache>
                  <c:formatCode>General</c:formatCode>
                  <c:ptCount val="4"/>
                  <c:pt idx="0">
                    <c:v>0.94033489999999997</c:v>
                  </c:pt>
                  <c:pt idx="1">
                    <c:v>0.93889299999999998</c:v>
                  </c:pt>
                  <c:pt idx="2">
                    <c:v>1.0062800000000001</c:v>
                  </c:pt>
                  <c:pt idx="3">
                    <c:v>1.124212</c:v>
                  </c:pt>
                </c:numCache>
              </c:numRef>
            </c:plus>
            <c:minus>
              <c:numRef>
                <c:f>(Wilcox_Test!$G$42,Wilcox_Test!$G$44,Wilcox_Test!$G$46,Wilcox_Test!$G$48)</c:f>
                <c:numCache>
                  <c:formatCode>General</c:formatCode>
                  <c:ptCount val="4"/>
                  <c:pt idx="0">
                    <c:v>0.94033489999999997</c:v>
                  </c:pt>
                  <c:pt idx="1">
                    <c:v>0.93889299999999998</c:v>
                  </c:pt>
                  <c:pt idx="2">
                    <c:v>1.0062800000000001</c:v>
                  </c:pt>
                  <c:pt idx="3">
                    <c:v>1.124212</c:v>
                  </c:pt>
                </c:numCache>
              </c:numRef>
            </c:minus>
          </c:errBars>
          <c:cat>
            <c:strRef>
              <c:f>(Wilcox_Test!$A$42,Wilcox_Test!$A$44,Wilcox_Test!$A$46,Wilcox_Test!$A$48)</c:f>
              <c:strCache>
                <c:ptCount val="4"/>
                <c:pt idx="0">
                  <c:v>SelfVsOther</c:v>
                </c:pt>
                <c:pt idx="1">
                  <c:v>Demand</c:v>
                </c:pt>
                <c:pt idx="2">
                  <c:v>Concession</c:v>
                </c:pt>
                <c:pt idx="3">
                  <c:v>Lead</c:v>
                </c:pt>
              </c:strCache>
            </c:strRef>
          </c:cat>
          <c:val>
            <c:numRef>
              <c:f>(Wilcox_Test!$F$42,Wilcox_Test!$F$44,Wilcox_Test!$F$46,Wilcox_Test!$F$48)</c:f>
              <c:numCache>
                <c:formatCode>General</c:formatCode>
                <c:ptCount val="4"/>
                <c:pt idx="0">
                  <c:v>1.991803</c:v>
                </c:pt>
                <c:pt idx="1">
                  <c:v>3.8114750000000002</c:v>
                </c:pt>
                <c:pt idx="2">
                  <c:v>2.278689</c:v>
                </c:pt>
                <c:pt idx="3">
                  <c:v>3.0245899999999999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9E-4A2D-8545-23D7156FEF30}"/>
            </c:ext>
          </c:extLst>
        </c:ser>
        <c:ser>
          <c:idx val="1"/>
          <c:order val="1"/>
          <c:tx>
            <c:v>Self</c:v>
          </c:tx>
          <c:spPr>
            <a:solidFill>
              <a:srgbClr val="70AD47"/>
            </a:solidFill>
          </c:spPr>
          <c:invertIfNegative val="0"/>
          <c:errBars>
            <c:errBarType val="both"/>
            <c:errValType val="cust"/>
            <c:noEndCap val="0"/>
            <c:plus>
              <c:numRef>
                <c:f>(Wilcox_Test!$G$43,Wilcox_Test!$G$45,Wilcox_Test!$G$47,Wilcox_Test!$G$49)</c:f>
                <c:numCache>
                  <c:formatCode>General</c:formatCode>
                  <c:ptCount val="4"/>
                  <c:pt idx="0">
                    <c:v>1.0831820000000001</c:v>
                  </c:pt>
                  <c:pt idx="1">
                    <c:v>1.117686</c:v>
                  </c:pt>
                  <c:pt idx="2">
                    <c:v>1.0095400000000001</c:v>
                  </c:pt>
                  <c:pt idx="3">
                    <c:v>1.103658</c:v>
                  </c:pt>
                </c:numCache>
              </c:numRef>
            </c:plus>
            <c:minus>
              <c:numRef>
                <c:f>(Wilcox_Test!$G$43,Wilcox_Test!$G$45,Wilcox_Test!$G$47,Wilcox_Test!$G$49)</c:f>
                <c:numCache>
                  <c:formatCode>General</c:formatCode>
                  <c:ptCount val="4"/>
                  <c:pt idx="0">
                    <c:v>1.0831820000000001</c:v>
                  </c:pt>
                  <c:pt idx="1">
                    <c:v>1.117686</c:v>
                  </c:pt>
                  <c:pt idx="2">
                    <c:v>1.0095400000000001</c:v>
                  </c:pt>
                  <c:pt idx="3">
                    <c:v>1.103658</c:v>
                  </c:pt>
                </c:numCache>
              </c:numRef>
            </c:minus>
          </c:errBars>
          <c:val>
            <c:numRef>
              <c:f>(Wilcox_Test!$F$43,Wilcox_Test!$F$45,Wilcox_Test!$F$47,Wilcox_Test!$F$49)</c:f>
              <c:numCache>
                <c:formatCode>General</c:formatCode>
                <c:ptCount val="4"/>
                <c:pt idx="0">
                  <c:v>2.9836070000000001</c:v>
                </c:pt>
                <c:pt idx="1">
                  <c:v>2.877049</c:v>
                </c:pt>
                <c:pt idx="2">
                  <c:v>3.5983610000000001</c:v>
                </c:pt>
                <c:pt idx="3">
                  <c:v>3.1721309999999998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9E-4A2D-8545-23D7156FEF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5019648"/>
        <c:axId val="572830208"/>
      </c:barChart>
      <c:scatterChart>
        <c:scatterStyle val="lineMarker"/>
        <c:varyColors val="0"/>
        <c:ser>
          <c:idx val="2"/>
          <c:order val="2"/>
          <c:tx>
            <c:v>bars</c:v>
          </c:tx>
          <c:spPr>
            <a:ln w="2540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Wilcox_Test!$B$53:$B$56</c:f>
              <c:numCache>
                <c:formatCode>General</c:formatCode>
                <c:ptCount val="4"/>
                <c:pt idx="0">
                  <c:v>1.75</c:v>
                </c:pt>
                <c:pt idx="1">
                  <c:v>1.75</c:v>
                </c:pt>
                <c:pt idx="2">
                  <c:v>2.2000000000000002</c:v>
                </c:pt>
                <c:pt idx="3">
                  <c:v>2.2000000000000002</c:v>
                </c:pt>
              </c:numCache>
            </c:numRef>
          </c:xVal>
          <c:yVal>
            <c:numRef>
              <c:f>Wilcox_Test!$C$53:$C$56</c:f>
              <c:numCache>
                <c:formatCode>General</c:formatCode>
                <c:ptCount val="4"/>
                <c:pt idx="0">
                  <c:v>4.5999999999999996</c:v>
                </c:pt>
                <c:pt idx="1">
                  <c:v>4.8</c:v>
                </c:pt>
                <c:pt idx="2">
                  <c:v>4.8</c:v>
                </c:pt>
                <c:pt idx="3">
                  <c:v>4.5999999999999996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29E-4A2D-8545-23D7156FEF30}"/>
            </c:ext>
          </c:extLst>
        </c:ser>
        <c:ser>
          <c:idx val="3"/>
          <c:order val="3"/>
          <c:tx>
            <c:v>bars2</c:v>
          </c:tx>
          <c:spPr>
            <a:ln w="2540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Wilcox_Test!$B$59:$B$62</c:f>
              <c:numCache>
                <c:formatCode>General</c:formatCode>
                <c:ptCount val="4"/>
                <c:pt idx="0">
                  <c:v>0.75</c:v>
                </c:pt>
                <c:pt idx="1">
                  <c:v>0.75</c:v>
                </c:pt>
                <c:pt idx="2">
                  <c:v>1.2</c:v>
                </c:pt>
                <c:pt idx="3">
                  <c:v>1.2</c:v>
                </c:pt>
              </c:numCache>
            </c:numRef>
          </c:xVal>
          <c:yVal>
            <c:numRef>
              <c:f>Wilcox_Test!$C$59:$C$62</c:f>
              <c:numCache>
                <c:formatCode>General</c:formatCode>
                <c:ptCount val="4"/>
                <c:pt idx="0">
                  <c:v>4.5999999999999996</c:v>
                </c:pt>
                <c:pt idx="1">
                  <c:v>4.8</c:v>
                </c:pt>
                <c:pt idx="2">
                  <c:v>4.8</c:v>
                </c:pt>
                <c:pt idx="3">
                  <c:v>4.5999999999999996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29E-4A2D-8545-23D7156FEF30}"/>
            </c:ext>
          </c:extLst>
        </c:ser>
        <c:ser>
          <c:idx val="4"/>
          <c:order val="4"/>
          <c:tx>
            <c:v>bar3</c:v>
          </c:tx>
          <c:spPr>
            <a:ln w="2540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Wilcox_Test!$B$65:$B$68</c:f>
              <c:numCache>
                <c:formatCode>General</c:formatCode>
                <c:ptCount val="4"/>
                <c:pt idx="0">
                  <c:v>2.75</c:v>
                </c:pt>
                <c:pt idx="1">
                  <c:v>2.75</c:v>
                </c:pt>
                <c:pt idx="2">
                  <c:v>3.2</c:v>
                </c:pt>
                <c:pt idx="3">
                  <c:v>3.2</c:v>
                </c:pt>
              </c:numCache>
            </c:numRef>
          </c:xVal>
          <c:yVal>
            <c:numRef>
              <c:f>Wilcox_Test!$C$65:$C$68</c:f>
              <c:numCache>
                <c:formatCode>General</c:formatCode>
                <c:ptCount val="4"/>
                <c:pt idx="0">
                  <c:v>4.5999999999999996</c:v>
                </c:pt>
                <c:pt idx="1">
                  <c:v>4.8</c:v>
                </c:pt>
                <c:pt idx="2">
                  <c:v>4.8</c:v>
                </c:pt>
                <c:pt idx="3">
                  <c:v>4.5999999999999996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C29E-4A2D-8545-23D7156FEF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5019648"/>
        <c:axId val="572830208"/>
      </c:scatterChart>
      <c:catAx>
        <c:axId val="56501964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2000"/>
            </a:pPr>
            <a:endParaRPr lang="fr-FR"/>
          </a:p>
        </c:txPr>
        <c:crossAx val="572830208"/>
        <c:crosses val="autoZero"/>
        <c:auto val="1"/>
        <c:lblAlgn val="ctr"/>
        <c:lblOffset val="100"/>
        <c:noMultiLvlLbl val="0"/>
      </c:catAx>
      <c:valAx>
        <c:axId val="572830208"/>
        <c:scaling>
          <c:orientation val="minMax"/>
          <c:max val="5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2400"/>
                </a:pPr>
                <a:r>
                  <a:rPr lang="en-US" sz="2400" b="1" i="0" kern="1200" baseline="0" dirty="0">
                    <a:solidFill>
                      <a:srgbClr val="000000"/>
                    </a:solidFill>
                    <a:effectLst/>
                  </a:rPr>
                  <a:t>Perception of dominance</a:t>
                </a:r>
                <a:endParaRPr lang="fr-FR" sz="2400" dirty="0">
                  <a:effectLst/>
                </a:endParaRP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fr-FR"/>
          </a:p>
        </c:txPr>
        <c:crossAx val="565019648"/>
        <c:crosses val="autoZero"/>
        <c:crossBetween val="between"/>
        <c:majorUnit val="1"/>
      </c:valAx>
    </c:plotArea>
    <c:legend>
      <c:legendPos val="r"/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ayout>
        <c:manualLayout>
          <c:xMode val="edge"/>
          <c:yMode val="edge"/>
          <c:x val="0.80530603451941252"/>
          <c:y val="0.4758255544046871"/>
          <c:w val="0.13555265439405162"/>
          <c:h val="0.13967241722266294"/>
        </c:manualLayout>
      </c:layout>
      <c:overlay val="0"/>
      <c:txPr>
        <a:bodyPr/>
        <a:lstStyle/>
        <a:p>
          <a:pPr>
            <a:defRPr sz="1800"/>
          </a:pPr>
          <a:endParaRPr lang="fr-FR"/>
        </a:p>
      </c:txPr>
    </c:legend>
    <c:plotVisOnly val="1"/>
    <c:dispBlanksAs val="gap"/>
    <c:showDLblsOverMax val="0"/>
  </c:chart>
  <c:externalData r:id="rId2">
    <c:autoUpdate val="0"/>
  </c:externalData>
  <c:userShapes r:id="rId3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sz="2400" b="1" dirty="0"/>
              <a:t>Perception of satisfaction</a:t>
            </a:r>
          </a:p>
        </c:rich>
      </c:tx>
      <c:layout>
        <c:manualLayout>
          <c:xMode val="edge"/>
          <c:yMode val="edge"/>
          <c:x val="0.2556858042824042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5.3914260717410324E-2"/>
          <c:y val="0.16245370370370371"/>
          <c:w val="0.89429115900183709"/>
          <c:h val="0.710339749198016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558-4B16-B192-EE8B3F8A5AA8}"/>
              </c:ext>
            </c:extLst>
          </c:dPt>
          <c:dPt>
            <c:idx val="1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58-4B16-B192-EE8B3F8A5AA8}"/>
              </c:ext>
            </c:extLst>
          </c:dPt>
          <c:dPt>
            <c:idx val="2"/>
            <c:invertIfNegative val="0"/>
            <c:bubble3D val="0"/>
            <c:spPr>
              <a:solidFill>
                <a:srgbClr val="A5A5A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58-4B16-B192-EE8B3F8A5AA8}"/>
              </c:ext>
            </c:extLst>
          </c:dPt>
          <c:errBars>
            <c:errBarType val="both"/>
            <c:errValType val="cust"/>
            <c:noEndCap val="0"/>
            <c:plus>
              <c:numRef>
                <c:f>(perceptifs!$A$6,perceptifs!$C$6,perceptifs!$E$6)</c:f>
                <c:numCache>
                  <c:formatCode>General</c:formatCode>
                  <c:ptCount val="3"/>
                  <c:pt idx="0">
                    <c:v>0.72164051114277472</c:v>
                  </c:pt>
                  <c:pt idx="1">
                    <c:v>0.74069823800345425</c:v>
                  </c:pt>
                  <c:pt idx="2">
                    <c:v>0.67386820718575124</c:v>
                  </c:pt>
                </c:numCache>
              </c:numRef>
            </c:plus>
            <c:minus>
              <c:numRef>
                <c:f>(perceptifs!$A$6,perceptifs!$C$6,perceptifs!$E$6)</c:f>
                <c:numCache>
                  <c:formatCode>General</c:formatCode>
                  <c:ptCount val="3"/>
                  <c:pt idx="0">
                    <c:v>0.72164051114277472</c:v>
                  </c:pt>
                  <c:pt idx="1">
                    <c:v>0.74069823800345425</c:v>
                  </c:pt>
                  <c:pt idx="2">
                    <c:v>0.67386820718575124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perceptifs!$A$11:$C$11</c:f>
              <c:strCache>
                <c:ptCount val="3"/>
                <c:pt idx="0">
                  <c:v>Comp.</c:v>
                </c:pt>
                <c:pt idx="1">
                  <c:v>Similar</c:v>
                </c:pt>
                <c:pt idx="2">
                  <c:v>Neutral</c:v>
                </c:pt>
              </c:strCache>
            </c:strRef>
          </c:cat>
          <c:val>
            <c:numRef>
              <c:f>perceptifs!$A$12:$C$12</c:f>
              <c:numCache>
                <c:formatCode>General</c:formatCode>
                <c:ptCount val="3"/>
                <c:pt idx="0">
                  <c:v>4.5081967213114753</c:v>
                </c:pt>
                <c:pt idx="1">
                  <c:v>4.4262295081967213</c:v>
                </c:pt>
                <c:pt idx="2">
                  <c:v>4.5081967213114753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58-4B16-B192-EE8B3F8A5A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02761888"/>
        <c:axId val="702761232"/>
      </c:barChart>
      <c:catAx>
        <c:axId val="702761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02761232"/>
        <c:crosses val="autoZero"/>
        <c:auto val="1"/>
        <c:lblAlgn val="ctr"/>
        <c:lblOffset val="100"/>
        <c:noMultiLvlLbl val="0"/>
      </c:catAx>
      <c:valAx>
        <c:axId val="702761232"/>
        <c:scaling>
          <c:orientation val="minMax"/>
          <c:max val="5.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0276188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sz="2400" b="1" dirty="0"/>
              <a:t>Perception of </a:t>
            </a:r>
            <a:r>
              <a:rPr lang="fr-FR" sz="2400" b="1" dirty="0" err="1"/>
              <a:t>fairness</a:t>
            </a:r>
            <a:endParaRPr lang="fr-FR" sz="2400" b="1" dirty="0"/>
          </a:p>
        </c:rich>
      </c:tx>
      <c:layout>
        <c:manualLayout>
          <c:xMode val="edge"/>
          <c:yMode val="edge"/>
          <c:x val="0.27748098076526956"/>
          <c:y val="4.62978200528804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5.3914260717410324E-2"/>
          <c:y val="0.17386298807447145"/>
          <c:w val="0.90555940679697366"/>
          <c:h val="0.706500139880854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perceptifs!$A$11:$C$11</c:f>
              <c:strCache>
                <c:ptCount val="3"/>
                <c:pt idx="0">
                  <c:v>Comp.</c:v>
                </c:pt>
                <c:pt idx="1">
                  <c:v>Similar</c:v>
                </c:pt>
                <c:pt idx="2">
                  <c:v>Neutral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A53-43A6-9949-1EAC211687C1}"/>
              </c:ext>
            </c:extLst>
          </c:dPt>
          <c:dPt>
            <c:idx val="1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A53-43A6-9949-1EAC211687C1}"/>
              </c:ext>
            </c:extLst>
          </c:dPt>
          <c:dPt>
            <c:idx val="2"/>
            <c:invertIfNegative val="0"/>
            <c:bubble3D val="0"/>
            <c:spPr>
              <a:solidFill>
                <a:srgbClr val="A5A5A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A53-43A6-9949-1EAC211687C1}"/>
              </c:ext>
            </c:extLst>
          </c:dPt>
          <c:errBars>
            <c:errBarType val="both"/>
            <c:errValType val="cust"/>
            <c:noEndCap val="0"/>
            <c:plus>
              <c:numRef>
                <c:f>(perceptifs!$B$6,perceptifs!$D$6,perceptifs!$F$6)</c:f>
                <c:numCache>
                  <c:formatCode>General</c:formatCode>
                  <c:ptCount val="3"/>
                  <c:pt idx="0">
                    <c:v>0.9504097477007426</c:v>
                  </c:pt>
                  <c:pt idx="1">
                    <c:v>1.0674007037167828</c:v>
                  </c:pt>
                  <c:pt idx="2">
                    <c:v>0.98624418661324253</c:v>
                  </c:pt>
                </c:numCache>
              </c:numRef>
            </c:plus>
            <c:minus>
              <c:numRef>
                <c:f>(perceptifs!$B$6,perceptifs!$D$6,perceptifs!$F$6)</c:f>
                <c:numCache>
                  <c:formatCode>General</c:formatCode>
                  <c:ptCount val="3"/>
                  <c:pt idx="0">
                    <c:v>0.9504097477007426</c:v>
                  </c:pt>
                  <c:pt idx="1">
                    <c:v>1.0674007037167828</c:v>
                  </c:pt>
                  <c:pt idx="2">
                    <c:v>0.98624418661324253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perceptifs!$A$11:$C$11</c:f>
              <c:strCache>
                <c:ptCount val="3"/>
                <c:pt idx="0">
                  <c:v>Comp.</c:v>
                </c:pt>
                <c:pt idx="1">
                  <c:v>Similar</c:v>
                </c:pt>
                <c:pt idx="2">
                  <c:v>Neutral</c:v>
                </c:pt>
              </c:strCache>
            </c:strRef>
          </c:cat>
          <c:val>
            <c:numRef>
              <c:f>perceptifs!$A$13:$C$13</c:f>
              <c:numCache>
                <c:formatCode>General</c:formatCode>
                <c:ptCount val="3"/>
                <c:pt idx="0">
                  <c:v>3.8852459016393444</c:v>
                </c:pt>
                <c:pt idx="1">
                  <c:v>3.8360655737704916</c:v>
                </c:pt>
                <c:pt idx="2">
                  <c:v>3.8360655737704916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A53-43A6-9949-1EAC211687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02761888"/>
        <c:axId val="702761232"/>
      </c:barChart>
      <c:catAx>
        <c:axId val="702761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02761232"/>
        <c:crosses val="autoZero"/>
        <c:auto val="1"/>
        <c:lblAlgn val="ctr"/>
        <c:lblOffset val="100"/>
        <c:noMultiLvlLbl val="0"/>
      </c:catAx>
      <c:valAx>
        <c:axId val="702761232"/>
        <c:scaling>
          <c:orientation val="minMax"/>
          <c:max val="5.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0276188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7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1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106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01T18:51:04.254" idx="1">
    <p:pos x="10" y="10"/>
    <p:text>faut il parler de l'interface</p:text>
    <p:extLst>
      <p:ext uri="{C676402C-5697-4E1C-873F-D02D1690AC5C}">
        <p15:threadingInfo xmlns:p15="http://schemas.microsoft.com/office/powerpoint/2012/main" timeZoneBias="-120"/>
      </p:ext>
    </p:extLst>
  </p:cm>
</p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0.32917</cdr:x>
      <cdr:y>0.12006</cdr:y>
    </cdr:from>
    <cdr:to>
      <cdr:x>0.44583</cdr:x>
      <cdr:y>0.19273</cdr:y>
    </cdr:to>
    <cdr:sp macro="" textlink="">
      <cdr:nvSpPr>
        <cdr:cNvPr id="2" name="ZoneTexte 1"/>
        <cdr:cNvSpPr txBox="1"/>
      </cdr:nvSpPr>
      <cdr:spPr>
        <a:xfrm xmlns:a="http://schemas.openxmlformats.org/drawingml/2006/main">
          <a:off x="1504950" y="361950"/>
          <a:ext cx="533400" cy="2190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fr-FR" sz="1100"/>
        </a:p>
      </cdr:txBody>
    </cdr:sp>
  </cdr:relSizeAnchor>
  <cdr:relSizeAnchor xmlns:cdr="http://schemas.openxmlformats.org/drawingml/2006/chartDrawing">
    <cdr:from>
      <cdr:x>0.32917</cdr:x>
      <cdr:y>0.12006</cdr:y>
    </cdr:from>
    <cdr:to>
      <cdr:x>0.44583</cdr:x>
      <cdr:y>0.19273</cdr:y>
    </cdr:to>
    <cdr:sp macro="" textlink="">
      <cdr:nvSpPr>
        <cdr:cNvPr id="5" name="ZoneTexte 1"/>
        <cdr:cNvSpPr txBox="1"/>
      </cdr:nvSpPr>
      <cdr:spPr>
        <a:xfrm xmlns:a="http://schemas.openxmlformats.org/drawingml/2006/main">
          <a:off x="1504950" y="361950"/>
          <a:ext cx="533400" cy="2190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fr-FR" sz="1100"/>
        </a:p>
      </cdr:txBody>
    </cdr:sp>
  </cdr:relSizeAnchor>
  <cdr:relSizeAnchor xmlns:cdr="http://schemas.openxmlformats.org/drawingml/2006/chartDrawing">
    <cdr:from>
      <cdr:x>0.29375</cdr:x>
      <cdr:y>0.23381</cdr:y>
    </cdr:from>
    <cdr:to>
      <cdr:x>0.36458</cdr:x>
      <cdr:y>0.32227</cdr:y>
    </cdr:to>
    <cdr:sp macro="" textlink="">
      <cdr:nvSpPr>
        <cdr:cNvPr id="6" name="ZoneTexte 2"/>
        <cdr:cNvSpPr txBox="1"/>
      </cdr:nvSpPr>
      <cdr:spPr>
        <a:xfrm xmlns:a="http://schemas.openxmlformats.org/drawingml/2006/main">
          <a:off x="1343025" y="704860"/>
          <a:ext cx="323835" cy="26667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fr-FR" sz="1400" b="1"/>
        </a:p>
      </cdr:txBody>
    </cdr:sp>
  </cdr:relSizeAnchor>
  <cdr:relSizeAnchor xmlns:cdr="http://schemas.openxmlformats.org/drawingml/2006/chartDrawing">
    <cdr:from>
      <cdr:x>0.10903</cdr:x>
      <cdr:y>0.23486</cdr:y>
    </cdr:from>
    <cdr:to>
      <cdr:x>0.17986</cdr:x>
      <cdr:y>0.32333</cdr:y>
    </cdr:to>
    <cdr:sp macro="" textlink="">
      <cdr:nvSpPr>
        <cdr:cNvPr id="7" name="ZoneTexte 1"/>
        <cdr:cNvSpPr txBox="1"/>
      </cdr:nvSpPr>
      <cdr:spPr>
        <a:xfrm xmlns:a="http://schemas.openxmlformats.org/drawingml/2006/main">
          <a:off x="498485" y="708025"/>
          <a:ext cx="323835" cy="26670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fr-FR" sz="1400" b="1"/>
        </a:p>
      </cdr:txBody>
    </cdr:sp>
  </cdr:relSizeAnchor>
  <cdr:relSizeAnchor xmlns:cdr="http://schemas.openxmlformats.org/drawingml/2006/chartDrawing">
    <cdr:from>
      <cdr:x>0.47153</cdr:x>
      <cdr:y>0.23486</cdr:y>
    </cdr:from>
    <cdr:to>
      <cdr:x>0.54236</cdr:x>
      <cdr:y>0.32332</cdr:y>
    </cdr:to>
    <cdr:sp macro="" textlink="">
      <cdr:nvSpPr>
        <cdr:cNvPr id="8" name="ZoneTexte 2"/>
        <cdr:cNvSpPr txBox="1"/>
      </cdr:nvSpPr>
      <cdr:spPr>
        <a:xfrm xmlns:a="http://schemas.openxmlformats.org/drawingml/2006/main">
          <a:off x="2155825" y="708025"/>
          <a:ext cx="323835" cy="26667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fr-FR" sz="1400" b="1"/>
        </a:p>
      </cdr:txBody>
    </cdr:sp>
  </cdr:relSizeAnchor>
  <cdr:relSizeAnchor xmlns:cdr="http://schemas.openxmlformats.org/drawingml/2006/chartDrawing">
    <cdr:from>
      <cdr:x>0.32917</cdr:x>
      <cdr:y>0.12006</cdr:y>
    </cdr:from>
    <cdr:to>
      <cdr:x>0.44583</cdr:x>
      <cdr:y>0.19273</cdr:y>
    </cdr:to>
    <cdr:sp macro="" textlink="">
      <cdr:nvSpPr>
        <cdr:cNvPr id="9" name="ZoneTexte 1"/>
        <cdr:cNvSpPr txBox="1"/>
      </cdr:nvSpPr>
      <cdr:spPr>
        <a:xfrm xmlns:a="http://schemas.openxmlformats.org/drawingml/2006/main">
          <a:off x="1504950" y="361950"/>
          <a:ext cx="533400" cy="2190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fr-FR" sz="1100"/>
        </a:p>
      </cdr:txBody>
    </cdr:sp>
  </cdr:relSizeAnchor>
  <cdr:relSizeAnchor xmlns:cdr="http://schemas.openxmlformats.org/drawingml/2006/chartDrawing">
    <cdr:from>
      <cdr:x>0.32917</cdr:x>
      <cdr:y>0.12006</cdr:y>
    </cdr:from>
    <cdr:to>
      <cdr:x>0.44583</cdr:x>
      <cdr:y>0.19273</cdr:y>
    </cdr:to>
    <cdr:sp macro="" textlink="">
      <cdr:nvSpPr>
        <cdr:cNvPr id="10" name="ZoneTexte 1"/>
        <cdr:cNvSpPr txBox="1"/>
      </cdr:nvSpPr>
      <cdr:spPr>
        <a:xfrm xmlns:a="http://schemas.openxmlformats.org/drawingml/2006/main">
          <a:off x="1504950" y="361950"/>
          <a:ext cx="533400" cy="2190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fr-FR" sz="1100"/>
        </a:p>
      </cdr:txBody>
    </cdr:sp>
  </cdr:relSizeAnchor>
  <cdr:relSizeAnchor xmlns:cdr="http://schemas.openxmlformats.org/drawingml/2006/chartDrawing">
    <cdr:from>
      <cdr:x>0.37471</cdr:x>
      <cdr:y>0.11503</cdr:y>
    </cdr:from>
    <cdr:to>
      <cdr:x>0.44118</cdr:x>
      <cdr:y>0.19839</cdr:y>
    </cdr:to>
    <cdr:sp macro="" textlink="">
      <cdr:nvSpPr>
        <cdr:cNvPr id="11" name="ZoneTexte 2"/>
        <cdr:cNvSpPr txBox="1"/>
      </cdr:nvSpPr>
      <cdr:spPr>
        <a:xfrm xmlns:a="http://schemas.openxmlformats.org/drawingml/2006/main">
          <a:off x="2969475" y="599451"/>
          <a:ext cx="526760" cy="43447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fr-FR" sz="1800" b="1" dirty="0"/>
            <a:t>*</a:t>
          </a:r>
        </a:p>
      </cdr:txBody>
    </cdr:sp>
  </cdr:relSizeAnchor>
  <cdr:relSizeAnchor xmlns:cdr="http://schemas.openxmlformats.org/drawingml/2006/chartDrawing">
    <cdr:from>
      <cdr:x>0.18971</cdr:x>
      <cdr:y>0.11513</cdr:y>
    </cdr:from>
    <cdr:to>
      <cdr:x>0.26054</cdr:x>
      <cdr:y>0.2036</cdr:y>
    </cdr:to>
    <cdr:sp macro="" textlink="">
      <cdr:nvSpPr>
        <cdr:cNvPr id="12" name="ZoneTexte 1"/>
        <cdr:cNvSpPr txBox="1"/>
      </cdr:nvSpPr>
      <cdr:spPr>
        <a:xfrm xmlns:a="http://schemas.openxmlformats.org/drawingml/2006/main">
          <a:off x="1503385" y="634391"/>
          <a:ext cx="561314" cy="48749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fr-FR" sz="1800" b="1" dirty="0"/>
            <a:t>*</a:t>
          </a:r>
        </a:p>
      </cdr:txBody>
    </cdr:sp>
  </cdr:relSizeAnchor>
  <cdr:relSizeAnchor xmlns:cdr="http://schemas.openxmlformats.org/drawingml/2006/chartDrawing">
    <cdr:from>
      <cdr:x>0.55757</cdr:x>
      <cdr:y>0.11378</cdr:y>
    </cdr:from>
    <cdr:to>
      <cdr:x>0.6284</cdr:x>
      <cdr:y>0.20224</cdr:y>
    </cdr:to>
    <cdr:sp macro="" textlink="">
      <cdr:nvSpPr>
        <cdr:cNvPr id="13" name="ZoneTexte 2"/>
        <cdr:cNvSpPr txBox="1"/>
      </cdr:nvSpPr>
      <cdr:spPr>
        <a:xfrm xmlns:a="http://schemas.openxmlformats.org/drawingml/2006/main">
          <a:off x="4418594" y="592970"/>
          <a:ext cx="561314" cy="46100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fr-FR" sz="1800" b="1" dirty="0"/>
            <a:t>*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0.32917</cdr:x>
      <cdr:y>0.12006</cdr:y>
    </cdr:from>
    <cdr:to>
      <cdr:x>0.44583</cdr:x>
      <cdr:y>0.19273</cdr:y>
    </cdr:to>
    <cdr:sp macro="" textlink="">
      <cdr:nvSpPr>
        <cdr:cNvPr id="2" name="ZoneTexte 1"/>
        <cdr:cNvSpPr txBox="1"/>
      </cdr:nvSpPr>
      <cdr:spPr>
        <a:xfrm xmlns:a="http://schemas.openxmlformats.org/drawingml/2006/main">
          <a:off x="1504950" y="361950"/>
          <a:ext cx="533400" cy="2190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fr-FR" sz="1100"/>
        </a:p>
      </cdr:txBody>
    </cdr:sp>
  </cdr:relSizeAnchor>
  <cdr:relSizeAnchor xmlns:cdr="http://schemas.openxmlformats.org/drawingml/2006/chartDrawing">
    <cdr:from>
      <cdr:x>0.32917</cdr:x>
      <cdr:y>0.12006</cdr:y>
    </cdr:from>
    <cdr:to>
      <cdr:x>0.44583</cdr:x>
      <cdr:y>0.19273</cdr:y>
    </cdr:to>
    <cdr:sp macro="" textlink="">
      <cdr:nvSpPr>
        <cdr:cNvPr id="5" name="ZoneTexte 1"/>
        <cdr:cNvSpPr txBox="1"/>
      </cdr:nvSpPr>
      <cdr:spPr>
        <a:xfrm xmlns:a="http://schemas.openxmlformats.org/drawingml/2006/main">
          <a:off x="1504950" y="361950"/>
          <a:ext cx="533400" cy="2190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fr-FR" sz="1100"/>
        </a:p>
      </cdr:txBody>
    </cdr:sp>
  </cdr:relSizeAnchor>
  <cdr:relSizeAnchor xmlns:cdr="http://schemas.openxmlformats.org/drawingml/2006/chartDrawing">
    <cdr:from>
      <cdr:x>0.29375</cdr:x>
      <cdr:y>0.23381</cdr:y>
    </cdr:from>
    <cdr:to>
      <cdr:x>0.36458</cdr:x>
      <cdr:y>0.32227</cdr:y>
    </cdr:to>
    <cdr:sp macro="" textlink="">
      <cdr:nvSpPr>
        <cdr:cNvPr id="6" name="ZoneTexte 2"/>
        <cdr:cNvSpPr txBox="1"/>
      </cdr:nvSpPr>
      <cdr:spPr>
        <a:xfrm xmlns:a="http://schemas.openxmlformats.org/drawingml/2006/main">
          <a:off x="1343025" y="704860"/>
          <a:ext cx="323835" cy="26667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fr-FR" sz="1400" b="1"/>
        </a:p>
      </cdr:txBody>
    </cdr:sp>
  </cdr:relSizeAnchor>
  <cdr:relSizeAnchor xmlns:cdr="http://schemas.openxmlformats.org/drawingml/2006/chartDrawing">
    <cdr:from>
      <cdr:x>0.10903</cdr:x>
      <cdr:y>0.23486</cdr:y>
    </cdr:from>
    <cdr:to>
      <cdr:x>0.17986</cdr:x>
      <cdr:y>0.32333</cdr:y>
    </cdr:to>
    <cdr:sp macro="" textlink="">
      <cdr:nvSpPr>
        <cdr:cNvPr id="7" name="ZoneTexte 1"/>
        <cdr:cNvSpPr txBox="1"/>
      </cdr:nvSpPr>
      <cdr:spPr>
        <a:xfrm xmlns:a="http://schemas.openxmlformats.org/drawingml/2006/main">
          <a:off x="498485" y="708025"/>
          <a:ext cx="323835" cy="26670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fr-FR" sz="1400" b="1"/>
        </a:p>
      </cdr:txBody>
    </cdr:sp>
  </cdr:relSizeAnchor>
  <cdr:relSizeAnchor xmlns:cdr="http://schemas.openxmlformats.org/drawingml/2006/chartDrawing">
    <cdr:from>
      <cdr:x>0.47153</cdr:x>
      <cdr:y>0.23486</cdr:y>
    </cdr:from>
    <cdr:to>
      <cdr:x>0.54236</cdr:x>
      <cdr:y>0.32332</cdr:y>
    </cdr:to>
    <cdr:sp macro="" textlink="">
      <cdr:nvSpPr>
        <cdr:cNvPr id="8" name="ZoneTexte 2"/>
        <cdr:cNvSpPr txBox="1"/>
      </cdr:nvSpPr>
      <cdr:spPr>
        <a:xfrm xmlns:a="http://schemas.openxmlformats.org/drawingml/2006/main">
          <a:off x="2155825" y="708025"/>
          <a:ext cx="323835" cy="26667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fr-FR" sz="1400" b="1"/>
        </a:p>
      </cdr:txBody>
    </cdr:sp>
  </cdr:relSizeAnchor>
  <cdr:relSizeAnchor xmlns:cdr="http://schemas.openxmlformats.org/drawingml/2006/chartDrawing">
    <cdr:from>
      <cdr:x>0.32917</cdr:x>
      <cdr:y>0.12006</cdr:y>
    </cdr:from>
    <cdr:to>
      <cdr:x>0.44583</cdr:x>
      <cdr:y>0.19273</cdr:y>
    </cdr:to>
    <cdr:sp macro="" textlink="">
      <cdr:nvSpPr>
        <cdr:cNvPr id="9" name="ZoneTexte 1"/>
        <cdr:cNvSpPr txBox="1"/>
      </cdr:nvSpPr>
      <cdr:spPr>
        <a:xfrm xmlns:a="http://schemas.openxmlformats.org/drawingml/2006/main">
          <a:off x="1504950" y="361950"/>
          <a:ext cx="533400" cy="2190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fr-FR" sz="1100"/>
        </a:p>
      </cdr:txBody>
    </cdr:sp>
  </cdr:relSizeAnchor>
  <cdr:relSizeAnchor xmlns:cdr="http://schemas.openxmlformats.org/drawingml/2006/chartDrawing">
    <cdr:from>
      <cdr:x>0.32917</cdr:x>
      <cdr:y>0.12006</cdr:y>
    </cdr:from>
    <cdr:to>
      <cdr:x>0.44583</cdr:x>
      <cdr:y>0.19273</cdr:y>
    </cdr:to>
    <cdr:sp macro="" textlink="">
      <cdr:nvSpPr>
        <cdr:cNvPr id="10" name="ZoneTexte 1"/>
        <cdr:cNvSpPr txBox="1"/>
      </cdr:nvSpPr>
      <cdr:spPr>
        <a:xfrm xmlns:a="http://schemas.openxmlformats.org/drawingml/2006/main">
          <a:off x="1504950" y="361950"/>
          <a:ext cx="533400" cy="2190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fr-FR" sz="110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0.32917</cdr:x>
      <cdr:y>0.12006</cdr:y>
    </cdr:from>
    <cdr:to>
      <cdr:x>0.44583</cdr:x>
      <cdr:y>0.19273</cdr:y>
    </cdr:to>
    <cdr:sp macro="" textlink="">
      <cdr:nvSpPr>
        <cdr:cNvPr id="2" name="ZoneTexte 1"/>
        <cdr:cNvSpPr txBox="1"/>
      </cdr:nvSpPr>
      <cdr:spPr>
        <a:xfrm xmlns:a="http://schemas.openxmlformats.org/drawingml/2006/main">
          <a:off x="1504950" y="361950"/>
          <a:ext cx="533400" cy="2190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fr-FR" sz="1100"/>
        </a:p>
      </cdr:txBody>
    </cdr:sp>
  </cdr:relSizeAnchor>
  <cdr:relSizeAnchor xmlns:cdr="http://schemas.openxmlformats.org/drawingml/2006/chartDrawing">
    <cdr:from>
      <cdr:x>0.32917</cdr:x>
      <cdr:y>0.12006</cdr:y>
    </cdr:from>
    <cdr:to>
      <cdr:x>0.44583</cdr:x>
      <cdr:y>0.19273</cdr:y>
    </cdr:to>
    <cdr:sp macro="" textlink="">
      <cdr:nvSpPr>
        <cdr:cNvPr id="5" name="ZoneTexte 1"/>
        <cdr:cNvSpPr txBox="1"/>
      </cdr:nvSpPr>
      <cdr:spPr>
        <a:xfrm xmlns:a="http://schemas.openxmlformats.org/drawingml/2006/main">
          <a:off x="1504950" y="361950"/>
          <a:ext cx="533400" cy="2190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fr-FR" sz="1100"/>
        </a:p>
      </cdr:txBody>
    </cdr:sp>
  </cdr:relSizeAnchor>
  <cdr:relSizeAnchor xmlns:cdr="http://schemas.openxmlformats.org/drawingml/2006/chartDrawing">
    <cdr:from>
      <cdr:x>0.29375</cdr:x>
      <cdr:y>0.23381</cdr:y>
    </cdr:from>
    <cdr:to>
      <cdr:x>0.36458</cdr:x>
      <cdr:y>0.32227</cdr:y>
    </cdr:to>
    <cdr:sp macro="" textlink="">
      <cdr:nvSpPr>
        <cdr:cNvPr id="6" name="ZoneTexte 2"/>
        <cdr:cNvSpPr txBox="1"/>
      </cdr:nvSpPr>
      <cdr:spPr>
        <a:xfrm xmlns:a="http://schemas.openxmlformats.org/drawingml/2006/main">
          <a:off x="1343025" y="704860"/>
          <a:ext cx="323835" cy="26667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fr-FR" sz="1400" b="1"/>
        </a:p>
      </cdr:txBody>
    </cdr:sp>
  </cdr:relSizeAnchor>
  <cdr:relSizeAnchor xmlns:cdr="http://schemas.openxmlformats.org/drawingml/2006/chartDrawing">
    <cdr:from>
      <cdr:x>0.10903</cdr:x>
      <cdr:y>0.23486</cdr:y>
    </cdr:from>
    <cdr:to>
      <cdr:x>0.17986</cdr:x>
      <cdr:y>0.32333</cdr:y>
    </cdr:to>
    <cdr:sp macro="" textlink="">
      <cdr:nvSpPr>
        <cdr:cNvPr id="7" name="ZoneTexte 1"/>
        <cdr:cNvSpPr txBox="1"/>
      </cdr:nvSpPr>
      <cdr:spPr>
        <a:xfrm xmlns:a="http://schemas.openxmlformats.org/drawingml/2006/main">
          <a:off x="498485" y="708025"/>
          <a:ext cx="323835" cy="26670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fr-FR" sz="1400" b="1"/>
        </a:p>
      </cdr:txBody>
    </cdr:sp>
  </cdr:relSizeAnchor>
  <cdr:relSizeAnchor xmlns:cdr="http://schemas.openxmlformats.org/drawingml/2006/chartDrawing">
    <cdr:from>
      <cdr:x>0.47153</cdr:x>
      <cdr:y>0.23486</cdr:y>
    </cdr:from>
    <cdr:to>
      <cdr:x>0.54236</cdr:x>
      <cdr:y>0.32332</cdr:y>
    </cdr:to>
    <cdr:sp macro="" textlink="">
      <cdr:nvSpPr>
        <cdr:cNvPr id="8" name="ZoneTexte 2"/>
        <cdr:cNvSpPr txBox="1"/>
      </cdr:nvSpPr>
      <cdr:spPr>
        <a:xfrm xmlns:a="http://schemas.openxmlformats.org/drawingml/2006/main">
          <a:off x="2155825" y="708025"/>
          <a:ext cx="323835" cy="26667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fr-FR" sz="1400" b="1"/>
        </a:p>
      </cdr:txBody>
    </cdr:sp>
  </cdr:relSizeAnchor>
  <cdr:relSizeAnchor xmlns:cdr="http://schemas.openxmlformats.org/drawingml/2006/chartDrawing">
    <cdr:from>
      <cdr:x>0.32917</cdr:x>
      <cdr:y>0.12006</cdr:y>
    </cdr:from>
    <cdr:to>
      <cdr:x>0.44583</cdr:x>
      <cdr:y>0.19273</cdr:y>
    </cdr:to>
    <cdr:sp macro="" textlink="">
      <cdr:nvSpPr>
        <cdr:cNvPr id="9" name="ZoneTexte 1"/>
        <cdr:cNvSpPr txBox="1"/>
      </cdr:nvSpPr>
      <cdr:spPr>
        <a:xfrm xmlns:a="http://schemas.openxmlformats.org/drawingml/2006/main">
          <a:off x="1504950" y="361950"/>
          <a:ext cx="533400" cy="2190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fr-FR" sz="1100"/>
        </a:p>
      </cdr:txBody>
    </cdr:sp>
  </cdr:relSizeAnchor>
  <cdr:relSizeAnchor xmlns:cdr="http://schemas.openxmlformats.org/drawingml/2006/chartDrawing">
    <cdr:from>
      <cdr:x>0.32917</cdr:x>
      <cdr:y>0.12006</cdr:y>
    </cdr:from>
    <cdr:to>
      <cdr:x>0.44583</cdr:x>
      <cdr:y>0.19273</cdr:y>
    </cdr:to>
    <cdr:sp macro="" textlink="">
      <cdr:nvSpPr>
        <cdr:cNvPr id="10" name="ZoneTexte 1"/>
        <cdr:cNvSpPr txBox="1"/>
      </cdr:nvSpPr>
      <cdr:spPr>
        <a:xfrm xmlns:a="http://schemas.openxmlformats.org/drawingml/2006/main">
          <a:off x="1504950" y="361950"/>
          <a:ext cx="533400" cy="2190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fr-FR" sz="1100"/>
        </a:p>
      </cdr:txBody>
    </cdr:sp>
  </cdr:relSizeAnchor>
  <cdr:relSizeAnchor xmlns:cdr="http://schemas.openxmlformats.org/drawingml/2006/chartDrawing">
    <cdr:from>
      <cdr:x>0.17996</cdr:x>
      <cdr:y>0.14912</cdr:y>
    </cdr:from>
    <cdr:to>
      <cdr:x>0.22917</cdr:x>
      <cdr:y>0.2511</cdr:y>
    </cdr:to>
    <cdr:sp macro="" textlink="">
      <cdr:nvSpPr>
        <cdr:cNvPr id="3" name="ZoneTexte 2"/>
        <cdr:cNvSpPr txBox="1"/>
      </cdr:nvSpPr>
      <cdr:spPr>
        <a:xfrm xmlns:a="http://schemas.openxmlformats.org/drawingml/2006/main">
          <a:off x="1470213" y="812801"/>
          <a:ext cx="402068" cy="55581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fr-FR" sz="1800" b="1" dirty="0"/>
            <a:t>*</a:t>
          </a:r>
        </a:p>
      </cdr:txBody>
    </cdr:sp>
  </cdr:relSizeAnchor>
  <cdr:relSizeAnchor xmlns:cdr="http://schemas.openxmlformats.org/drawingml/2006/chartDrawing">
    <cdr:from>
      <cdr:x>0.2931</cdr:x>
      <cdr:y>0.21345</cdr:y>
    </cdr:from>
    <cdr:to>
      <cdr:x>0.35368</cdr:x>
      <cdr:y>0.28717</cdr:y>
    </cdr:to>
    <cdr:sp macro="" textlink="">
      <cdr:nvSpPr>
        <cdr:cNvPr id="11" name="ZoneTexte 1"/>
        <cdr:cNvSpPr txBox="1"/>
      </cdr:nvSpPr>
      <cdr:spPr>
        <a:xfrm xmlns:a="http://schemas.openxmlformats.org/drawingml/2006/main">
          <a:off x="1331384" y="643467"/>
          <a:ext cx="275167" cy="2222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fr-FR" sz="1400" b="1"/>
        </a:p>
      </cdr:txBody>
    </cdr:sp>
  </cdr:relSizeAnchor>
  <cdr:relSizeAnchor xmlns:cdr="http://schemas.openxmlformats.org/drawingml/2006/chartDrawing">
    <cdr:from>
      <cdr:x>0.50177</cdr:x>
      <cdr:y>0.14803</cdr:y>
    </cdr:from>
    <cdr:to>
      <cdr:x>0.54499</cdr:x>
      <cdr:y>0.2204</cdr:y>
    </cdr:to>
    <cdr:sp macro="" textlink="">
      <cdr:nvSpPr>
        <cdr:cNvPr id="12" name="ZoneTexte 1"/>
        <cdr:cNvSpPr txBox="1"/>
      </cdr:nvSpPr>
      <cdr:spPr>
        <a:xfrm xmlns:a="http://schemas.openxmlformats.org/drawingml/2006/main">
          <a:off x="4099379" y="806824"/>
          <a:ext cx="353094" cy="39444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fr-FR" sz="1800" b="1" dirty="0"/>
            <a:t>*</a:t>
          </a:r>
        </a:p>
      </cdr:txBody>
    </cdr:sp>
  </cdr:relSizeAnchor>
  <cdr:relSizeAnchor xmlns:cdr="http://schemas.openxmlformats.org/drawingml/2006/chartDrawing">
    <cdr:from>
      <cdr:x>0.34528</cdr:x>
      <cdr:y>0.15351</cdr:y>
    </cdr:from>
    <cdr:to>
      <cdr:x>0.39386</cdr:x>
      <cdr:y>0.23026</cdr:y>
    </cdr:to>
    <cdr:sp macro="" textlink="">
      <cdr:nvSpPr>
        <cdr:cNvPr id="13" name="ZoneTexte 1">
          <a:extLst xmlns:a="http://schemas.openxmlformats.org/drawingml/2006/main">
            <a:ext uri="{FF2B5EF4-FFF2-40B4-BE49-F238E27FC236}">
              <a16:creationId xmlns:a16="http://schemas.microsoft.com/office/drawing/2014/main" id="{EC6D5B7B-9FEB-4E2E-AD7A-B8289FC851B8}"/>
            </a:ext>
          </a:extLst>
        </cdr:cNvPr>
        <cdr:cNvSpPr txBox="1"/>
      </cdr:nvSpPr>
      <cdr:spPr>
        <a:xfrm xmlns:a="http://schemas.openxmlformats.org/drawingml/2006/main">
          <a:off x="2820895" y="836705"/>
          <a:ext cx="396876" cy="41835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fr-FR" sz="1800" b="1" dirty="0"/>
            <a:t>*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FDA711-6E86-4189-8717-DE5219B5E0AF}" type="datetimeFigureOut">
              <a:rPr lang="fr-FR" smtClean="0"/>
              <a:t>11/11/2018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3D9ED-7694-4BD4-8934-CA1A50944F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5522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</a:t>
            </a:r>
            <a:r>
              <a:rPr lang="fr-FR" dirty="0" err="1"/>
              <a:t>accortd</a:t>
            </a:r>
            <a:r>
              <a:rPr lang="fr-FR" dirty="0"/>
              <a:t> avec mes encadrants, </a:t>
            </a:r>
          </a:p>
          <a:p>
            <a:r>
              <a:rPr lang="fr-FR" dirty="0"/>
              <a:t>Pk tu parles français alors que les slides sont en anglais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6960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Rajouter une zone 3 pour les comportements stratégique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05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personne exprimant le … est perçue comme dominante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8758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Pow</a:t>
            </a:r>
            <a:r>
              <a:rPr lang="fr-FR" dirty="0"/>
              <a:t> = avec le 3 + changement couleur + attention flèche seule au début [en 1]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971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Expliquer partiel </a:t>
            </a:r>
          </a:p>
          <a:p>
            <a:r>
              <a:rPr lang="fr-FR" dirty="0"/>
              <a:t>Ne confonds pas l’option et le </a:t>
            </a:r>
            <a:r>
              <a:rPr lang="fr-FR" dirty="0" err="1"/>
              <a:t>critere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0957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</a:t>
            </a:r>
            <a:r>
              <a:rPr lang="fr-FR" baseline="0" dirty="0"/>
              <a:t> option est défini comme le produit </a:t>
            </a:r>
            <a:r>
              <a:rPr lang="fr-FR" baseline="0" dirty="0" err="1"/>
              <a:t>cartesien</a:t>
            </a:r>
            <a:r>
              <a:rPr lang="fr-FR" baseline="0" dirty="0"/>
              <a:t> d’un ensemble de </a:t>
            </a:r>
            <a:r>
              <a:rPr lang="fr-FR" baseline="0" dirty="0" err="1"/>
              <a:t>criteres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EE35D-106A-4573-A36A-3B01A187374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7748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EE35D-106A-4573-A36A-3B01A187374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839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Respecter le code couleur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0065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Rappel les principes </a:t>
            </a:r>
          </a:p>
          <a:p>
            <a:r>
              <a:rPr lang="fr-FR" dirty="0"/>
              <a:t>Ça c’est principe 1 </a:t>
            </a:r>
          </a:p>
          <a:p>
            <a:r>
              <a:rPr lang="fr-FR" dirty="0"/>
              <a:t>Ils sont plus dominants alors ils aiment moins de choses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216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006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Concession : avant, 1 transparent sans le 2 mais avec à la place un rectangle comme pour </a:t>
            </a:r>
            <a:r>
              <a:rPr lang="fr-FR" dirty="0" err="1"/>
              <a:t>sat</a:t>
            </a:r>
            <a:r>
              <a:rPr lang="fr-FR" dirty="0"/>
              <a:t> qui dit « </a:t>
            </a:r>
            <a:r>
              <a:rPr lang="fr-FR" dirty="0" err="1"/>
              <a:t>Accep</a:t>
            </a:r>
            <a:r>
              <a:rPr lang="fr-FR" dirty="0"/>
              <a:t>/</a:t>
            </a:r>
            <a:r>
              <a:rPr lang="fr-FR" dirty="0" err="1"/>
              <a:t>Reject</a:t>
            </a:r>
            <a:r>
              <a:rPr lang="fr-FR" dirty="0"/>
              <a:t> </a:t>
            </a:r>
            <a:r>
              <a:rPr lang="fr-FR" dirty="0" err="1"/>
              <a:t>proposal</a:t>
            </a:r>
            <a:r>
              <a:rPr lang="fr-FR" dirty="0"/>
              <a:t>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4199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Nous assistons, donc, à l’émergence croissante d’agents conversationnels sociaux dans des domaines d’applications variés. Ces agents jouent différents rôles allant de compagnon artificiel [92, 95], patient virtuel [61, 66] ou tuteur pour le e-learning [62, 63].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0423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Concession : avant, 1 transparent sans le 2 mais avec à la place un rectangle comme pour </a:t>
            </a:r>
            <a:r>
              <a:rPr lang="fr-FR" dirty="0" err="1"/>
              <a:t>sat</a:t>
            </a:r>
            <a:r>
              <a:rPr lang="fr-FR" dirty="0"/>
              <a:t> qui dit « </a:t>
            </a:r>
            <a:r>
              <a:rPr lang="fr-FR" dirty="0" err="1"/>
              <a:t>Accep</a:t>
            </a:r>
            <a:r>
              <a:rPr lang="fr-FR" dirty="0"/>
              <a:t>/</a:t>
            </a:r>
            <a:r>
              <a:rPr lang="fr-FR" dirty="0" err="1"/>
              <a:t>Reject</a:t>
            </a:r>
            <a:r>
              <a:rPr lang="fr-FR" dirty="0"/>
              <a:t> </a:t>
            </a:r>
            <a:r>
              <a:rPr lang="fr-FR" dirty="0" err="1"/>
              <a:t>proposal</a:t>
            </a:r>
            <a:r>
              <a:rPr lang="fr-FR" dirty="0"/>
              <a:t>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806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466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Minable… à revoir…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577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PAS DE MANIPULATION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417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Changes les couleurs</a:t>
            </a:r>
          </a:p>
          <a:p>
            <a:endParaRPr lang="fr-FR" dirty="0"/>
          </a:p>
          <a:p>
            <a:r>
              <a:rPr lang="fr-FR" dirty="0"/>
              <a:t>C’est quoi </a:t>
            </a:r>
            <a:r>
              <a:rPr lang="fr-FR" dirty="0" err="1"/>
              <a:t>crowdflower</a:t>
            </a: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4053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19843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Ajouter les tailles d’effet et enlever la p-value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98572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Concretly</a:t>
            </a:r>
            <a:r>
              <a:rPr lang="fr-FR" dirty="0"/>
              <a:t>, </a:t>
            </a:r>
            <a:r>
              <a:rPr lang="fr-FR" dirty="0" err="1"/>
              <a:t>reasoning</a:t>
            </a:r>
            <a:r>
              <a:rPr lang="fr-FR" dirty="0"/>
              <a:t> on the </a:t>
            </a:r>
            <a:r>
              <a:rPr lang="fr-FR" dirty="0" err="1"/>
              <a:t>other</a:t>
            </a:r>
            <a:r>
              <a:rPr lang="fr-FR" dirty="0"/>
              <a:t> mental state has the </a:t>
            </a:r>
            <a:r>
              <a:rPr lang="fr-FR" dirty="0" err="1"/>
              <a:t>aim</a:t>
            </a:r>
            <a:r>
              <a:rPr lang="fr-FR" dirty="0"/>
              <a:t> to </a:t>
            </a:r>
            <a:r>
              <a:rPr lang="fr-FR" dirty="0" err="1"/>
              <a:t>pre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ED0CD-057F-44B7-8038-30BF50EEB945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92427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Concretly</a:t>
            </a:r>
            <a:r>
              <a:rPr lang="fr-FR" dirty="0"/>
              <a:t>, </a:t>
            </a:r>
            <a:r>
              <a:rPr lang="fr-FR" dirty="0" err="1"/>
              <a:t>reasoning</a:t>
            </a:r>
            <a:r>
              <a:rPr lang="fr-FR" dirty="0"/>
              <a:t> on the </a:t>
            </a:r>
            <a:r>
              <a:rPr lang="fr-FR" dirty="0" err="1"/>
              <a:t>other</a:t>
            </a:r>
            <a:r>
              <a:rPr lang="fr-FR" dirty="0"/>
              <a:t> mental state has the </a:t>
            </a:r>
            <a:r>
              <a:rPr lang="fr-FR" dirty="0" err="1"/>
              <a:t>aim</a:t>
            </a:r>
            <a:r>
              <a:rPr lang="fr-FR" dirty="0"/>
              <a:t> to </a:t>
            </a:r>
            <a:r>
              <a:rPr lang="fr-FR" dirty="0" err="1"/>
              <a:t>pre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ED0CD-057F-44B7-8038-30BF50EEB945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574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ED0CD-057F-44B7-8038-30BF50EEB945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6545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Ajouter </a:t>
            </a:r>
            <a:r>
              <a:rPr lang="fr-FR" dirty="0" err="1"/>
              <a:t>refs</a:t>
            </a:r>
            <a:r>
              <a:rPr lang="fr-FR" dirty="0"/>
              <a:t> sous images + à droite: 1 </a:t>
            </a:r>
            <a:r>
              <a:rPr lang="fr-FR" dirty="0" err="1"/>
              <a:t>ref</a:t>
            </a:r>
            <a:r>
              <a:rPr lang="fr-FR" dirty="0"/>
              <a:t> pour « collab </a:t>
            </a:r>
            <a:r>
              <a:rPr lang="fr-FR" dirty="0" err="1"/>
              <a:t>nego</a:t>
            </a:r>
            <a:r>
              <a:rPr lang="fr-FR" dirty="0"/>
              <a:t> » et 1 pour « impact of </a:t>
            </a:r>
            <a:r>
              <a:rPr lang="fr-FR" dirty="0" err="1"/>
              <a:t>interpers</a:t>
            </a:r>
            <a:r>
              <a:rPr lang="fr-FR" dirty="0"/>
              <a:t>. On </a:t>
            </a:r>
            <a:r>
              <a:rPr lang="fr-FR" dirty="0" err="1"/>
              <a:t>nego</a:t>
            </a:r>
            <a:r>
              <a:rPr lang="fr-FR" dirty="0"/>
              <a:t>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5200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Mieux expliquer les résultats avec les fonctions </a:t>
            </a:r>
          </a:p>
          <a:p>
            <a:endParaRPr lang="fr-FR" dirty="0"/>
          </a:p>
          <a:p>
            <a:r>
              <a:rPr lang="fr-FR" dirty="0"/>
              <a:t>Refaire cette diapo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36271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se basant sur les travaux en psycho, la relation </a:t>
            </a:r>
            <a:r>
              <a:rPr lang="fr-FR" dirty="0" err="1"/>
              <a:t>inteprpersonnelle</a:t>
            </a:r>
            <a:r>
              <a:rPr lang="fr-FR" dirty="0"/>
              <a:t> est complémentaire</a:t>
            </a:r>
          </a:p>
          <a:p>
            <a:r>
              <a:rPr lang="fr-FR" dirty="0"/>
              <a:t>Cependant, les travaux en négociation se sont intéressés aussi la similarité avait aussi un impact positif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09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48799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68155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Pas besoin d’animation pour 3-4 + inscrire en dessous 3 agents [5 mn to 15mn per agent] + nombre de sujets ICI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05502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Tailles d’</a:t>
            </a:r>
            <a:r>
              <a:rPr lang="fr-FR" dirty="0" err="1"/>
              <a:t>effts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81736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Conforme à la théorie </a:t>
            </a:r>
            <a:r>
              <a:rPr lang="fr-FR" dirty="0" err="1"/>
              <a:t>Tiender</a:t>
            </a:r>
            <a:r>
              <a:rPr lang="fr-FR" dirty="0"/>
              <a:t>[s], 2003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44038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Deux graphes un pour </a:t>
            </a:r>
            <a:r>
              <a:rPr lang="fr-FR" dirty="0" err="1"/>
              <a:t>fairness</a:t>
            </a:r>
            <a:r>
              <a:rPr lang="fr-FR" dirty="0"/>
              <a:t> et un autre pour satisfaction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7696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2450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345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Ne pas lire toutes les parties,</a:t>
            </a:r>
          </a:p>
          <a:p>
            <a:r>
              <a:rPr lang="fr-FR" dirty="0"/>
              <a:t>Citez seulement les deux parties avec </a:t>
            </a:r>
            <a:r>
              <a:rPr lang="fr-FR" dirty="0" err="1"/>
              <a:t>implementations</a:t>
            </a:r>
            <a:r>
              <a:rPr lang="fr-FR" dirty="0"/>
              <a:t> et simulations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77955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24328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Refaire le test</a:t>
            </a:r>
          </a:p>
          <a:p>
            <a:r>
              <a:rPr lang="fr-FR" dirty="0"/>
              <a:t>Dire que la taille d’effet est moyenne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8101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83963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51831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Pow</a:t>
            </a:r>
            <a:r>
              <a:rPr lang="fr-FR" dirty="0"/>
              <a:t> = avec le 3 + changement couleur + attention flèche seule au début [en 1]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8618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3095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Publications au fur et a mesures des résultats</a:t>
            </a:r>
          </a:p>
          <a:p>
            <a:endParaRPr lang="fr-FR" dirty="0"/>
          </a:p>
          <a:p>
            <a:r>
              <a:rPr lang="fr-FR" dirty="0"/>
              <a:t>Mes encadrements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ED0CD-057F-44B7-8038-30BF50EEB945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058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Sur les 3 suivants, positionner les bulles de couleur au bon endroit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8408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 individus avec un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motif de haut pouvoir, et donc de dominance élevée, sont décrits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comme voulant contrôler et influencer les autres, désirant la célébrité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 l’attention du public, et ayant la capacité de susciter l’émotion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chez les autres. Dans la même veine, [51] décrivent une personne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dominante comme une personne qui cherche et maintient un rôle de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leader dans un groupe.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108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dominance acquise. Elle est associée à des facteurs tels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 l’héritabilité comme une passation de règne, l’âge et l’ordre de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naissance qui confèrent un plus grand contrôle ou un meilleur accès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à des ressources privilégiées [19]. Elle peut être aussi octroyée grâce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à un rôle particulier, par exemple, professeur d’université, juge ou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président d’entreprise.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seconde forme est la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dominance sociale  ou gagné [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77]. Contrairement à la dominance acquise qui n’est pas toujours méritée,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dominance sociale est obtenue à travers des capacités, des stratégies ou des possibilités d’affiliation démontrées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3566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0571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Références + </a:t>
            </a:r>
            <a:r>
              <a:rPr lang="fr-FR" dirty="0" err="1"/>
              <a:t>regrouiper</a:t>
            </a:r>
            <a:r>
              <a:rPr lang="fr-FR" dirty="0"/>
              <a:t> avec t10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3D9ED-7694-4BD4-8934-CA1A50944FB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302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D4334F-D0C7-4C4F-8D8C-73CA98653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2E0ACD0-8A0C-4B3B-B36E-9B4D7F6A7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1431E5-DD8E-494F-8271-598036AFB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1D63C-706C-4BA2-9C07-B72FF183ABA8}" type="datetime1">
              <a:rPr lang="fr-FR" smtClean="0"/>
              <a:t>11/11/2018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1835C4-A008-471F-8CB6-C1719B6B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CCB605-7329-4A96-BA1F-A43142D29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87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06254-184D-4A72-B12C-4EC4EDF32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A8E2F39-7EC4-4E39-81A1-86C22DBBD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074741-2CDE-4632-94BF-19EF33AB0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3447-258C-49BF-8572-8CCB65D8740C}" type="datetime1">
              <a:rPr lang="fr-FR" smtClean="0"/>
              <a:t>11/11/2018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797BFA-2712-4AEF-B631-8E1EEBDEF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8ABF1D-F044-43CE-ABD2-DACD69CDA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1478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475BFEE-4FF8-49C0-9C3F-CD9B209F40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1367406-EB1F-447E-9F3B-24BC39808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F5AC07-31F3-4978-9EE7-241F52AEB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92001-7259-48B9-8801-884048F44052}" type="datetime1">
              <a:rPr lang="fr-FR" smtClean="0"/>
              <a:t>11/11/2018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01671C-092B-4A6A-8673-253830FD5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07BF49-0875-4D2B-B326-2419623CC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070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BF8770-FDFD-41E1-A339-98613FB0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47F1E9-D856-448A-A29B-FDDB80210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6AC49C-1DE1-4F4B-93F7-78AB6895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5A6EE-2A26-4497-825F-0EE37ECC857F}" type="datetime1">
              <a:rPr lang="fr-FR" smtClean="0"/>
              <a:t>11/11/2018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C71651-0718-4128-98A4-DB4EBE7D1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EAACFB-1382-40D3-B8BD-E7F83177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4950" y="6356350"/>
            <a:ext cx="2743200" cy="365125"/>
          </a:xfrm>
        </p:spPr>
        <p:txBody>
          <a:bodyPr/>
          <a:lstStyle>
            <a:lvl1pPr>
              <a:defRPr sz="1400" b="1"/>
            </a:lvl1pPr>
          </a:lstStyle>
          <a:p>
            <a:fld id="{830C4335-9913-4F80-B9D7-EA4FD23BFB5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348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5CB855-8FCA-4843-8F7D-39F90A671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597CD8B-2D10-4410-A58C-DA5F3E120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960307-424B-4516-B864-E8A3FC508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F3598-1577-4882-8D01-C415CFC70C8C}" type="datetime1">
              <a:rPr lang="fr-FR" smtClean="0"/>
              <a:t>11/11/2018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F24608-5262-4247-93F2-9B0F7EC41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C4359B-50E8-434F-BB20-DFCEED84A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125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65F09A-875D-4C77-9A40-441D37DA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6F20F3-1326-4D06-8E81-850C9B819A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2D3CF3A-60CB-462A-A508-851C8CE3B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42B212A-26F0-47CA-861D-32F361482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9643-79F0-4E29-AB96-91E4F70C7525}" type="datetime1">
              <a:rPr lang="fr-FR" smtClean="0"/>
              <a:t>11/11/2018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E9E957A-B0FF-494B-A19B-7D5626DFA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3151799-DC68-430B-97B6-FA364C27D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2866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8F4F4E-2B5B-4ABE-B19A-ABFDAE510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00361F-A5CB-482D-896F-16D8AA4B2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2B64ACB-CD84-45A4-8EC0-20C776450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EF72D1-A870-4563-BFFD-846B8E96B3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2DC241D-A150-4AE4-A3D5-D5534C75DB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CC06513-A442-451C-8D45-53F3ED026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C4F98-73D9-4412-8E87-CF55720AA056}" type="datetime1">
              <a:rPr lang="fr-FR" smtClean="0"/>
              <a:t>11/11/2018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B987FAC-A2F2-47A1-9514-5C3498D3E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B2BB663-2EFD-416E-B264-CEC6AB72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0821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E51F64-3C18-4C23-9505-05F3998F7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CB6D08C-F5C5-46FC-B676-442275B47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6B2C7-AE88-4A04-BBF2-932D438474C5}" type="datetime1">
              <a:rPr lang="fr-FR" smtClean="0"/>
              <a:t>11/11/2018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9029CF1-5DC9-422D-9C4D-1D426A90B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C19A7D7-3B32-4934-A1B3-27C84E169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273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735B9A2-533F-44EB-B7B6-219CB27B0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6D201-1466-4873-8AB3-CA5128DDFC11}" type="datetime1">
              <a:rPr lang="fr-FR" smtClean="0"/>
              <a:t>11/11/2018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49D706E-52E8-4B8E-9AF4-92C8B7212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86C96A-C7AA-495C-A9C5-035EEEDF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0149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0CA4EA-5EE9-4521-A507-37DDBD4DA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BFCEC2-24F4-44F0-820F-7FFB4DDEE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CD4E27D-B3E9-483E-AADB-05DED421B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3672865-51D3-48CC-9C02-CB670F1F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1762D-A04F-46C3-A402-92A86933CAB3}" type="datetime1">
              <a:rPr lang="fr-FR" smtClean="0"/>
              <a:t>11/11/2018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1DD102B-63ED-48D8-9ECD-0D5D5ED88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B3FDEC-E0C2-4721-B365-47AF85285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285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2B22E7-5A2D-4017-8E1A-A8F9FC9CA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707968F-F11A-42E4-9E04-E6E3EEEF9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F2FE4B3-74A9-49FC-8B59-38934DA0BF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CA4559A-2EC8-4513-A1AF-A563E204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6AC0-7E85-4F2C-BF4F-6BF48EA085C9}" type="datetime1">
              <a:rPr lang="fr-FR" smtClean="0"/>
              <a:t>11/11/2018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947FE99-76B3-41FC-884E-55FE48827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2407503-46B4-4B63-BDCA-CA95BFA0F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520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7B004F5-A212-4218-9F00-2F6FDBEE3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2BFD6C-F3A6-4F8C-9F83-EFFDCDE07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3CD787-9ED9-4BCF-8D59-3C33B390B5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4483E-1110-405B-88F1-AF432CBB8D18}" type="datetime1">
              <a:rPr lang="fr-FR" smtClean="0"/>
              <a:t>11/11/2018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D48F7A-9887-46DB-978B-1C07171E1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28903B-4515-41E6-9849-07A9A7824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C4335-9913-4F80-B9D7-EA4FD23BFB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109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10" Type="http://schemas.openxmlformats.org/officeDocument/2006/relationships/image" Target="../media/image24.jpg"/><Relationship Id="rId4" Type="http://schemas.openxmlformats.org/officeDocument/2006/relationships/image" Target="../media/image20.png"/><Relationship Id="rId9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chart" Target="../charts/chart1.xm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3.wdp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chart" Target="../charts/chart2.xml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microsoft.com/office/2007/relationships/hdphoto" Target="../media/hdphoto4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2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comments" Target="../comments/comment1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ngimg.com/download/28645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0.xml"/><Relationship Id="rId3" Type="http://schemas.openxmlformats.org/officeDocument/2006/relationships/chart" Target="../charts/chart15.xml"/><Relationship Id="rId7" Type="http://schemas.openxmlformats.org/officeDocument/2006/relationships/chart" Target="../charts/chart19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8.xml"/><Relationship Id="rId5" Type="http://schemas.openxmlformats.org/officeDocument/2006/relationships/chart" Target="../charts/chart17.xml"/><Relationship Id="rId4" Type="http://schemas.openxmlformats.org/officeDocument/2006/relationships/chart" Target="../charts/chart16.xml"/><Relationship Id="rId9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011101-96F5-4B78-BF7D-2796414D40F4}"/>
              </a:ext>
            </a:extLst>
          </p:cNvPr>
          <p:cNvSpPr/>
          <p:nvPr/>
        </p:nvSpPr>
        <p:spPr>
          <a:xfrm>
            <a:off x="0" y="0"/>
            <a:ext cx="12192000" cy="569151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BA42C109-4258-4CEF-88F7-2CB686888123}"/>
              </a:ext>
            </a:extLst>
          </p:cNvPr>
          <p:cNvSpPr txBox="1">
            <a:spLocks/>
          </p:cNvSpPr>
          <p:nvPr/>
        </p:nvSpPr>
        <p:spPr>
          <a:xfrm>
            <a:off x="314760" y="898923"/>
            <a:ext cx="11635505" cy="18830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500" b="1" kern="1200" cap="all" normalizeH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/>
            <a:r>
              <a:rPr lang="en-US" sz="3800" dirty="0"/>
              <a:t>A COMPUTATIONAL MODEL OF COLLABORATIVE NEGOTIATION BASED ON </a:t>
            </a:r>
            <a:r>
              <a:rPr lang="en-US" sz="3800" dirty="0">
                <a:solidFill>
                  <a:schemeClr val="accent2"/>
                </a:solidFill>
              </a:rPr>
              <a:t>THE INTERPERSONAL RELATION OF DOMINANCE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0413474-F411-4BF2-88E9-BEE5BC14F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81" y="5608392"/>
            <a:ext cx="1584176" cy="129732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D95F188-0A09-4FE7-9B23-9481DBA04B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56" y="5877689"/>
            <a:ext cx="912053" cy="91482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0994F3B-B5FF-4EE3-B037-C766DCA690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718" y="5793026"/>
            <a:ext cx="1512168" cy="941648"/>
          </a:xfrm>
          <a:prstGeom prst="rect">
            <a:avLst/>
          </a:prstGeom>
        </p:spPr>
      </p:pic>
      <p:sp>
        <p:nvSpPr>
          <p:cNvPr id="12" name="Sous-titre 2">
            <a:extLst>
              <a:ext uri="{FF2B5EF4-FFF2-40B4-BE49-F238E27FC236}">
                <a16:creationId xmlns:a16="http://schemas.microsoft.com/office/drawing/2014/main" id="{3D090930-23C4-48FC-8034-142F7A8EE39F}"/>
              </a:ext>
            </a:extLst>
          </p:cNvPr>
          <p:cNvSpPr txBox="1">
            <a:spLocks/>
          </p:cNvSpPr>
          <p:nvPr/>
        </p:nvSpPr>
        <p:spPr>
          <a:xfrm>
            <a:off x="454576" y="3194253"/>
            <a:ext cx="5758484" cy="2097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629DD1"/>
              </a:buClr>
              <a:buNone/>
            </a:pPr>
            <a:r>
              <a:rPr lang="fr-FR" sz="2000" dirty="0" err="1">
                <a:solidFill>
                  <a:schemeClr val="accent4"/>
                </a:solidFill>
              </a:rPr>
              <a:t>Presented</a:t>
            </a:r>
            <a:r>
              <a:rPr lang="fr-FR" sz="2000" dirty="0">
                <a:solidFill>
                  <a:schemeClr val="accent4"/>
                </a:solidFill>
              </a:rPr>
              <a:t> by :</a:t>
            </a:r>
          </a:p>
          <a:p>
            <a:pPr lvl="1">
              <a:buClr>
                <a:srgbClr val="629DD1"/>
              </a:buClr>
            </a:pPr>
            <a:r>
              <a:rPr lang="fr-FR" sz="2000" dirty="0">
                <a:solidFill>
                  <a:schemeClr val="accent4"/>
                </a:solidFill>
              </a:rPr>
              <a:t> </a:t>
            </a:r>
            <a:r>
              <a:rPr lang="fr-FR" sz="2000" b="1" dirty="0">
                <a:solidFill>
                  <a:schemeClr val="bg1"/>
                </a:solidFill>
              </a:rPr>
              <a:t>Lydia OULD OUALI </a:t>
            </a:r>
            <a:r>
              <a:rPr lang="fr-FR" sz="2000" dirty="0">
                <a:solidFill>
                  <a:schemeClr val="bg1"/>
                </a:solidFill>
              </a:rPr>
              <a:t>[LIMSI-CNRS / UPSUD]</a:t>
            </a:r>
          </a:p>
          <a:p>
            <a:pPr lvl="1">
              <a:buClr>
                <a:srgbClr val="629DD1"/>
              </a:buClr>
            </a:pPr>
            <a:endParaRPr lang="fr-FR" sz="2000" dirty="0">
              <a:solidFill>
                <a:schemeClr val="bg1"/>
              </a:solidFill>
            </a:endParaRPr>
          </a:p>
          <a:p>
            <a:pPr marL="0" indent="0">
              <a:buClr>
                <a:srgbClr val="629DD1"/>
              </a:buClr>
              <a:buNone/>
            </a:pPr>
            <a:r>
              <a:rPr lang="fr-FR" sz="2000" dirty="0" err="1">
                <a:solidFill>
                  <a:schemeClr val="accent4"/>
                </a:solidFill>
              </a:rPr>
              <a:t>Directors</a:t>
            </a:r>
            <a:r>
              <a:rPr lang="fr-FR" sz="2000" dirty="0">
                <a:solidFill>
                  <a:schemeClr val="accent4"/>
                </a:solidFill>
              </a:rPr>
              <a:t> :  </a:t>
            </a:r>
          </a:p>
          <a:p>
            <a:pPr lvl="1">
              <a:buClr>
                <a:srgbClr val="629DD1"/>
              </a:buClr>
            </a:pPr>
            <a:r>
              <a:rPr lang="fr-FR" sz="1800" dirty="0">
                <a:solidFill>
                  <a:schemeClr val="bg1"/>
                </a:solidFill>
              </a:rPr>
              <a:t>Nicolas </a:t>
            </a:r>
            <a:r>
              <a:rPr lang="fr-FR" sz="1800" dirty="0" err="1">
                <a:solidFill>
                  <a:schemeClr val="bg1"/>
                </a:solidFill>
              </a:rPr>
              <a:t>Sabouret</a:t>
            </a:r>
            <a:r>
              <a:rPr lang="fr-FR" sz="1800" dirty="0">
                <a:solidFill>
                  <a:schemeClr val="bg1"/>
                </a:solidFill>
              </a:rPr>
              <a:t> [LIMSI-CNRS / UPSUD] </a:t>
            </a:r>
          </a:p>
          <a:p>
            <a:pPr lvl="1">
              <a:buClr>
                <a:srgbClr val="629DD1"/>
              </a:buClr>
            </a:pPr>
            <a:r>
              <a:rPr lang="fr-FR" sz="1800" dirty="0">
                <a:solidFill>
                  <a:schemeClr val="bg1"/>
                </a:solidFill>
              </a:rPr>
              <a:t>Charles Rich [CS / WPI]</a:t>
            </a:r>
            <a:endParaRPr lang="fr-FR" sz="36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RÃ©sultat de recherche d'images pour &quot;universitÃ© paris saclay logo&quot;">
            <a:extLst>
              <a:ext uri="{FF2B5EF4-FFF2-40B4-BE49-F238E27FC236}">
                <a16:creationId xmlns:a16="http://schemas.microsoft.com/office/drawing/2014/main" id="{5E7A3A8C-8C67-434F-9BF5-5465F40E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250" y="5574514"/>
            <a:ext cx="24574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147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F2253C6-E440-43F3-A0B1-15FCB9EF6AFE}"/>
              </a:ext>
            </a:extLst>
          </p:cNvPr>
          <p:cNvSpPr txBox="1">
            <a:spLocks/>
          </p:cNvSpPr>
          <p:nvPr/>
        </p:nvSpPr>
        <p:spPr>
          <a:xfrm>
            <a:off x="348761" y="177483"/>
            <a:ext cx="11520853" cy="798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Context: </a:t>
            </a:r>
            <a:r>
              <a:rPr lang="en-US" sz="40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expression of dominance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80D176-8072-4C85-8136-D478BCAAA9E7}"/>
              </a:ext>
            </a:extLst>
          </p:cNvPr>
          <p:cNvSpPr/>
          <p:nvPr/>
        </p:nvSpPr>
        <p:spPr>
          <a:xfrm>
            <a:off x="482576" y="1254512"/>
            <a:ext cx="5394117" cy="79800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Open"/>
              </a:rPr>
              <a:t>Verbal </a:t>
            </a:r>
            <a:r>
              <a:rPr lang="en-US" sz="2800" b="1" dirty="0">
                <a:latin typeface="Open"/>
              </a:rPr>
              <a:t>behaviors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8F8916-9CC2-4BF5-9DD2-0FD75A97EA93}"/>
              </a:ext>
            </a:extLst>
          </p:cNvPr>
          <p:cNvSpPr/>
          <p:nvPr/>
        </p:nvSpPr>
        <p:spPr>
          <a:xfrm>
            <a:off x="6269200" y="1254512"/>
            <a:ext cx="5394117" cy="7980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2800" b="1" dirty="0">
                <a:solidFill>
                  <a:prstClr val="white"/>
                </a:solidFill>
                <a:latin typeface="Open"/>
              </a:rPr>
              <a:t>Non-verbal </a:t>
            </a:r>
            <a:r>
              <a:rPr lang="en-US" sz="2800" b="1" dirty="0">
                <a:solidFill>
                  <a:prstClr val="white"/>
                </a:solidFill>
                <a:latin typeface="Open"/>
              </a:rPr>
              <a:t>behaviors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0546E2-2D02-4F9D-A9C2-6F48BF14F8CD}"/>
              </a:ext>
            </a:extLst>
          </p:cNvPr>
          <p:cNvSpPr/>
          <p:nvPr/>
        </p:nvSpPr>
        <p:spPr>
          <a:xfrm>
            <a:off x="6269200" y="2152185"/>
            <a:ext cx="5394117" cy="4120376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B91C9A3-B8B4-423A-B280-69FF0BFEDAF9}"/>
              </a:ext>
            </a:extLst>
          </p:cNvPr>
          <p:cNvSpPr txBox="1"/>
          <p:nvPr/>
        </p:nvSpPr>
        <p:spPr>
          <a:xfrm>
            <a:off x="2597595" y="28014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790C782-13CB-47A6-9BC7-74CD0B2C5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77" y="3830911"/>
            <a:ext cx="584576" cy="88616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7382E30-8B45-4004-8C89-E55938E82960}"/>
              </a:ext>
            </a:extLst>
          </p:cNvPr>
          <p:cNvSpPr txBox="1"/>
          <p:nvPr/>
        </p:nvSpPr>
        <p:spPr>
          <a:xfrm>
            <a:off x="7478097" y="2562394"/>
            <a:ext cx="4106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kinesic</a:t>
            </a:r>
            <a:r>
              <a:rPr lang="fr-FR" dirty="0"/>
              <a:t> </a:t>
            </a:r>
            <a:r>
              <a:rPr lang="fr-FR" dirty="0" err="1"/>
              <a:t>cues</a:t>
            </a:r>
            <a:r>
              <a:rPr lang="fr-FR" dirty="0"/>
              <a:t> [Posture, body </a:t>
            </a:r>
            <a:r>
              <a:rPr lang="fr-FR" dirty="0" err="1"/>
              <a:t>movement</a:t>
            </a:r>
            <a:r>
              <a:rPr lang="fr-FR" dirty="0"/>
              <a:t>, </a:t>
            </a:r>
            <a:r>
              <a:rPr lang="fr-FR" dirty="0" err="1"/>
              <a:t>gestures</a:t>
            </a:r>
            <a:r>
              <a:rPr lang="fr-FR" dirty="0"/>
              <a:t>, facial expressions]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1D18520-2E02-4E78-84B6-5631B40C4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8481" y="2258015"/>
            <a:ext cx="657555" cy="69005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0F72C2D-7D79-497F-AF48-C459CF90A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26" y="3118875"/>
            <a:ext cx="758961" cy="75896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0B6C606-D065-44B5-AB5B-CE3D68FA6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598" y="3931989"/>
            <a:ext cx="602045" cy="60204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898B91B-32D0-486A-B651-5ED11EC679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66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930" y="4844526"/>
            <a:ext cx="724421" cy="724421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85A1D7FC-9F6C-4EDD-8807-D1E08880A075}"/>
              </a:ext>
            </a:extLst>
          </p:cNvPr>
          <p:cNvSpPr txBox="1"/>
          <p:nvPr/>
        </p:nvSpPr>
        <p:spPr>
          <a:xfrm>
            <a:off x="1492118" y="2478276"/>
            <a:ext cx="410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Speech frequency , interruption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58E0F4E8-A263-4BA3-96EC-173B54BF7975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89" y="2273610"/>
            <a:ext cx="584576" cy="687774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4C85A71E-D4E0-403D-937D-C99755F2EB49}"/>
              </a:ext>
            </a:extLst>
          </p:cNvPr>
          <p:cNvSpPr txBox="1"/>
          <p:nvPr/>
        </p:nvSpPr>
        <p:spPr>
          <a:xfrm>
            <a:off x="7716961" y="3933870"/>
            <a:ext cx="410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Initiate</a:t>
            </a:r>
            <a:r>
              <a:rPr lang="fr-FR" dirty="0"/>
              <a:t> interaction and </a:t>
            </a:r>
            <a:r>
              <a:rPr lang="fr-FR" dirty="0" err="1"/>
              <a:t>behaviors</a:t>
            </a:r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07B3A71-07F6-4852-BCFF-7AC4C1ACE3D0}"/>
              </a:ext>
            </a:extLst>
          </p:cNvPr>
          <p:cNvSpPr txBox="1"/>
          <p:nvPr/>
        </p:nvSpPr>
        <p:spPr>
          <a:xfrm>
            <a:off x="1438163" y="3795370"/>
            <a:ext cx="41062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Communication strategies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Direct strategies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Indirect strategies</a:t>
            </a:r>
          </a:p>
          <a:p>
            <a:endParaRPr lang="en-US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8DFC945-3D93-4927-BDFA-983AF73B2471}"/>
              </a:ext>
            </a:extLst>
          </p:cNvPr>
          <p:cNvSpPr txBox="1"/>
          <p:nvPr/>
        </p:nvSpPr>
        <p:spPr>
          <a:xfrm>
            <a:off x="7763370" y="5043225"/>
            <a:ext cx="410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High vocal </a:t>
            </a:r>
            <a:r>
              <a:rPr lang="fr-FR" dirty="0" err="1"/>
              <a:t>tone</a:t>
            </a:r>
            <a:r>
              <a:rPr lang="fr-FR" dirty="0"/>
              <a:t> and </a:t>
            </a:r>
            <a:r>
              <a:rPr lang="fr-FR" dirty="0" err="1"/>
              <a:t>frequency</a:t>
            </a:r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3AB90F0-0AAE-4177-9837-AF4587DE1422}"/>
              </a:ext>
            </a:extLst>
          </p:cNvPr>
          <p:cNvSpPr txBox="1"/>
          <p:nvPr/>
        </p:nvSpPr>
        <p:spPr>
          <a:xfrm>
            <a:off x="7763370" y="6107432"/>
            <a:ext cx="410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Facial expression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65E1D3B6-9F6E-451A-ADAD-FBDB6285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0396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Chart 8">
            <a:extLst>
              <a:ext uri="{FF2B5EF4-FFF2-40B4-BE49-F238E27FC236}">
                <a16:creationId xmlns:a16="http://schemas.microsoft.com/office/drawing/2014/main" id="{B2D61258-1E0E-46C0-A75C-04D07B419D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5087963"/>
              </p:ext>
            </p:extLst>
          </p:nvPr>
        </p:nvGraphicFramePr>
        <p:xfrm>
          <a:off x="2794149" y="1432246"/>
          <a:ext cx="5482673" cy="3655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1" name="Chart 8">
            <a:extLst>
              <a:ext uri="{FF2B5EF4-FFF2-40B4-BE49-F238E27FC236}">
                <a16:creationId xmlns:a16="http://schemas.microsoft.com/office/drawing/2014/main" id="{5776D5E9-6577-440B-B5AD-DC5E089D8A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2524556"/>
              </p:ext>
            </p:extLst>
          </p:nvPr>
        </p:nvGraphicFramePr>
        <p:xfrm>
          <a:off x="3109696" y="1750534"/>
          <a:ext cx="5531895" cy="3771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64E9560B-9783-410C-8F62-395AF9254F6A}"/>
              </a:ext>
            </a:extLst>
          </p:cNvPr>
          <p:cNvSpPr/>
          <p:nvPr/>
        </p:nvSpPr>
        <p:spPr>
          <a:xfrm>
            <a:off x="3983576" y="3235502"/>
            <a:ext cx="2232269" cy="718685"/>
          </a:xfrm>
          <a:prstGeom prst="rect">
            <a:avLst/>
          </a:prstGeom>
          <a:noFill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latin typeface="Open"/>
              </a:rPr>
              <a:t>Verbal </a:t>
            </a:r>
            <a:r>
              <a:rPr lang="en-US" sz="2400" b="1" dirty="0">
                <a:latin typeface="Open"/>
              </a:rPr>
              <a:t>behaviors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355671E-75E6-48AB-9BBE-16F3EF7048AD}"/>
              </a:ext>
            </a:extLst>
          </p:cNvPr>
          <p:cNvSpPr/>
          <p:nvPr/>
        </p:nvSpPr>
        <p:spPr>
          <a:xfrm>
            <a:off x="5526914" y="3080209"/>
            <a:ext cx="2232268" cy="1029303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2400" b="1" dirty="0">
                <a:solidFill>
                  <a:prstClr val="white"/>
                </a:solidFill>
                <a:latin typeface="Open"/>
              </a:rPr>
              <a:t>Non</a:t>
            </a:r>
          </a:p>
          <a:p>
            <a:pPr lvl="0" algn="ctr"/>
            <a:r>
              <a:rPr lang="fr-FR" sz="2400" b="1" dirty="0">
                <a:solidFill>
                  <a:prstClr val="white"/>
                </a:solidFill>
                <a:latin typeface="Open"/>
              </a:rPr>
              <a:t>verbal </a:t>
            </a:r>
            <a:r>
              <a:rPr lang="en-US" sz="2400" b="1" dirty="0">
                <a:solidFill>
                  <a:prstClr val="white"/>
                </a:solidFill>
                <a:latin typeface="Open"/>
              </a:rPr>
              <a:t>behaviors</a:t>
            </a:r>
          </a:p>
        </p:txBody>
      </p:sp>
      <p:sp>
        <p:nvSpPr>
          <p:cNvPr id="65" name="Block Arc 100">
            <a:extLst>
              <a:ext uri="{FF2B5EF4-FFF2-40B4-BE49-F238E27FC236}">
                <a16:creationId xmlns:a16="http://schemas.microsoft.com/office/drawing/2014/main" id="{FB07C50B-CDE8-44D1-ADA4-701E37C2F54D}"/>
              </a:ext>
            </a:extLst>
          </p:cNvPr>
          <p:cNvSpPr/>
          <p:nvPr/>
        </p:nvSpPr>
        <p:spPr>
          <a:xfrm flipH="1">
            <a:off x="4043997" y="1851361"/>
            <a:ext cx="3606261" cy="3572293"/>
          </a:xfrm>
          <a:prstGeom prst="blockArc">
            <a:avLst>
              <a:gd name="adj1" fmla="val 3879942"/>
              <a:gd name="adj2" fmla="val 3876966"/>
              <a:gd name="adj3" fmla="val 229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4F2253C6-E440-43F3-A0B1-15FCB9EF6AFE}"/>
              </a:ext>
            </a:extLst>
          </p:cNvPr>
          <p:cNvSpPr txBox="1">
            <a:spLocks/>
          </p:cNvSpPr>
          <p:nvPr/>
        </p:nvSpPr>
        <p:spPr>
          <a:xfrm>
            <a:off x="348761" y="177483"/>
            <a:ext cx="11520853" cy="798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Context: </a:t>
            </a:r>
            <a:r>
              <a:rPr lang="en-US" sz="40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expression of dominance</a:t>
            </a:r>
            <a:endParaRPr lang="en-US" sz="4000" dirty="0">
              <a:solidFill>
                <a:srgbClr val="FFC000"/>
              </a:solidFill>
            </a:endParaRPr>
          </a:p>
        </p:txBody>
      </p:sp>
      <p:grpSp>
        <p:nvGrpSpPr>
          <p:cNvPr id="26" name="Group 18">
            <a:extLst>
              <a:ext uri="{FF2B5EF4-FFF2-40B4-BE49-F238E27FC236}">
                <a16:creationId xmlns:a16="http://schemas.microsoft.com/office/drawing/2014/main" id="{976B5C86-BE53-4A44-B5B3-EC381E57D50E}"/>
              </a:ext>
            </a:extLst>
          </p:cNvPr>
          <p:cNvGrpSpPr/>
          <p:nvPr/>
        </p:nvGrpSpPr>
        <p:grpSpPr>
          <a:xfrm>
            <a:off x="-216671" y="4006195"/>
            <a:ext cx="4978995" cy="1729375"/>
            <a:chOff x="332936" y="3008799"/>
            <a:chExt cx="3260695" cy="1729375"/>
          </a:xfrm>
        </p:grpSpPr>
        <p:sp>
          <p:nvSpPr>
            <p:cNvPr id="54" name="TextBox 108">
              <a:extLst>
                <a:ext uri="{FF2B5EF4-FFF2-40B4-BE49-F238E27FC236}">
                  <a16:creationId xmlns:a16="http://schemas.microsoft.com/office/drawing/2014/main" id="{54CBA611-06BC-4809-B912-923FCEA661DF}"/>
                </a:ext>
              </a:extLst>
            </p:cNvPr>
            <p:cNvSpPr txBox="1"/>
            <p:nvPr/>
          </p:nvSpPr>
          <p:spPr>
            <a:xfrm>
              <a:off x="332936" y="3008799"/>
              <a:ext cx="2419170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000" b="1" dirty="0"/>
                <a:t>Style of </a:t>
              </a:r>
              <a:r>
                <a:rPr lang="en-US" sz="2000" b="1" dirty="0" err="1"/>
                <a:t>ommunication</a:t>
              </a:r>
              <a:r>
                <a:rPr lang="en-US" sz="2000" b="1" dirty="0"/>
                <a:t> </a:t>
              </a:r>
            </a:p>
          </p:txBody>
        </p:sp>
        <p:sp>
          <p:nvSpPr>
            <p:cNvPr id="55" name="TextBox 109">
              <a:extLst>
                <a:ext uri="{FF2B5EF4-FFF2-40B4-BE49-F238E27FC236}">
                  <a16:creationId xmlns:a16="http://schemas.microsoft.com/office/drawing/2014/main" id="{B8C6D587-4D17-4B17-8AA8-F66EE88AF1F8}"/>
                </a:ext>
              </a:extLst>
            </p:cNvPr>
            <p:cNvSpPr txBox="1"/>
            <p:nvPr/>
          </p:nvSpPr>
          <p:spPr>
            <a:xfrm>
              <a:off x="1180881" y="3814844"/>
              <a:ext cx="2412750" cy="92333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b="1" dirty="0"/>
                <a:t>Direct communication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b="1" dirty="0"/>
                <a:t>Indirect</a:t>
              </a:r>
              <a:r>
                <a:rPr lang="en-US" dirty="0"/>
                <a:t> </a:t>
              </a:r>
              <a:r>
                <a:rPr lang="en-US" b="1" dirty="0"/>
                <a:t>communication</a:t>
              </a:r>
            </a:p>
          </p:txBody>
        </p:sp>
      </p:grpSp>
      <p:grpSp>
        <p:nvGrpSpPr>
          <p:cNvPr id="31" name="Group 116">
            <a:extLst>
              <a:ext uri="{FF2B5EF4-FFF2-40B4-BE49-F238E27FC236}">
                <a16:creationId xmlns:a16="http://schemas.microsoft.com/office/drawing/2014/main" id="{1C808066-0457-4F2B-970F-C7793706F8B0}"/>
              </a:ext>
            </a:extLst>
          </p:cNvPr>
          <p:cNvGrpSpPr/>
          <p:nvPr/>
        </p:nvGrpSpPr>
        <p:grpSpPr>
          <a:xfrm>
            <a:off x="792346" y="1779355"/>
            <a:ext cx="3212528" cy="1163810"/>
            <a:chOff x="332936" y="2689321"/>
            <a:chExt cx="2984900" cy="1163810"/>
          </a:xfrm>
        </p:grpSpPr>
        <p:sp>
          <p:nvSpPr>
            <p:cNvPr id="48" name="TextBox 117">
              <a:extLst>
                <a:ext uri="{FF2B5EF4-FFF2-40B4-BE49-F238E27FC236}">
                  <a16:creationId xmlns:a16="http://schemas.microsoft.com/office/drawing/2014/main" id="{F8F7C30C-E6E7-449F-A3DA-0BB4A0101CF9}"/>
                </a:ext>
              </a:extLst>
            </p:cNvPr>
            <p:cNvSpPr txBox="1"/>
            <p:nvPr/>
          </p:nvSpPr>
          <p:spPr>
            <a:xfrm>
              <a:off x="332936" y="2689321"/>
              <a:ext cx="2937088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000" b="1" dirty="0"/>
                <a:t>Vocal control</a:t>
              </a:r>
            </a:p>
          </p:txBody>
        </p:sp>
        <p:sp>
          <p:nvSpPr>
            <p:cNvPr id="49" name="TextBox 118">
              <a:extLst>
                <a:ext uri="{FF2B5EF4-FFF2-40B4-BE49-F238E27FC236}">
                  <a16:creationId xmlns:a16="http://schemas.microsoft.com/office/drawing/2014/main" id="{B8C925D3-1486-47D3-8373-B9DE23AD97F6}"/>
                </a:ext>
              </a:extLst>
            </p:cNvPr>
            <p:cNvSpPr txBox="1"/>
            <p:nvPr/>
          </p:nvSpPr>
          <p:spPr>
            <a:xfrm>
              <a:off x="501981" y="3206800"/>
              <a:ext cx="2815855" cy="64633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dirty="0"/>
                <a:t>Turn taking, interruption, amplitude, disfluencies </a:t>
              </a:r>
            </a:p>
          </p:txBody>
        </p:sp>
      </p:grp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425AC8C9-54FF-4A17-89F0-BBAB7EB03318}"/>
              </a:ext>
            </a:extLst>
          </p:cNvPr>
          <p:cNvGrpSpPr/>
          <p:nvPr/>
        </p:nvGrpSpPr>
        <p:grpSpPr>
          <a:xfrm>
            <a:off x="4170557" y="1821597"/>
            <a:ext cx="584858" cy="629672"/>
            <a:chOff x="4633372" y="1786113"/>
            <a:chExt cx="845374" cy="830998"/>
          </a:xfrm>
        </p:grpSpPr>
        <p:sp>
          <p:nvSpPr>
            <p:cNvPr id="37" name="Oval 94">
              <a:extLst>
                <a:ext uri="{FF2B5EF4-FFF2-40B4-BE49-F238E27FC236}">
                  <a16:creationId xmlns:a16="http://schemas.microsoft.com/office/drawing/2014/main" id="{4BB18D9F-2726-4D80-BE1E-AF7AF17C0D2D}"/>
                </a:ext>
              </a:extLst>
            </p:cNvPr>
            <p:cNvSpPr/>
            <p:nvPr/>
          </p:nvSpPr>
          <p:spPr>
            <a:xfrm flipH="1">
              <a:off x="4633372" y="1786113"/>
              <a:ext cx="845374" cy="83099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 dirty="0"/>
            </a:p>
          </p:txBody>
        </p:sp>
        <p:pic>
          <p:nvPicPr>
            <p:cNvPr id="69" name="Image 68">
              <a:extLst>
                <a:ext uri="{FF2B5EF4-FFF2-40B4-BE49-F238E27FC236}">
                  <a16:creationId xmlns:a16="http://schemas.microsoft.com/office/drawing/2014/main" id="{99367C27-0617-4980-A8D5-3160BE574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3933" y="1872519"/>
              <a:ext cx="575797" cy="668940"/>
            </a:xfrm>
            <a:prstGeom prst="rect">
              <a:avLst/>
            </a:prstGeom>
          </p:spPr>
        </p:pic>
      </p:grpSp>
      <p:grpSp>
        <p:nvGrpSpPr>
          <p:cNvPr id="96" name="Groupe 95">
            <a:extLst>
              <a:ext uri="{FF2B5EF4-FFF2-40B4-BE49-F238E27FC236}">
                <a16:creationId xmlns:a16="http://schemas.microsoft.com/office/drawing/2014/main" id="{C82005AB-A76A-4C27-B671-6B972C1BE174}"/>
              </a:ext>
            </a:extLst>
          </p:cNvPr>
          <p:cNvGrpSpPr/>
          <p:nvPr/>
        </p:nvGrpSpPr>
        <p:grpSpPr>
          <a:xfrm>
            <a:off x="3620024" y="3975252"/>
            <a:ext cx="584859" cy="575662"/>
            <a:chOff x="3818364" y="3505555"/>
            <a:chExt cx="845374" cy="830998"/>
          </a:xfrm>
        </p:grpSpPr>
        <p:sp>
          <p:nvSpPr>
            <p:cNvPr id="38" name="Oval 95">
              <a:extLst>
                <a:ext uri="{FF2B5EF4-FFF2-40B4-BE49-F238E27FC236}">
                  <a16:creationId xmlns:a16="http://schemas.microsoft.com/office/drawing/2014/main" id="{0E7B4AD5-08FD-4555-AAC4-F9A9A791633D}"/>
                </a:ext>
              </a:extLst>
            </p:cNvPr>
            <p:cNvSpPr/>
            <p:nvPr/>
          </p:nvSpPr>
          <p:spPr>
            <a:xfrm flipH="1">
              <a:off x="3818364" y="3505555"/>
              <a:ext cx="845374" cy="83099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60FD76A0-B879-4912-AA26-006363E6E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589" y="3517222"/>
              <a:ext cx="784642" cy="784642"/>
            </a:xfrm>
            <a:prstGeom prst="rect">
              <a:avLst/>
            </a:prstGeom>
          </p:spPr>
        </p:pic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D8EFFF21-B10B-4093-B72F-473FED19A13E}"/>
              </a:ext>
            </a:extLst>
          </p:cNvPr>
          <p:cNvGrpSpPr/>
          <p:nvPr/>
        </p:nvGrpSpPr>
        <p:grpSpPr>
          <a:xfrm>
            <a:off x="7553997" y="3921810"/>
            <a:ext cx="4379886" cy="724608"/>
            <a:chOff x="7416035" y="3184227"/>
            <a:chExt cx="4379886" cy="724608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9B126A36-BF04-49E8-AB24-5BD76C03A2F3}"/>
                </a:ext>
              </a:extLst>
            </p:cNvPr>
            <p:cNvGrpSpPr/>
            <p:nvPr/>
          </p:nvGrpSpPr>
          <p:grpSpPr>
            <a:xfrm>
              <a:off x="7416035" y="3184227"/>
              <a:ext cx="584858" cy="584724"/>
              <a:chOff x="7359664" y="4357187"/>
              <a:chExt cx="876179" cy="901550"/>
            </a:xfrm>
          </p:grpSpPr>
          <p:sp>
            <p:nvSpPr>
              <p:cNvPr id="36" name="Oval 11">
                <a:extLst>
                  <a:ext uri="{FF2B5EF4-FFF2-40B4-BE49-F238E27FC236}">
                    <a16:creationId xmlns:a16="http://schemas.microsoft.com/office/drawing/2014/main" id="{9FA6F0AB-39D6-41E8-AE7F-3BA414EC50FC}"/>
                  </a:ext>
                </a:extLst>
              </p:cNvPr>
              <p:cNvSpPr/>
              <p:nvPr/>
            </p:nvSpPr>
            <p:spPr>
              <a:xfrm>
                <a:off x="7359664" y="4357187"/>
                <a:ext cx="876179" cy="90155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fr-FR"/>
              </a:p>
            </p:txBody>
          </p:sp>
          <p:pic>
            <p:nvPicPr>
              <p:cNvPr id="63" name="Image 62">
                <a:extLst>
                  <a:ext uri="{FF2B5EF4-FFF2-40B4-BE49-F238E27FC236}">
                    <a16:creationId xmlns:a16="http://schemas.microsoft.com/office/drawing/2014/main" id="{19435C84-2402-4C62-A1CF-97C5BD373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4577" y="4487860"/>
                <a:ext cx="602045" cy="602045"/>
              </a:xfrm>
              <a:prstGeom prst="rect">
                <a:avLst/>
              </a:prstGeom>
            </p:spPr>
          </p:pic>
        </p:grpSp>
        <p:sp>
          <p:nvSpPr>
            <p:cNvPr id="85" name="TextBox 114">
              <a:extLst>
                <a:ext uri="{FF2B5EF4-FFF2-40B4-BE49-F238E27FC236}">
                  <a16:creationId xmlns:a16="http://schemas.microsoft.com/office/drawing/2014/main" id="{88AE981B-E78D-4FEE-9165-9AEFBEFA8C41}"/>
                </a:ext>
              </a:extLst>
            </p:cNvPr>
            <p:cNvSpPr txBox="1"/>
            <p:nvPr/>
          </p:nvSpPr>
          <p:spPr>
            <a:xfrm>
              <a:off x="8022216" y="3249134"/>
              <a:ext cx="3773705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/>
                <a:t> Vocal tone and frequency</a:t>
              </a:r>
            </a:p>
          </p:txBody>
        </p:sp>
        <p:sp>
          <p:nvSpPr>
            <p:cNvPr id="86" name="TextBox 115">
              <a:extLst>
                <a:ext uri="{FF2B5EF4-FFF2-40B4-BE49-F238E27FC236}">
                  <a16:creationId xmlns:a16="http://schemas.microsoft.com/office/drawing/2014/main" id="{830DC07F-41B3-4273-BAF9-B7AE31E8C4A6}"/>
                </a:ext>
              </a:extLst>
            </p:cNvPr>
            <p:cNvSpPr txBox="1"/>
            <p:nvPr/>
          </p:nvSpPr>
          <p:spPr>
            <a:xfrm>
              <a:off x="8127141" y="3570281"/>
              <a:ext cx="2929293" cy="33855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fr-FR" sz="1600" b="1" i="1" dirty="0">
                  <a:solidFill>
                    <a:schemeClr val="accent1">
                      <a:lumMod val="75000"/>
                    </a:schemeClr>
                  </a:solidFill>
                </a:rPr>
                <a:t>[Gebhard et al 14]</a:t>
              </a:r>
              <a:endParaRPr lang="en-US" sz="14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3DB9C983-C5E5-43A8-882B-6620F131D726}"/>
              </a:ext>
            </a:extLst>
          </p:cNvPr>
          <p:cNvSpPr/>
          <p:nvPr/>
        </p:nvSpPr>
        <p:spPr>
          <a:xfrm>
            <a:off x="7868461" y="357040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8996BD8-9AA1-4FF3-AA5F-F472175C09FD}"/>
              </a:ext>
            </a:extLst>
          </p:cNvPr>
          <p:cNvSpPr/>
          <p:nvPr/>
        </p:nvSpPr>
        <p:spPr>
          <a:xfrm>
            <a:off x="490689" y="315438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DAEB4919-3F84-412D-8EBD-05DF019D228D}"/>
              </a:ext>
            </a:extLst>
          </p:cNvPr>
          <p:cNvGrpSpPr/>
          <p:nvPr/>
        </p:nvGrpSpPr>
        <p:grpSpPr>
          <a:xfrm>
            <a:off x="7523590" y="2645651"/>
            <a:ext cx="5051400" cy="944044"/>
            <a:chOff x="7016379" y="2101028"/>
            <a:chExt cx="5051400" cy="944044"/>
          </a:xfrm>
        </p:grpSpPr>
        <p:grpSp>
          <p:nvGrpSpPr>
            <p:cNvPr id="78" name="Group 113">
              <a:extLst>
                <a:ext uri="{FF2B5EF4-FFF2-40B4-BE49-F238E27FC236}">
                  <a16:creationId xmlns:a16="http://schemas.microsoft.com/office/drawing/2014/main" id="{FC6933E7-3708-43F5-9950-5EE4F3DBF3B2}"/>
                </a:ext>
              </a:extLst>
            </p:cNvPr>
            <p:cNvGrpSpPr/>
            <p:nvPr/>
          </p:nvGrpSpPr>
          <p:grpSpPr>
            <a:xfrm>
              <a:off x="7653722" y="2101028"/>
              <a:ext cx="4414057" cy="944044"/>
              <a:chOff x="8921977" y="1528280"/>
              <a:chExt cx="2945739" cy="944044"/>
            </a:xfrm>
          </p:grpSpPr>
          <p:sp>
            <p:nvSpPr>
              <p:cNvPr id="79" name="TextBox 114">
                <a:extLst>
                  <a:ext uri="{FF2B5EF4-FFF2-40B4-BE49-F238E27FC236}">
                    <a16:creationId xmlns:a16="http://schemas.microsoft.com/office/drawing/2014/main" id="{85F682B5-FE74-4665-A87C-AF6D9C0307C7}"/>
                  </a:ext>
                </a:extLst>
              </p:cNvPr>
              <p:cNvSpPr txBox="1"/>
              <p:nvPr/>
            </p:nvSpPr>
            <p:spPr>
              <a:xfrm>
                <a:off x="8921977" y="1528280"/>
                <a:ext cx="2937088" cy="400110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/>
                  <a:t>Gaze orientation</a:t>
                </a:r>
              </a:p>
            </p:txBody>
          </p:sp>
          <p:sp>
            <p:nvSpPr>
              <p:cNvPr id="80" name="TextBox 115">
                <a:extLst>
                  <a:ext uri="{FF2B5EF4-FFF2-40B4-BE49-F238E27FC236}">
                    <a16:creationId xmlns:a16="http://schemas.microsoft.com/office/drawing/2014/main" id="{D4F28A63-6F53-4B88-9AE3-BD648DE3F0CC}"/>
                  </a:ext>
                </a:extLst>
              </p:cNvPr>
              <p:cNvSpPr txBox="1"/>
              <p:nvPr/>
            </p:nvSpPr>
            <p:spPr>
              <a:xfrm>
                <a:off x="8938423" y="2102992"/>
                <a:ext cx="2929293" cy="369332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dirty="0"/>
                  <a:t>visual dominance ratio, gaze</a:t>
                </a:r>
              </a:p>
            </p:txBody>
          </p:sp>
        </p:grpSp>
        <p:grpSp>
          <p:nvGrpSpPr>
            <p:cNvPr id="97" name="Groupe 96">
              <a:extLst>
                <a:ext uri="{FF2B5EF4-FFF2-40B4-BE49-F238E27FC236}">
                  <a16:creationId xmlns:a16="http://schemas.microsoft.com/office/drawing/2014/main" id="{645E848E-28AD-439F-9048-9AFB87C66177}"/>
                </a:ext>
              </a:extLst>
            </p:cNvPr>
            <p:cNvGrpSpPr/>
            <p:nvPr/>
          </p:nvGrpSpPr>
          <p:grpSpPr>
            <a:xfrm>
              <a:off x="7016379" y="2201526"/>
              <a:ext cx="584858" cy="629672"/>
              <a:chOff x="7105500" y="2808535"/>
              <a:chExt cx="845375" cy="898071"/>
            </a:xfrm>
          </p:grpSpPr>
          <p:sp>
            <p:nvSpPr>
              <p:cNvPr id="35" name="Oval 9">
                <a:extLst>
                  <a:ext uri="{FF2B5EF4-FFF2-40B4-BE49-F238E27FC236}">
                    <a16:creationId xmlns:a16="http://schemas.microsoft.com/office/drawing/2014/main" id="{68481268-340F-48FF-9847-F2DD607C6DD9}"/>
                  </a:ext>
                </a:extLst>
              </p:cNvPr>
              <p:cNvSpPr/>
              <p:nvPr/>
            </p:nvSpPr>
            <p:spPr>
              <a:xfrm>
                <a:off x="7105500" y="2808535"/>
                <a:ext cx="845375" cy="89807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fr-FR"/>
              </a:p>
            </p:txBody>
          </p:sp>
          <p:pic>
            <p:nvPicPr>
              <p:cNvPr id="92" name="Image 91">
                <a:extLst>
                  <a:ext uri="{FF2B5EF4-FFF2-40B4-BE49-F238E27FC236}">
                    <a16:creationId xmlns:a16="http://schemas.microsoft.com/office/drawing/2014/main" id="{15D4CCD4-BC09-4E58-89F8-D67A248DF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78054" y="2902077"/>
                <a:ext cx="700265" cy="700265"/>
              </a:xfrm>
              <a:prstGeom prst="rect">
                <a:avLst/>
              </a:prstGeom>
            </p:spPr>
          </p:pic>
        </p:grp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F6E2829-1E98-4F36-AE69-8B5113B897B0}"/>
                </a:ext>
              </a:extLst>
            </p:cNvPr>
            <p:cNvSpPr/>
            <p:nvPr/>
          </p:nvSpPr>
          <p:spPr>
            <a:xfrm>
              <a:off x="7556241" y="2422426"/>
              <a:ext cx="39272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fr-FR" sz="1600" b="1" i="1" dirty="0">
                  <a:solidFill>
                    <a:schemeClr val="accent1">
                      <a:lumMod val="75000"/>
                    </a:schemeClr>
                  </a:solidFill>
                </a:rPr>
                <a:t>[Gebhard et al 08 ; Bee et al 10]</a:t>
              </a:r>
              <a:endParaRPr lang="en-US" sz="16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A267650C-1031-4530-9AD0-7F0FE60CA275}"/>
              </a:ext>
            </a:extLst>
          </p:cNvPr>
          <p:cNvSpPr/>
          <p:nvPr/>
        </p:nvSpPr>
        <p:spPr>
          <a:xfrm>
            <a:off x="2115859" y="2044074"/>
            <a:ext cx="13598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fr-FR" sz="1600" b="1" i="1" dirty="0">
                <a:solidFill>
                  <a:schemeClr val="accent1">
                    <a:lumMod val="75000"/>
                  </a:schemeClr>
                </a:solidFill>
              </a:rPr>
              <a:t>Bee et al 10]</a:t>
            </a:r>
            <a:endParaRPr lang="fr-FR" sz="1600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97A311CA-1268-4BA4-8897-9766BFF48C80}"/>
              </a:ext>
            </a:extLst>
          </p:cNvPr>
          <p:cNvGrpSpPr/>
          <p:nvPr/>
        </p:nvGrpSpPr>
        <p:grpSpPr>
          <a:xfrm>
            <a:off x="6775862" y="1630654"/>
            <a:ext cx="7924358" cy="970229"/>
            <a:chOff x="6039757" y="1399623"/>
            <a:chExt cx="7924358" cy="970229"/>
          </a:xfrm>
        </p:grpSpPr>
        <p:grpSp>
          <p:nvGrpSpPr>
            <p:cNvPr id="30" name="Group 113">
              <a:extLst>
                <a:ext uri="{FF2B5EF4-FFF2-40B4-BE49-F238E27FC236}">
                  <a16:creationId xmlns:a16="http://schemas.microsoft.com/office/drawing/2014/main" id="{6E4A8A32-0FB3-470D-83A4-31D28F026E10}"/>
                </a:ext>
              </a:extLst>
            </p:cNvPr>
            <p:cNvGrpSpPr/>
            <p:nvPr/>
          </p:nvGrpSpPr>
          <p:grpSpPr>
            <a:xfrm>
              <a:off x="6736951" y="1399623"/>
              <a:ext cx="3733307" cy="970229"/>
              <a:chOff x="8864893" y="1715786"/>
              <a:chExt cx="2972064" cy="970229"/>
            </a:xfrm>
          </p:grpSpPr>
          <p:sp>
            <p:nvSpPr>
              <p:cNvPr id="50" name="TextBox 114">
                <a:extLst>
                  <a:ext uri="{FF2B5EF4-FFF2-40B4-BE49-F238E27FC236}">
                    <a16:creationId xmlns:a16="http://schemas.microsoft.com/office/drawing/2014/main" id="{90984E6C-4EAC-48B9-8B41-0849956F104E}"/>
                  </a:ext>
                </a:extLst>
              </p:cNvPr>
              <p:cNvSpPr txBox="1"/>
              <p:nvPr/>
            </p:nvSpPr>
            <p:spPr>
              <a:xfrm>
                <a:off x="8864893" y="1715786"/>
                <a:ext cx="2937088" cy="400110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/>
                  <a:t>Kinesics cues </a:t>
                </a:r>
              </a:p>
            </p:txBody>
          </p:sp>
          <p:sp>
            <p:nvSpPr>
              <p:cNvPr id="51" name="TextBox 115">
                <a:extLst>
                  <a:ext uri="{FF2B5EF4-FFF2-40B4-BE49-F238E27FC236}">
                    <a16:creationId xmlns:a16="http://schemas.microsoft.com/office/drawing/2014/main" id="{70C9E57F-46AA-4048-AEBC-13B6FCEB6B42}"/>
                  </a:ext>
                </a:extLst>
              </p:cNvPr>
              <p:cNvSpPr txBox="1"/>
              <p:nvPr/>
            </p:nvSpPr>
            <p:spPr>
              <a:xfrm>
                <a:off x="8907664" y="2039684"/>
                <a:ext cx="2929293" cy="646331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dirty="0"/>
                  <a:t>Posture, body movement, gestures</a:t>
                </a:r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DCF51DE-9FF0-4C63-8818-44A04FA13A6A}"/>
                </a:ext>
              </a:extLst>
            </p:cNvPr>
            <p:cNvSpPr/>
            <p:nvPr/>
          </p:nvSpPr>
          <p:spPr>
            <a:xfrm>
              <a:off x="8059502" y="1460787"/>
              <a:ext cx="5904613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b="1" i="1" dirty="0">
                  <a:solidFill>
                    <a:schemeClr val="accent1">
                      <a:lumMod val="75000"/>
                    </a:schemeClr>
                  </a:solidFill>
                </a:rPr>
                <a:t>[</a:t>
              </a:r>
              <a:r>
                <a:rPr lang="fr-FR" sz="1500" b="1" i="1" dirty="0" err="1">
                  <a:solidFill>
                    <a:schemeClr val="accent1">
                      <a:lumMod val="75000"/>
                    </a:schemeClr>
                  </a:solidFill>
                </a:rPr>
                <a:t>Beeet</a:t>
              </a:r>
              <a:r>
                <a:rPr lang="fr-FR" sz="1500" b="1" i="1" dirty="0">
                  <a:solidFill>
                    <a:schemeClr val="accent1">
                      <a:lumMod val="75000"/>
                    </a:schemeClr>
                  </a:solidFill>
                </a:rPr>
                <a:t> al 10 ; </a:t>
              </a:r>
              <a:r>
                <a:rPr lang="fr-FR" sz="1500" b="1" i="1" dirty="0" err="1">
                  <a:solidFill>
                    <a:schemeClr val="accent1">
                      <a:lumMod val="75000"/>
                    </a:schemeClr>
                  </a:solidFill>
                </a:rPr>
                <a:t>Strassmann</a:t>
              </a:r>
              <a:r>
                <a:rPr lang="fr-FR" sz="1500" b="1" i="1" dirty="0">
                  <a:solidFill>
                    <a:schemeClr val="accent1">
                      <a:lumMod val="75000"/>
                    </a:schemeClr>
                  </a:solidFill>
                </a:rPr>
                <a:t> et al 16]</a:t>
              </a:r>
              <a:endParaRPr lang="fr-FR" sz="1500" dirty="0"/>
            </a:p>
          </p:txBody>
        </p:sp>
        <p:grpSp>
          <p:nvGrpSpPr>
            <p:cNvPr id="105" name="Groupe 104">
              <a:extLst>
                <a:ext uri="{FF2B5EF4-FFF2-40B4-BE49-F238E27FC236}">
                  <a16:creationId xmlns:a16="http://schemas.microsoft.com/office/drawing/2014/main" id="{AC3D80CC-057A-455B-B0DF-1DB66EC35F34}"/>
                </a:ext>
              </a:extLst>
            </p:cNvPr>
            <p:cNvGrpSpPr/>
            <p:nvPr/>
          </p:nvGrpSpPr>
          <p:grpSpPr>
            <a:xfrm>
              <a:off x="6039757" y="1422102"/>
              <a:ext cx="586181" cy="629672"/>
              <a:chOff x="6760522" y="1443200"/>
              <a:chExt cx="836396" cy="898071"/>
            </a:xfrm>
          </p:grpSpPr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545A6F33-BC3F-4F59-8500-F0D4AAC21AC5}"/>
                  </a:ext>
                </a:extLst>
              </p:cNvPr>
              <p:cNvSpPr/>
              <p:nvPr/>
            </p:nvSpPr>
            <p:spPr>
              <a:xfrm>
                <a:off x="6760522" y="1443200"/>
                <a:ext cx="836396" cy="89807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fr-FR" dirty="0"/>
              </a:p>
            </p:txBody>
          </p:sp>
          <p:pic>
            <p:nvPicPr>
              <p:cNvPr id="71" name="Image 70">
                <a:extLst>
                  <a:ext uri="{FF2B5EF4-FFF2-40B4-BE49-F238E27FC236}">
                    <a16:creationId xmlns:a16="http://schemas.microsoft.com/office/drawing/2014/main" id="{5F3C1D1D-B6CE-481B-8510-4ED1BDBEA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4526" y="1615245"/>
                <a:ext cx="551960" cy="573233"/>
              </a:xfrm>
              <a:prstGeom prst="rect">
                <a:avLst/>
              </a:prstGeom>
            </p:spPr>
          </p:pic>
        </p:grpSp>
      </p:grp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CB6629E-8BAB-4EB3-AA58-734921B00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56B94B-4C31-4D4D-95F9-E4A9B35246CF}"/>
              </a:ext>
            </a:extLst>
          </p:cNvPr>
          <p:cNvSpPr/>
          <p:nvPr/>
        </p:nvSpPr>
        <p:spPr>
          <a:xfrm>
            <a:off x="1340454" y="4340329"/>
            <a:ext cx="20986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b="1" i="1" dirty="0">
                <a:solidFill>
                  <a:schemeClr val="accent1">
                    <a:lumMod val="75000"/>
                  </a:schemeClr>
                </a:solidFill>
              </a:rPr>
              <a:t>[Frieze et McHugh 92]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751B3A2-6232-4D09-A717-FBF99ABE7633}"/>
              </a:ext>
            </a:extLst>
          </p:cNvPr>
          <p:cNvSpPr/>
          <p:nvPr/>
        </p:nvSpPr>
        <p:spPr>
          <a:xfrm>
            <a:off x="4164203" y="1950238"/>
            <a:ext cx="3384413" cy="3383996"/>
          </a:xfrm>
          <a:prstGeom prst="ellipse">
            <a:avLst/>
          </a:prstGeom>
          <a:solidFill>
            <a:schemeClr val="accent6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latin typeface="Open(sans)"/>
              </a:rPr>
              <a:t>Strategic </a:t>
            </a:r>
            <a:r>
              <a:rPr lang="fr-FR" sz="4000" b="1" dirty="0" err="1">
                <a:latin typeface="Open(sans)"/>
              </a:rPr>
              <a:t>behaviors</a:t>
            </a:r>
            <a:endParaRPr lang="fr-FR" sz="4000" b="1" dirty="0">
              <a:latin typeface="Open(sans)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9496719F-FDEF-4603-8B05-20C9841D5B0C}"/>
              </a:ext>
            </a:extLst>
          </p:cNvPr>
          <p:cNvGrpSpPr/>
          <p:nvPr/>
        </p:nvGrpSpPr>
        <p:grpSpPr>
          <a:xfrm>
            <a:off x="6855887" y="4903303"/>
            <a:ext cx="3599164" cy="678709"/>
            <a:chOff x="7257320" y="4422163"/>
            <a:chExt cx="3599164" cy="678709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43F85FB7-08E6-43B7-97EE-DF48086405F6}"/>
                </a:ext>
              </a:extLst>
            </p:cNvPr>
            <p:cNvGrpSpPr/>
            <p:nvPr/>
          </p:nvGrpSpPr>
          <p:grpSpPr>
            <a:xfrm>
              <a:off x="7257320" y="4422163"/>
              <a:ext cx="3599164" cy="584724"/>
              <a:chOff x="7086021" y="4375954"/>
              <a:chExt cx="3599164" cy="584724"/>
            </a:xfrm>
          </p:grpSpPr>
          <p:grpSp>
            <p:nvGrpSpPr>
              <p:cNvPr id="90" name="Groupe 89">
                <a:extLst>
                  <a:ext uri="{FF2B5EF4-FFF2-40B4-BE49-F238E27FC236}">
                    <a16:creationId xmlns:a16="http://schemas.microsoft.com/office/drawing/2014/main" id="{AD30B2C2-979A-46FC-BE7E-89133DE24B67}"/>
                  </a:ext>
                </a:extLst>
              </p:cNvPr>
              <p:cNvGrpSpPr/>
              <p:nvPr/>
            </p:nvGrpSpPr>
            <p:grpSpPr>
              <a:xfrm>
                <a:off x="7086021" y="4375954"/>
                <a:ext cx="584859" cy="584724"/>
                <a:chOff x="6428255" y="5075671"/>
                <a:chExt cx="898071" cy="919041"/>
              </a:xfrm>
            </p:grpSpPr>
            <p:sp>
              <p:nvSpPr>
                <p:cNvPr id="60" name="Oval 11">
                  <a:extLst>
                    <a:ext uri="{FF2B5EF4-FFF2-40B4-BE49-F238E27FC236}">
                      <a16:creationId xmlns:a16="http://schemas.microsoft.com/office/drawing/2014/main" id="{EE0DDA8F-4AE1-4C2F-BCBC-BEA0E20372A1}"/>
                    </a:ext>
                  </a:extLst>
                </p:cNvPr>
                <p:cNvSpPr/>
                <p:nvPr/>
              </p:nvSpPr>
              <p:spPr>
                <a:xfrm>
                  <a:off x="6454604" y="5075671"/>
                  <a:ext cx="845375" cy="898071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fr-FR"/>
                </a:p>
              </p:txBody>
            </p:sp>
            <p:pic>
              <p:nvPicPr>
                <p:cNvPr id="16" name="Image 15">
                  <a:extLst>
                    <a:ext uri="{FF2B5EF4-FFF2-40B4-BE49-F238E27FC236}">
                      <a16:creationId xmlns:a16="http://schemas.microsoft.com/office/drawing/2014/main" id="{7DDBB67C-CC77-42DA-A996-D00A9398F7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brigh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28255" y="5096641"/>
                  <a:ext cx="898071" cy="898071"/>
                </a:xfrm>
                <a:prstGeom prst="rect">
                  <a:avLst/>
                </a:prstGeom>
              </p:spPr>
            </p:pic>
          </p:grpSp>
          <p:sp>
            <p:nvSpPr>
              <p:cNvPr id="88" name="TextBox 114">
                <a:extLst>
                  <a:ext uri="{FF2B5EF4-FFF2-40B4-BE49-F238E27FC236}">
                    <a16:creationId xmlns:a16="http://schemas.microsoft.com/office/drawing/2014/main" id="{8B7F983E-1C9F-4774-AB9D-FCEFD20DB11B}"/>
                  </a:ext>
                </a:extLst>
              </p:cNvPr>
              <p:cNvSpPr txBox="1"/>
              <p:nvPr/>
            </p:nvSpPr>
            <p:spPr>
              <a:xfrm>
                <a:off x="7748097" y="4425577"/>
                <a:ext cx="2937088" cy="400110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/>
                  <a:t>Facial expressions</a:t>
                </a:r>
              </a:p>
            </p:txBody>
          </p:sp>
        </p:grpSp>
        <p:sp>
          <p:nvSpPr>
            <p:cNvPr id="56" name="TextBox 115">
              <a:extLst>
                <a:ext uri="{FF2B5EF4-FFF2-40B4-BE49-F238E27FC236}">
                  <a16:creationId xmlns:a16="http://schemas.microsoft.com/office/drawing/2014/main" id="{19BB0B96-4083-43E9-BBC1-0BFD1F2D79D5}"/>
                </a:ext>
              </a:extLst>
            </p:cNvPr>
            <p:cNvSpPr txBox="1"/>
            <p:nvPr/>
          </p:nvSpPr>
          <p:spPr>
            <a:xfrm>
              <a:off x="7923293" y="4762318"/>
              <a:ext cx="2929293" cy="33855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</a:rPr>
                <a:t>[</a:t>
              </a:r>
              <a:r>
                <a:rPr lang="en-US" sz="1600" b="1" dirty="0" err="1">
                  <a:solidFill>
                    <a:schemeClr val="accent1">
                      <a:lumMod val="75000"/>
                    </a:schemeClr>
                  </a:solidFill>
                </a:rPr>
                <a:t>Ravenet</a:t>
              </a:r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</a:rPr>
                <a:t> et al 15]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96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09EAE38-D660-4141-8DD2-16A77CE2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76" y="205142"/>
            <a:ext cx="11845724" cy="1064475"/>
          </a:xfrm>
        </p:spPr>
        <p:txBody>
          <a:bodyPr>
            <a:normAutofit/>
          </a:bodyPr>
          <a:lstStyle/>
          <a:p>
            <a:r>
              <a:rPr lang="en-US" sz="32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Negotiation strategy: </a:t>
            </a:r>
            <a:r>
              <a:rPr lang="en-US" sz="32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Behaviors OF DOMINANCE</a:t>
            </a:r>
            <a:endParaRPr lang="fr-FR" sz="32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6105C4DC-4A1B-4C13-A9A9-713ABFA8F422}"/>
              </a:ext>
            </a:extLst>
          </p:cNvPr>
          <p:cNvGrpSpPr/>
          <p:nvPr/>
        </p:nvGrpSpPr>
        <p:grpSpPr>
          <a:xfrm>
            <a:off x="9013535" y="2365426"/>
            <a:ext cx="3072114" cy="2561018"/>
            <a:chOff x="8810982" y="1065256"/>
            <a:chExt cx="3447628" cy="2580769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E3781057-70A6-4F00-B3EC-E5F44BC7EFE7}"/>
                </a:ext>
              </a:extLst>
            </p:cNvPr>
            <p:cNvGrpSpPr/>
            <p:nvPr/>
          </p:nvGrpSpPr>
          <p:grpSpPr>
            <a:xfrm>
              <a:off x="9019871" y="1065256"/>
              <a:ext cx="3238739" cy="2580769"/>
              <a:chOff x="8722139" y="1065256"/>
              <a:chExt cx="3556408" cy="2567391"/>
            </a:xfrm>
          </p:grpSpPr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48D08D55-FB63-4E85-B1EF-9773DC683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2139" y="1065256"/>
                <a:ext cx="3333192" cy="2567391"/>
              </a:xfrm>
              <a:prstGeom prst="rect">
                <a:avLst/>
              </a:prstGeom>
            </p:spPr>
          </p:pic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502848C5-C2CC-4DF3-8807-DC702F01A1FE}"/>
                  </a:ext>
                </a:extLst>
              </p:cNvPr>
              <p:cNvSpPr txBox="1"/>
              <p:nvPr/>
            </p:nvSpPr>
            <p:spPr>
              <a:xfrm>
                <a:off x="10683446" y="2361733"/>
                <a:ext cx="1595101" cy="3702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DOMINANT</a:t>
                </a:r>
              </a:p>
            </p:txBody>
          </p:sp>
        </p:grp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5B47E07-F23D-40F8-82A9-1242C3732897}"/>
                </a:ext>
              </a:extLst>
            </p:cNvPr>
            <p:cNvSpPr txBox="1"/>
            <p:nvPr/>
          </p:nvSpPr>
          <p:spPr>
            <a:xfrm>
              <a:off x="8810982" y="1889232"/>
              <a:ext cx="1689715" cy="372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SUBMISSIVE</a:t>
              </a:r>
              <a:endParaRPr lang="fr-FR" sz="1600" b="1" dirty="0"/>
            </a:p>
          </p:txBody>
        </p: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9C96FEE6-9543-4651-B016-5D2B6CB7EA88}"/>
              </a:ext>
            </a:extLst>
          </p:cNvPr>
          <p:cNvSpPr txBox="1"/>
          <p:nvPr/>
        </p:nvSpPr>
        <p:spPr>
          <a:xfrm>
            <a:off x="246852" y="1320773"/>
            <a:ext cx="5428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Open Sans" panose="020B0606030504020204"/>
              </a:rPr>
              <a:t>BEHAVIOURS OF DOMINANCE IN NEGOTIATION</a:t>
            </a:r>
          </a:p>
        </p:txBody>
      </p:sp>
      <p:grpSp>
        <p:nvGrpSpPr>
          <p:cNvPr id="39" name="Group 107">
            <a:extLst>
              <a:ext uri="{FF2B5EF4-FFF2-40B4-BE49-F238E27FC236}">
                <a16:creationId xmlns:a16="http://schemas.microsoft.com/office/drawing/2014/main" id="{3C26675C-6C31-4CD3-A3D4-82BFBB6CD0F3}"/>
              </a:ext>
            </a:extLst>
          </p:cNvPr>
          <p:cNvGrpSpPr/>
          <p:nvPr/>
        </p:nvGrpSpPr>
        <p:grpSpPr>
          <a:xfrm>
            <a:off x="1332421" y="2005755"/>
            <a:ext cx="7858174" cy="843720"/>
            <a:chOff x="8889371" y="1937292"/>
            <a:chExt cx="8953739" cy="1031203"/>
          </a:xfrm>
        </p:grpSpPr>
        <p:sp>
          <p:nvSpPr>
            <p:cNvPr id="49" name="TextBox 114">
              <a:extLst>
                <a:ext uri="{FF2B5EF4-FFF2-40B4-BE49-F238E27FC236}">
                  <a16:creationId xmlns:a16="http://schemas.microsoft.com/office/drawing/2014/main" id="{A02657FF-69BF-495E-A1F5-E3574FEBF64B}"/>
                </a:ext>
              </a:extLst>
            </p:cNvPr>
            <p:cNvSpPr txBox="1"/>
            <p:nvPr/>
          </p:nvSpPr>
          <p:spPr>
            <a:xfrm>
              <a:off x="8889371" y="1937292"/>
              <a:ext cx="8595517" cy="52663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b="1" kern="0" dirty="0">
                  <a:solidFill>
                    <a:schemeClr val="accent1">
                      <a:lumMod val="75000"/>
                    </a:schemeClr>
                  </a:solidFill>
                </a:rPr>
                <a:t>Level of demand and concession </a:t>
              </a:r>
              <a:r>
                <a:rPr lang="en-US" sz="2000" b="1" kern="0" dirty="0">
                  <a:solidFill>
                    <a:schemeClr val="accent1">
                      <a:lumMod val="75000"/>
                    </a:schemeClr>
                  </a:solidFill>
                </a:rPr>
                <a:t>[</a:t>
              </a:r>
              <a:r>
                <a:rPr lang="en-US" sz="2000" b="1" kern="0" dirty="0" err="1">
                  <a:solidFill>
                    <a:schemeClr val="accent1">
                      <a:lumMod val="75000"/>
                    </a:schemeClr>
                  </a:solidFill>
                </a:rPr>
                <a:t>Dedreu</a:t>
              </a:r>
              <a:r>
                <a:rPr lang="en-US" sz="2000" b="1" kern="0" dirty="0">
                  <a:solidFill>
                    <a:schemeClr val="accent1">
                      <a:lumMod val="75000"/>
                    </a:schemeClr>
                  </a:solidFill>
                </a:rPr>
                <a:t> et al 95]</a:t>
              </a:r>
              <a:endParaRPr lang="en-US" sz="2400" b="1" kern="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9F58BA9-8A8B-44F1-AA54-3D29B792CD48}"/>
                </a:ext>
              </a:extLst>
            </p:cNvPr>
            <p:cNvSpPr/>
            <p:nvPr/>
          </p:nvSpPr>
          <p:spPr>
            <a:xfrm>
              <a:off x="9058777" y="2476053"/>
              <a:ext cx="8784333" cy="492442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900"/>
                </a:spcBef>
              </a:pPr>
              <a:r>
                <a:rPr lang="en-US" dirty="0">
                  <a:latin typeface="Open Sans" panose="020B0606030504020204"/>
                </a:rPr>
                <a:t>Dominance is associated to a high level of demand and a low level of concessions</a:t>
              </a: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598C5384-A538-4F41-996B-E857E53C38E9}"/>
              </a:ext>
            </a:extLst>
          </p:cNvPr>
          <p:cNvGrpSpPr/>
          <p:nvPr/>
        </p:nvGrpSpPr>
        <p:grpSpPr>
          <a:xfrm>
            <a:off x="685040" y="3437275"/>
            <a:ext cx="8469332" cy="1086312"/>
            <a:chOff x="685041" y="4590462"/>
            <a:chExt cx="6713617" cy="1086312"/>
          </a:xfrm>
        </p:grpSpPr>
        <p:grpSp>
          <p:nvGrpSpPr>
            <p:cNvPr id="40" name="Group 108">
              <a:extLst>
                <a:ext uri="{FF2B5EF4-FFF2-40B4-BE49-F238E27FC236}">
                  <a16:creationId xmlns:a16="http://schemas.microsoft.com/office/drawing/2014/main" id="{853E55C3-0BC5-496D-8C67-FD1B55960E2E}"/>
                </a:ext>
              </a:extLst>
            </p:cNvPr>
            <p:cNvGrpSpPr/>
            <p:nvPr/>
          </p:nvGrpSpPr>
          <p:grpSpPr>
            <a:xfrm>
              <a:off x="1169505" y="4590462"/>
              <a:ext cx="6229153" cy="1086312"/>
              <a:chOff x="8889372" y="1889411"/>
              <a:chExt cx="2968267" cy="1448415"/>
            </a:xfrm>
          </p:grpSpPr>
          <p:sp>
            <p:nvSpPr>
              <p:cNvPr id="47" name="TextBox 112">
                <a:extLst>
                  <a:ext uri="{FF2B5EF4-FFF2-40B4-BE49-F238E27FC236}">
                    <a16:creationId xmlns:a16="http://schemas.microsoft.com/office/drawing/2014/main" id="{C8B1D572-2C8B-49B8-8AC2-CF5BD1E19063}"/>
                  </a:ext>
                </a:extLst>
              </p:cNvPr>
              <p:cNvSpPr txBox="1"/>
              <p:nvPr/>
            </p:nvSpPr>
            <p:spPr>
              <a:xfrm>
                <a:off x="8889372" y="1889411"/>
                <a:ext cx="2812674" cy="57451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a-DK" sz="2200" b="1" dirty="0">
                    <a:solidFill>
                      <a:schemeClr val="accent4"/>
                    </a:solidFill>
                  </a:rPr>
                  <a:t>Self vs other </a:t>
                </a:r>
                <a:r>
                  <a:rPr lang="da-DK" sz="2000" b="1" dirty="0">
                    <a:solidFill>
                      <a:schemeClr val="accent4"/>
                    </a:solidFill>
                  </a:rPr>
                  <a:t>[Fiske 93, DeDreu et al 95]</a:t>
                </a:r>
                <a:endParaRPr lang="en-US" sz="2200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3784A63-AF50-4090-B476-EF768192B29B}"/>
                  </a:ext>
                </a:extLst>
              </p:cNvPr>
              <p:cNvSpPr/>
              <p:nvPr/>
            </p:nvSpPr>
            <p:spPr>
              <a:xfrm>
                <a:off x="8889372" y="2476052"/>
                <a:ext cx="2968267" cy="861774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spcBef>
                    <a:spcPts val="900"/>
                  </a:spcBef>
                </a:pPr>
                <a:r>
                  <a:rPr lang="en-US" dirty="0">
                    <a:solidFill>
                      <a:prstClr val="black"/>
                    </a:solidFill>
                    <a:latin typeface="Open Sans" panose="020B0606030504020204"/>
                  </a:rPr>
                  <a:t>Dominant individuals are self-centered and only interested in satisfying their own preferences.</a:t>
                </a:r>
                <a:endParaRPr lang="en-US" sz="1050" dirty="0">
                  <a:latin typeface="Open Sans" panose="020B0606030504020204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5669169-D3C1-4BA3-9FB2-7FDD65389F25}"/>
                </a:ext>
              </a:extLst>
            </p:cNvPr>
            <p:cNvSpPr/>
            <p:nvPr/>
          </p:nvSpPr>
          <p:spPr>
            <a:xfrm>
              <a:off x="685041" y="4611920"/>
              <a:ext cx="279323" cy="3744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00" b="1" dirty="0"/>
                <a:t>2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7B137723-0287-44A7-BCEF-EA53B7E7CC02}"/>
              </a:ext>
            </a:extLst>
          </p:cNvPr>
          <p:cNvSpPr/>
          <p:nvPr/>
        </p:nvSpPr>
        <p:spPr>
          <a:xfrm>
            <a:off x="685040" y="2062238"/>
            <a:ext cx="374404" cy="3744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0" dirty="0">
                <a:solidFill>
                  <a:prstClr val="white"/>
                </a:solidFill>
                <a:latin typeface="Calibri"/>
              </a:rPr>
              <a:t>1</a:t>
            </a:r>
            <a:endParaRPr kumimoji="0" lang="en-US" sz="2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9" name="Group 109">
            <a:extLst>
              <a:ext uri="{FF2B5EF4-FFF2-40B4-BE49-F238E27FC236}">
                <a16:creationId xmlns:a16="http://schemas.microsoft.com/office/drawing/2014/main" id="{67B4893E-1698-4439-BD93-73290F2210C3}"/>
              </a:ext>
            </a:extLst>
          </p:cNvPr>
          <p:cNvGrpSpPr/>
          <p:nvPr/>
        </p:nvGrpSpPr>
        <p:grpSpPr>
          <a:xfrm>
            <a:off x="1332421" y="4880632"/>
            <a:ext cx="6451550" cy="1201729"/>
            <a:chOff x="8889372" y="1889411"/>
            <a:chExt cx="2812674" cy="1602304"/>
          </a:xfrm>
        </p:grpSpPr>
        <p:sp>
          <p:nvSpPr>
            <p:cNvPr id="60" name="TextBox 110">
              <a:extLst>
                <a:ext uri="{FF2B5EF4-FFF2-40B4-BE49-F238E27FC236}">
                  <a16:creationId xmlns:a16="http://schemas.microsoft.com/office/drawing/2014/main" id="{EB9C8B63-117B-46D2-A777-C1522E167CAD}"/>
                </a:ext>
              </a:extLst>
            </p:cNvPr>
            <p:cNvSpPr txBox="1"/>
            <p:nvPr/>
          </p:nvSpPr>
          <p:spPr>
            <a:xfrm>
              <a:off x="8889372" y="1889411"/>
              <a:ext cx="2812674" cy="57451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lvl="0"/>
              <a:r>
                <a:rPr lang="en-US" sz="2200" b="1" kern="0" dirty="0">
                  <a:solidFill>
                    <a:srgbClr val="4B2C50"/>
                  </a:solidFill>
                </a:rPr>
                <a:t>Lead of the negotiation </a:t>
              </a:r>
              <a:r>
                <a:rPr lang="en-US" sz="2000" b="1" kern="0" dirty="0">
                  <a:solidFill>
                    <a:srgbClr val="4B2C50"/>
                  </a:solidFill>
                </a:rPr>
                <a:t>[</a:t>
              </a:r>
              <a:r>
                <a:rPr lang="en-US" sz="2000" b="1" kern="0" dirty="0" err="1">
                  <a:solidFill>
                    <a:srgbClr val="4B2C50"/>
                  </a:solidFill>
                </a:rPr>
                <a:t>Dedreu</a:t>
              </a:r>
              <a:r>
                <a:rPr lang="en-US" sz="2000" b="1" kern="0" dirty="0">
                  <a:solidFill>
                    <a:srgbClr val="4B2C50"/>
                  </a:solidFill>
                </a:rPr>
                <a:t> &amp; </a:t>
              </a:r>
              <a:r>
                <a:rPr lang="en-US" sz="2000" b="1" kern="0" dirty="0" err="1">
                  <a:solidFill>
                    <a:srgbClr val="4B2C50"/>
                  </a:solidFill>
                </a:rPr>
                <a:t>VanKleef</a:t>
              </a:r>
              <a:r>
                <a:rPr lang="en-US" sz="2000" b="1" kern="0" dirty="0">
                  <a:solidFill>
                    <a:srgbClr val="4B2C50"/>
                  </a:solidFill>
                </a:rPr>
                <a:t> 04]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9474A9F-684E-47F5-A206-3BCD95B80ECF}"/>
                </a:ext>
              </a:extLst>
            </p:cNvPr>
            <p:cNvSpPr/>
            <p:nvPr/>
          </p:nvSpPr>
          <p:spPr>
            <a:xfrm>
              <a:off x="8889372" y="2476053"/>
              <a:ext cx="2812674" cy="1015662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lvl="0" algn="just">
                <a:spcBef>
                  <a:spcPts val="900"/>
                </a:spcBef>
              </a:pPr>
              <a:r>
                <a:rPr lang="en-US" dirty="0">
                  <a:solidFill>
                    <a:prstClr val="black"/>
                  </a:solidFill>
                  <a:latin typeface="Open Sans" panose="020B0606030504020204"/>
                </a:rPr>
                <a:t>Dominant individuals tends to make the first move</a:t>
              </a:r>
            </a:p>
            <a:p>
              <a:pPr algn="just">
                <a:spcBef>
                  <a:spcPts val="900"/>
                </a:spcBef>
              </a:pPr>
              <a:r>
                <a:rPr lang="en-US" dirty="0">
                  <a:solidFill>
                    <a:prstClr val="black"/>
                  </a:solidFill>
                </a:rPr>
                <a:t>Control of the flow of the negotiation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4B72C539-540E-4851-8EB9-73A0DD933E6E}"/>
              </a:ext>
            </a:extLst>
          </p:cNvPr>
          <p:cNvSpPr/>
          <p:nvPr/>
        </p:nvSpPr>
        <p:spPr>
          <a:xfrm>
            <a:off x="686938" y="4881943"/>
            <a:ext cx="374404" cy="374404"/>
          </a:xfrm>
          <a:prstGeom prst="rect">
            <a:avLst/>
          </a:prstGeom>
          <a:solidFill>
            <a:srgbClr val="4B2C5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0" dirty="0">
                <a:solidFill>
                  <a:prstClr val="white"/>
                </a:solidFill>
                <a:latin typeface="Calibri"/>
              </a:rPr>
              <a:t>3</a:t>
            </a:r>
            <a:endParaRPr kumimoji="0" lang="en-US" sz="2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6EC637D-1AC5-4DFB-A81B-EBE126243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9288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AF6271-CED5-4005-BC69-0BF9B1D0EE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2A09FFD-81D6-4FF6-B8B5-EF8A1664DBCA}"/>
              </a:ext>
            </a:extLst>
          </p:cNvPr>
          <p:cNvSpPr txBox="1">
            <a:spLocks/>
          </p:cNvSpPr>
          <p:nvPr/>
        </p:nvSpPr>
        <p:spPr>
          <a:xfrm>
            <a:off x="854918" y="1849581"/>
            <a:ext cx="10702082" cy="21858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500" b="1" kern="1200" cap="all" normalizeH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" panose="020B0606030504020204" pitchFamily="34" charset="0"/>
              </a:rPr>
              <a:t>Model</a:t>
            </a:r>
            <a:r>
              <a:rPr kumimoji="0" lang="fr-FR" sz="4000" b="1" i="0" u="none" strike="noStrike" kern="1200" cap="all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" panose="020B0606030504020204" pitchFamily="34" charset="0"/>
              </a:rPr>
              <a:t> of collaborative </a:t>
            </a:r>
            <a:r>
              <a:rPr kumimoji="0" lang="fr-FR" sz="4000" b="1" i="0" u="none" strike="noStrike" kern="1200" cap="all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" panose="020B0606030504020204" pitchFamily="34" charset="0"/>
              </a:rPr>
              <a:t>negotiation</a:t>
            </a:r>
            <a:r>
              <a:rPr kumimoji="0" lang="fr-FR" sz="4000" b="1" i="0" u="none" strike="noStrike" kern="1200" cap="all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" panose="020B0606030504020204" pitchFamily="34" charset="0"/>
              </a:rPr>
              <a:t>: </a:t>
            </a:r>
            <a:r>
              <a:rPr kumimoji="0" lang="fr-FR" sz="4000" b="1" i="0" u="none" strike="noStrike" kern="1200" cap="all" spc="0" normalizeH="0" baseline="0" noProof="0" dirty="0" err="1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</a:rPr>
              <a:t>decision</a:t>
            </a:r>
            <a:r>
              <a:rPr kumimoji="0" lang="fr-FR" sz="4000" b="1" i="0" u="none" strike="noStrike" kern="1200" cap="all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</a:rPr>
              <a:t> </a:t>
            </a:r>
            <a:r>
              <a:rPr kumimoji="0" lang="fr-FR" sz="4000" b="1" i="0" u="none" strike="noStrike" kern="1200" cap="all" spc="0" normalizeH="0" baseline="0" noProof="0" dirty="0" err="1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</a:rPr>
              <a:t>based</a:t>
            </a:r>
            <a:r>
              <a:rPr kumimoji="0" lang="fr-FR" sz="4000" b="1" i="0" u="none" strike="noStrike" kern="1200" cap="all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</a:rPr>
              <a:t> on </a:t>
            </a:r>
            <a:r>
              <a:rPr kumimoji="0" lang="fr-FR" sz="4000" b="1" i="0" u="none" strike="noStrike" kern="1200" cap="all" spc="0" normalizeH="0" baseline="0" noProof="0" dirty="0" err="1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</a:rPr>
              <a:t>behavior</a:t>
            </a:r>
            <a:r>
              <a:rPr kumimoji="0" lang="fr-FR" sz="4000" b="1" i="0" u="none" strike="noStrike" kern="1200" cap="all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</a:rPr>
              <a:t> of dominance</a:t>
            </a:r>
            <a:endParaRPr kumimoji="0" lang="fr-FR" sz="4000" b="1" i="0" u="none" strike="noStrike" kern="1200" cap="all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749EB1D-0284-47C5-9920-07607C2D2656}"/>
              </a:ext>
            </a:extLst>
          </p:cNvPr>
          <p:cNvSpPr txBox="1"/>
          <p:nvPr/>
        </p:nvSpPr>
        <p:spPr>
          <a:xfrm>
            <a:off x="1969902" y="4605317"/>
            <a:ext cx="8252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b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Implementation</a:t>
            </a:r>
            <a:r>
              <a:rPr lang="fr-FR" sz="2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of </a:t>
            </a:r>
            <a:r>
              <a:rPr lang="fr-FR" sz="2800" b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principles</a:t>
            </a:r>
            <a:r>
              <a:rPr lang="fr-FR" sz="2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of dominance </a:t>
            </a:r>
            <a:r>
              <a:rPr lang="fr-FR" sz="2800" b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behaviors</a:t>
            </a:r>
            <a:r>
              <a:rPr lang="fr-FR" sz="2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</a:p>
          <a:p>
            <a:pPr algn="ctr"/>
            <a:r>
              <a:rPr lang="fr-FR" sz="2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 a </a:t>
            </a:r>
            <a:r>
              <a:rPr lang="fr-FR" sz="2800" b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conversational</a:t>
            </a:r>
            <a:r>
              <a:rPr lang="fr-FR" sz="2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agent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53F37A-1119-4946-9AAA-6D76EA373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8600" y="6324600"/>
            <a:ext cx="2743200" cy="365125"/>
          </a:xfrm>
        </p:spPr>
        <p:txBody>
          <a:bodyPr/>
          <a:lstStyle/>
          <a:p>
            <a:fld id="{830C4335-9913-4F80-B9D7-EA4FD23BFB5C}" type="slidenum">
              <a:rPr lang="fr-FR" sz="1400" b="1" smtClean="0"/>
              <a:t>13</a:t>
            </a:fld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3724760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78972537-EDB6-40F1-8F49-27EE5B876914}"/>
              </a:ext>
            </a:extLst>
          </p:cNvPr>
          <p:cNvGrpSpPr/>
          <p:nvPr/>
        </p:nvGrpSpPr>
        <p:grpSpPr>
          <a:xfrm>
            <a:off x="8349278" y="4977187"/>
            <a:ext cx="1915875" cy="1465312"/>
            <a:chOff x="8349278" y="4977187"/>
            <a:chExt cx="1915875" cy="1465312"/>
          </a:xfrm>
        </p:grpSpPr>
        <p:sp>
          <p:nvSpPr>
            <p:cNvPr id="60" name="Shape 174">
              <a:extLst>
                <a:ext uri="{FF2B5EF4-FFF2-40B4-BE49-F238E27FC236}">
                  <a16:creationId xmlns:a16="http://schemas.microsoft.com/office/drawing/2014/main" id="{A2982279-EE49-407B-BA78-9C3D4B66726D}"/>
                </a:ext>
              </a:extLst>
            </p:cNvPr>
            <p:cNvSpPr/>
            <p:nvPr/>
          </p:nvSpPr>
          <p:spPr>
            <a:xfrm>
              <a:off x="8349278" y="5335052"/>
              <a:ext cx="1910639" cy="1107447"/>
            </a:xfrm>
            <a:prstGeom prst="rect">
              <a:avLst/>
            </a:prstGeom>
            <a:solidFill>
              <a:schemeClr val="bg2"/>
            </a:solidFill>
            <a:ln w="12700" cap="flat" cmpd="sng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150">
              <a:extLst>
                <a:ext uri="{FF2B5EF4-FFF2-40B4-BE49-F238E27FC236}">
                  <a16:creationId xmlns:a16="http://schemas.microsoft.com/office/drawing/2014/main" id="{0B5A5B44-4906-44D4-B50F-1F9F4C147064}"/>
                </a:ext>
              </a:extLst>
            </p:cNvPr>
            <p:cNvSpPr/>
            <p:nvPr/>
          </p:nvSpPr>
          <p:spPr>
            <a:xfrm>
              <a:off x="8354514" y="4977187"/>
              <a:ext cx="1910639" cy="373219"/>
            </a:xfrm>
            <a:prstGeom prst="rect">
              <a:avLst/>
            </a:prstGeom>
            <a:solidFill>
              <a:schemeClr val="bg2"/>
            </a:solidFill>
            <a:ln w="19050" cap="flat" cmpd="sng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1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Open Sans"/>
                  <a:ea typeface="Calibri"/>
                  <a:cs typeface="Calibri"/>
                  <a:sym typeface="Calibri"/>
                </a:rPr>
                <a:t>Communication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Open Sans"/>
                <a:cs typeface="Arial"/>
                <a:sym typeface="Arial"/>
              </a:endParaRPr>
            </a:p>
          </p:txBody>
        </p:sp>
      </p:grpSp>
      <p:cxnSp>
        <p:nvCxnSpPr>
          <p:cNvPr id="53" name="Shape 163">
            <a:extLst>
              <a:ext uri="{FF2B5EF4-FFF2-40B4-BE49-F238E27FC236}">
                <a16:creationId xmlns:a16="http://schemas.microsoft.com/office/drawing/2014/main" id="{8EB08E9C-F5FD-43F9-B6AD-4E35DF9F6757}"/>
              </a:ext>
            </a:extLst>
          </p:cNvPr>
          <p:cNvCxnSpPr>
            <a:cxnSpLocks/>
          </p:cNvCxnSpPr>
          <p:nvPr/>
        </p:nvCxnSpPr>
        <p:spPr>
          <a:xfrm>
            <a:off x="7881563" y="5714420"/>
            <a:ext cx="2704954" cy="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" name="Shape 164">
            <a:extLst>
              <a:ext uri="{FF2B5EF4-FFF2-40B4-BE49-F238E27FC236}">
                <a16:creationId xmlns:a16="http://schemas.microsoft.com/office/drawing/2014/main" id="{12048250-41A8-4A20-9DE8-E998120E0253}"/>
              </a:ext>
            </a:extLst>
          </p:cNvPr>
          <p:cNvSpPr/>
          <p:nvPr/>
        </p:nvSpPr>
        <p:spPr>
          <a:xfrm>
            <a:off x="8558222" y="5416377"/>
            <a:ext cx="1489202" cy="434576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 cap="flat" cmpd="sng">
            <a:solidFill>
              <a:schemeClr val="tx2">
                <a:lumMod val="75000"/>
              </a:schemeClr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defRPr/>
            </a:pPr>
            <a:r>
              <a:rPr lang="fr-FR" b="1" kern="0" dirty="0" err="1">
                <a:solidFill>
                  <a:srgbClr val="FFFFFF"/>
                </a:solidFill>
                <a:ea typeface="Calibri"/>
                <a:cs typeface="Calibri"/>
                <a:sym typeface="Calibri"/>
              </a:rPr>
              <a:t>Utterance</a:t>
            </a:r>
            <a:r>
              <a:rPr lang="fr-FR" b="1" kern="0" baseline="-25000" dirty="0" err="1">
                <a:solidFill>
                  <a:srgbClr val="FFFFFF"/>
                </a:solidFill>
                <a:ea typeface="Calibri"/>
                <a:cs typeface="Calibri"/>
                <a:sym typeface="Calibri"/>
              </a:rPr>
              <a:t>Self</a:t>
            </a:r>
            <a:endParaRPr lang="fr-FR" b="1" kern="0" baseline="-25000" dirty="0">
              <a:solidFill>
                <a:srgbClr val="FFFFFF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55" name="Shape 165">
            <a:extLst>
              <a:ext uri="{FF2B5EF4-FFF2-40B4-BE49-F238E27FC236}">
                <a16:creationId xmlns:a16="http://schemas.microsoft.com/office/drawing/2014/main" id="{111D3ED8-77FC-47AC-85B1-09457316AC52}"/>
              </a:ext>
            </a:extLst>
          </p:cNvPr>
          <p:cNvCxnSpPr>
            <a:cxnSpLocks/>
          </p:cNvCxnSpPr>
          <p:nvPr/>
        </p:nvCxnSpPr>
        <p:spPr>
          <a:xfrm flipH="1">
            <a:off x="7881563" y="6095453"/>
            <a:ext cx="2654202" cy="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" name="Shape 166">
            <a:extLst>
              <a:ext uri="{FF2B5EF4-FFF2-40B4-BE49-F238E27FC236}">
                <a16:creationId xmlns:a16="http://schemas.microsoft.com/office/drawing/2014/main" id="{8667A191-BC06-4877-86C6-0063468C5FB6}"/>
              </a:ext>
            </a:extLst>
          </p:cNvPr>
          <p:cNvSpPr/>
          <p:nvPr/>
        </p:nvSpPr>
        <p:spPr>
          <a:xfrm>
            <a:off x="8558711" y="5940137"/>
            <a:ext cx="1502247" cy="395148"/>
          </a:xfrm>
          <a:prstGeom prst="rect">
            <a:avLst/>
          </a:prstGeom>
          <a:solidFill>
            <a:srgbClr val="A5A5A5"/>
          </a:solidFill>
          <a:ln w="19050" cap="flat" cmpd="sng">
            <a:solidFill>
              <a:srgbClr val="A5A5A5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Calibri"/>
                <a:cs typeface="Calibri"/>
                <a:sym typeface="Calibri"/>
              </a:rPr>
              <a:t>Utterance</a:t>
            </a:r>
            <a:r>
              <a:rPr kumimoji="0" lang="fr-FR" b="1" i="0" u="none" strike="noStrike" kern="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Calibri"/>
                <a:cs typeface="Calibri"/>
                <a:sym typeface="Calibri"/>
              </a:rPr>
              <a:t>other</a:t>
            </a:r>
            <a:endParaRPr kumimoji="0" b="1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Calibri"/>
              <a:cs typeface="Calibri"/>
              <a:sym typeface="Calibri"/>
            </a:endParaRPr>
          </a:p>
        </p:txBody>
      </p:sp>
      <p:sp>
        <p:nvSpPr>
          <p:cNvPr id="75" name="Shape 171">
            <a:extLst>
              <a:ext uri="{FF2B5EF4-FFF2-40B4-BE49-F238E27FC236}">
                <a16:creationId xmlns:a16="http://schemas.microsoft.com/office/drawing/2014/main" id="{F63B5C9C-FE54-4353-8A76-D2D31724F7C4}"/>
              </a:ext>
            </a:extLst>
          </p:cNvPr>
          <p:cNvSpPr/>
          <p:nvPr/>
        </p:nvSpPr>
        <p:spPr>
          <a:xfrm>
            <a:off x="148944" y="4146189"/>
            <a:ext cx="1479017" cy="478421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Adaptation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1" name="Image 23">
            <a:extLst>
              <a:ext uri="{FF2B5EF4-FFF2-40B4-BE49-F238E27FC236}">
                <a16:creationId xmlns:a16="http://schemas.microsoft.com/office/drawing/2014/main" id="{DAAE4931-CCE3-4C6D-A37F-AA4DEFE08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076" y="5217787"/>
            <a:ext cx="1131131" cy="1107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" name="Titre 1">
            <a:extLst>
              <a:ext uri="{FF2B5EF4-FFF2-40B4-BE49-F238E27FC236}">
                <a16:creationId xmlns:a16="http://schemas.microsoft.com/office/drawing/2014/main" id="{59659A95-81F0-49A0-8540-3D74B7FC2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76" y="205142"/>
            <a:ext cx="10515600" cy="1064475"/>
          </a:xfrm>
        </p:spPr>
        <p:txBody>
          <a:bodyPr>
            <a:normAutofit/>
          </a:bodyPr>
          <a:lstStyle/>
          <a:p>
            <a:r>
              <a:rPr lang="en-US" sz="32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OVERVIEW OF THE MODEL OF NEGOTIATION</a:t>
            </a:r>
            <a:endParaRPr lang="fr-FR" sz="32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sp>
        <p:nvSpPr>
          <p:cNvPr id="43" name="Shape 175">
            <a:extLst>
              <a:ext uri="{FF2B5EF4-FFF2-40B4-BE49-F238E27FC236}">
                <a16:creationId xmlns:a16="http://schemas.microsoft.com/office/drawing/2014/main" id="{F8055136-3244-497E-8B58-B39F2D338C6F}"/>
              </a:ext>
            </a:extLst>
          </p:cNvPr>
          <p:cNvSpPr/>
          <p:nvPr/>
        </p:nvSpPr>
        <p:spPr>
          <a:xfrm>
            <a:off x="6356746" y="2556079"/>
            <a:ext cx="1992532" cy="1559239"/>
          </a:xfrm>
          <a:prstGeom prst="cloudCallout">
            <a:avLst>
              <a:gd name="adj1" fmla="val 6367"/>
              <a:gd name="adj2" fmla="val 117160"/>
            </a:avLst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Calibri"/>
              <a:cs typeface="Calibri"/>
              <a:sym typeface="Calibri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EDF8BA1B-8A47-45B8-9AEA-594D9477C9A2}"/>
              </a:ext>
            </a:extLst>
          </p:cNvPr>
          <p:cNvGrpSpPr/>
          <p:nvPr/>
        </p:nvGrpSpPr>
        <p:grpSpPr>
          <a:xfrm>
            <a:off x="6216234" y="1908510"/>
            <a:ext cx="2544463" cy="2237679"/>
            <a:chOff x="6216234" y="1908510"/>
            <a:chExt cx="2544463" cy="2237679"/>
          </a:xfrm>
        </p:grpSpPr>
        <p:sp>
          <p:nvSpPr>
            <p:cNvPr id="57" name="Shape 174">
              <a:extLst>
                <a:ext uri="{FF2B5EF4-FFF2-40B4-BE49-F238E27FC236}">
                  <a16:creationId xmlns:a16="http://schemas.microsoft.com/office/drawing/2014/main" id="{15BE0158-C325-442B-83DB-675C351231B6}"/>
                </a:ext>
              </a:extLst>
            </p:cNvPr>
            <p:cNvSpPr/>
            <p:nvPr/>
          </p:nvSpPr>
          <p:spPr>
            <a:xfrm>
              <a:off x="6346706" y="2703868"/>
              <a:ext cx="2413991" cy="1442321"/>
            </a:xfrm>
            <a:prstGeom prst="rect">
              <a:avLst/>
            </a:prstGeom>
            <a:solidFill>
              <a:schemeClr val="bg2"/>
            </a:solidFill>
            <a:ln w="12700" cap="flat" cmpd="sng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150">
              <a:extLst>
                <a:ext uri="{FF2B5EF4-FFF2-40B4-BE49-F238E27FC236}">
                  <a16:creationId xmlns:a16="http://schemas.microsoft.com/office/drawing/2014/main" id="{1D37F322-A732-409C-B14D-F3D4449D0E8C}"/>
                </a:ext>
              </a:extLst>
            </p:cNvPr>
            <p:cNvSpPr/>
            <p:nvPr/>
          </p:nvSpPr>
          <p:spPr>
            <a:xfrm>
              <a:off x="6346706" y="2157874"/>
              <a:ext cx="2413991" cy="573608"/>
            </a:xfrm>
            <a:prstGeom prst="rect">
              <a:avLst/>
            </a:prstGeom>
            <a:solidFill>
              <a:schemeClr val="bg2"/>
            </a:solidFill>
            <a:ln w="19050" cap="flat" cmpd="sng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Open Sans"/>
                  <a:ea typeface="Calibri"/>
                  <a:cs typeface="Calibri"/>
                  <a:sym typeface="Calibri"/>
                </a:rPr>
                <a:t>Mental model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Open Sans"/>
                <a:cs typeface="Arial"/>
                <a:sym typeface="Arial"/>
              </a:endParaRPr>
            </a:p>
          </p:txBody>
        </p:sp>
        <p:sp>
          <p:nvSpPr>
            <p:cNvPr id="58" name="Shape 147">
              <a:extLst>
                <a:ext uri="{FF2B5EF4-FFF2-40B4-BE49-F238E27FC236}">
                  <a16:creationId xmlns:a16="http://schemas.microsoft.com/office/drawing/2014/main" id="{56E03EF6-21D0-442B-A6C3-4C8C24EF2170}"/>
                </a:ext>
              </a:extLst>
            </p:cNvPr>
            <p:cNvSpPr/>
            <p:nvPr/>
          </p:nvSpPr>
          <p:spPr>
            <a:xfrm>
              <a:off x="6440715" y="2816775"/>
              <a:ext cx="679418" cy="32814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9050" cap="flat" cmpd="sng">
              <a:solidFill>
                <a:schemeClr val="tx2">
                  <a:lumMod val="75000"/>
                </a:schemeClr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Pow</a:t>
              </a:r>
              <a:endParaRPr kumimoji="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148">
              <a:extLst>
                <a:ext uri="{FF2B5EF4-FFF2-40B4-BE49-F238E27FC236}">
                  <a16:creationId xmlns:a16="http://schemas.microsoft.com/office/drawing/2014/main" id="{472F07AB-C19E-4B23-AC97-9AEB39A77427}"/>
                </a:ext>
              </a:extLst>
            </p:cNvPr>
            <p:cNvSpPr/>
            <p:nvPr/>
          </p:nvSpPr>
          <p:spPr>
            <a:xfrm>
              <a:off x="7263441" y="2828937"/>
              <a:ext cx="1392824" cy="3245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9050" cap="flat" cmpd="sng">
              <a:solidFill>
                <a:schemeClr val="tx2">
                  <a:lumMod val="75000"/>
                </a:schemeClr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Preferences</a:t>
              </a:r>
              <a:endParaRPr kumimoji="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172">
              <a:extLst>
                <a:ext uri="{FF2B5EF4-FFF2-40B4-BE49-F238E27FC236}">
                  <a16:creationId xmlns:a16="http://schemas.microsoft.com/office/drawing/2014/main" id="{335A035E-EC17-43D0-812E-3C504AC72BDF}"/>
                </a:ext>
              </a:extLst>
            </p:cNvPr>
            <p:cNvSpPr/>
            <p:nvPr/>
          </p:nvSpPr>
          <p:spPr>
            <a:xfrm>
              <a:off x="6216234" y="1908510"/>
              <a:ext cx="458841" cy="47850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noFill/>
              <a:prstDash val="solid"/>
              <a:miter lim="8000"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r-FR" sz="2000" b="1" kern="0" dirty="0">
                  <a:solidFill>
                    <a:schemeClr val="bg2"/>
                  </a:solidFill>
                  <a:latin typeface="Arial"/>
                  <a:cs typeface="Arial"/>
                  <a:sym typeface="Arial"/>
                </a:rPr>
                <a:t>1</a:t>
              </a:r>
              <a:endParaRPr sz="2000" b="1" kern="0" dirty="0">
                <a:solidFill>
                  <a:schemeClr val="bg2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Shape 146">
              <a:extLst>
                <a:ext uri="{FF2B5EF4-FFF2-40B4-BE49-F238E27FC236}">
                  <a16:creationId xmlns:a16="http://schemas.microsoft.com/office/drawing/2014/main" id="{45B60DE2-8482-410C-8796-612299C8ECEA}"/>
                </a:ext>
              </a:extLst>
            </p:cNvPr>
            <p:cNvSpPr/>
            <p:nvPr/>
          </p:nvSpPr>
          <p:spPr>
            <a:xfrm>
              <a:off x="6834847" y="3603480"/>
              <a:ext cx="1352872" cy="46614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9050" cap="flat" cmpd="sng">
              <a:solidFill>
                <a:schemeClr val="tx2">
                  <a:lumMod val="75000"/>
                </a:schemeClr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r-FR" b="1" kern="0" dirty="0" err="1">
                  <a:solidFill>
                    <a:srgbClr val="FFFFFF"/>
                  </a:solidFill>
                  <a:cs typeface="Calibri"/>
                  <a:sym typeface="Calibri"/>
                </a:rPr>
                <a:t>Decisional</a:t>
              </a:r>
              <a:r>
                <a:rPr lang="fr-FR" b="1" kern="0" dirty="0">
                  <a:solidFill>
                    <a:srgbClr val="FFFFFF"/>
                  </a:solidFill>
                  <a:cs typeface="Calibri"/>
                  <a:sym typeface="Calibri"/>
                </a:rPr>
                <a:t> model</a:t>
              </a:r>
              <a:endParaRPr b="1" kern="0" dirty="0">
                <a:solidFill>
                  <a:srgbClr val="FFFFFF"/>
                </a:solidFill>
                <a:cs typeface="Calibri"/>
                <a:sym typeface="Calibri"/>
              </a:endParaRPr>
            </a:p>
          </p:txBody>
        </p:sp>
        <p:sp>
          <p:nvSpPr>
            <p:cNvPr id="84" name="Flèche : bas 83">
              <a:extLst>
                <a:ext uri="{FF2B5EF4-FFF2-40B4-BE49-F238E27FC236}">
                  <a16:creationId xmlns:a16="http://schemas.microsoft.com/office/drawing/2014/main" id="{D2449917-4597-4260-A08E-7E28D1DA9613}"/>
                </a:ext>
              </a:extLst>
            </p:cNvPr>
            <p:cNvSpPr/>
            <p:nvPr/>
          </p:nvSpPr>
          <p:spPr>
            <a:xfrm>
              <a:off x="7315068" y="3198704"/>
              <a:ext cx="392430" cy="383084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7" name="Image 24">
            <a:extLst>
              <a:ext uri="{FF2B5EF4-FFF2-40B4-BE49-F238E27FC236}">
                <a16:creationId xmlns:a16="http://schemas.microsoft.com/office/drawing/2014/main" id="{B99F6E8F-BD80-4B8B-80A3-9D9804FA4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733" y="5217786"/>
            <a:ext cx="1118680" cy="1107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id="{5D4E5047-1407-4CBC-8595-141DF527F9B8}"/>
              </a:ext>
            </a:extLst>
          </p:cNvPr>
          <p:cNvGrpSpPr/>
          <p:nvPr/>
        </p:nvGrpSpPr>
        <p:grpSpPr>
          <a:xfrm>
            <a:off x="9431246" y="2150989"/>
            <a:ext cx="2447434" cy="1975586"/>
            <a:chOff x="9664495" y="2929894"/>
            <a:chExt cx="2447434" cy="1975586"/>
          </a:xfrm>
        </p:grpSpPr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1242FA1A-6EC7-43DC-8B58-587E7655E74E}"/>
                </a:ext>
              </a:extLst>
            </p:cNvPr>
            <p:cNvGrpSpPr/>
            <p:nvPr/>
          </p:nvGrpSpPr>
          <p:grpSpPr>
            <a:xfrm>
              <a:off x="9664495" y="2929894"/>
              <a:ext cx="2447434" cy="1975586"/>
              <a:chOff x="9599669" y="2756084"/>
              <a:chExt cx="2447434" cy="1975586"/>
            </a:xfrm>
          </p:grpSpPr>
          <p:sp>
            <p:nvSpPr>
              <p:cNvPr id="92" name="Shape 141">
                <a:extLst>
                  <a:ext uri="{FF2B5EF4-FFF2-40B4-BE49-F238E27FC236}">
                    <a16:creationId xmlns:a16="http://schemas.microsoft.com/office/drawing/2014/main" id="{CC48C9DA-FB1A-40B9-8482-4A6AC1BBBC85}"/>
                  </a:ext>
                </a:extLst>
              </p:cNvPr>
              <p:cNvSpPr/>
              <p:nvPr/>
            </p:nvSpPr>
            <p:spPr>
              <a:xfrm>
                <a:off x="9632121" y="3385876"/>
                <a:ext cx="1630636" cy="1267377"/>
              </a:xfrm>
              <a:prstGeom prst="cloudCallout">
                <a:avLst>
                  <a:gd name="adj1" fmla="val 49466"/>
                  <a:gd name="adj2" fmla="val 137870"/>
                </a:avLst>
              </a:prstGeom>
              <a:solidFill>
                <a:srgbClr val="A5A5A5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Shape 142">
                <a:extLst>
                  <a:ext uri="{FF2B5EF4-FFF2-40B4-BE49-F238E27FC236}">
                    <a16:creationId xmlns:a16="http://schemas.microsoft.com/office/drawing/2014/main" id="{CFC4B774-ED83-4BCA-B8C7-FD9D54CD106F}"/>
                  </a:ext>
                </a:extLst>
              </p:cNvPr>
              <p:cNvSpPr/>
              <p:nvPr/>
            </p:nvSpPr>
            <p:spPr>
              <a:xfrm>
                <a:off x="9599669" y="3173670"/>
                <a:ext cx="2447434" cy="1558000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rgbClr val="A5A5A5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Shape 143">
                <a:extLst>
                  <a:ext uri="{FF2B5EF4-FFF2-40B4-BE49-F238E27FC236}">
                    <a16:creationId xmlns:a16="http://schemas.microsoft.com/office/drawing/2014/main" id="{89F5197B-A607-428F-B6AD-D35E59DD9D9D}"/>
                  </a:ext>
                </a:extLst>
              </p:cNvPr>
              <p:cNvSpPr/>
              <p:nvPr/>
            </p:nvSpPr>
            <p:spPr>
              <a:xfrm>
                <a:off x="9599669" y="2756084"/>
                <a:ext cx="2446772" cy="434576"/>
              </a:xfrm>
              <a:prstGeom prst="rect">
                <a:avLst/>
              </a:prstGeom>
              <a:solidFill>
                <a:srgbClr val="A5A5A5"/>
              </a:solidFill>
              <a:ln w="19050" cap="flat" cmpd="sng">
                <a:solidFill>
                  <a:srgbClr val="A5A5A5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Calibri"/>
                    <a:cs typeface="Calibri"/>
                    <a:sym typeface="Calibri"/>
                  </a:rPr>
                  <a:t>Mental model</a:t>
                </a:r>
                <a:endParaRPr kumimoji="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Shape 144">
                <a:extLst>
                  <a:ext uri="{FF2B5EF4-FFF2-40B4-BE49-F238E27FC236}">
                    <a16:creationId xmlns:a16="http://schemas.microsoft.com/office/drawing/2014/main" id="{E213E0E9-EA66-43A1-8713-B9F4496B1E56}"/>
                  </a:ext>
                </a:extLst>
              </p:cNvPr>
              <p:cNvSpPr/>
              <p:nvPr/>
            </p:nvSpPr>
            <p:spPr>
              <a:xfrm>
                <a:off x="9873881" y="3276712"/>
                <a:ext cx="633345" cy="356801"/>
              </a:xfrm>
              <a:prstGeom prst="rect">
                <a:avLst/>
              </a:prstGeom>
              <a:solidFill>
                <a:srgbClr val="A5A5A5"/>
              </a:solidFill>
              <a:ln w="19050" cap="flat" cmpd="sng">
                <a:solidFill>
                  <a:srgbClr val="A5A5A5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FR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Calibri"/>
                    <a:cs typeface="Calibri"/>
                    <a:sym typeface="Calibri"/>
                  </a:rPr>
                  <a:t>Pow</a:t>
                </a:r>
                <a:endParaRPr kumimoji="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Shape 145">
                <a:extLst>
                  <a:ext uri="{FF2B5EF4-FFF2-40B4-BE49-F238E27FC236}">
                    <a16:creationId xmlns:a16="http://schemas.microsoft.com/office/drawing/2014/main" id="{E812CE05-C69D-4378-BB97-EA9F2ED6A7ED}"/>
                  </a:ext>
                </a:extLst>
              </p:cNvPr>
              <p:cNvSpPr/>
              <p:nvPr/>
            </p:nvSpPr>
            <p:spPr>
              <a:xfrm>
                <a:off x="10620704" y="3281181"/>
                <a:ext cx="1317566" cy="352332"/>
              </a:xfrm>
              <a:prstGeom prst="rect">
                <a:avLst/>
              </a:prstGeom>
              <a:solidFill>
                <a:srgbClr val="A5A5A5"/>
              </a:solidFill>
              <a:ln w="19050" cap="flat" cmpd="sng">
                <a:solidFill>
                  <a:srgbClr val="A5A5A5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Calibri"/>
                    <a:cs typeface="Calibri"/>
                    <a:sym typeface="Calibri"/>
                  </a:rPr>
                  <a:t>Preferences</a:t>
                </a:r>
                <a:endParaRPr kumimoji="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Shape 146">
                <a:extLst>
                  <a:ext uri="{FF2B5EF4-FFF2-40B4-BE49-F238E27FC236}">
                    <a16:creationId xmlns:a16="http://schemas.microsoft.com/office/drawing/2014/main" id="{A6F94C4D-6A39-41B0-B66B-A83ECD732BD5}"/>
                  </a:ext>
                </a:extLst>
              </p:cNvPr>
              <p:cNvSpPr/>
              <p:nvPr/>
            </p:nvSpPr>
            <p:spPr>
              <a:xfrm>
                <a:off x="10118577" y="4117548"/>
                <a:ext cx="1456108" cy="535706"/>
              </a:xfrm>
              <a:prstGeom prst="rect">
                <a:avLst/>
              </a:prstGeom>
              <a:solidFill>
                <a:srgbClr val="A5A5A5"/>
              </a:solidFill>
              <a:ln w="19050" cap="flat" cmpd="sng">
                <a:solidFill>
                  <a:srgbClr val="A5A5A5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Calibri"/>
                    <a:cs typeface="Calibri"/>
                    <a:sym typeface="Calibri"/>
                  </a:rPr>
                  <a:t>Decisional</a:t>
                </a:r>
                <a:r>
                  <a:rPr kumimoji="0" lang="fr-FR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Calibri"/>
                    <a:cs typeface="Calibri"/>
                    <a:sym typeface="Calibri"/>
                  </a:rPr>
                  <a:t> model</a:t>
                </a:r>
                <a:endParaRPr kumimoji="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" name="Flèche : bas 98">
              <a:extLst>
                <a:ext uri="{FF2B5EF4-FFF2-40B4-BE49-F238E27FC236}">
                  <a16:creationId xmlns:a16="http://schemas.microsoft.com/office/drawing/2014/main" id="{83B983A7-FF77-4BFC-AC65-BB02F4A5A2DF}"/>
                </a:ext>
              </a:extLst>
            </p:cNvPr>
            <p:cNvSpPr/>
            <p:nvPr/>
          </p:nvSpPr>
          <p:spPr>
            <a:xfrm>
              <a:off x="10665661" y="3890974"/>
              <a:ext cx="392430" cy="383183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F9CE6C59-52A8-4EC9-84E4-0B121D7C6E95}"/>
              </a:ext>
            </a:extLst>
          </p:cNvPr>
          <p:cNvGrpSpPr/>
          <p:nvPr/>
        </p:nvGrpSpPr>
        <p:grpSpPr>
          <a:xfrm>
            <a:off x="2455031" y="3140436"/>
            <a:ext cx="3132957" cy="3353121"/>
            <a:chOff x="2455031" y="3140436"/>
            <a:chExt cx="3132957" cy="3353121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D8447D2A-65F9-48D0-9D40-048E9140BAB0}"/>
                </a:ext>
              </a:extLst>
            </p:cNvPr>
            <p:cNvGrpSpPr/>
            <p:nvPr/>
          </p:nvGrpSpPr>
          <p:grpSpPr>
            <a:xfrm>
              <a:off x="2718995" y="3379646"/>
              <a:ext cx="2868993" cy="3113911"/>
              <a:chOff x="2907087" y="3310038"/>
              <a:chExt cx="2868993" cy="3113911"/>
            </a:xfrm>
          </p:grpSpPr>
          <p:sp>
            <p:nvSpPr>
              <p:cNvPr id="85" name="Shape 175">
                <a:extLst>
                  <a:ext uri="{FF2B5EF4-FFF2-40B4-BE49-F238E27FC236}">
                    <a16:creationId xmlns:a16="http://schemas.microsoft.com/office/drawing/2014/main" id="{27FFB6C1-C939-4692-BEBB-30E4DD604609}"/>
                  </a:ext>
                </a:extLst>
              </p:cNvPr>
              <p:cNvSpPr/>
              <p:nvPr/>
            </p:nvSpPr>
            <p:spPr>
              <a:xfrm>
                <a:off x="4224712" y="4522369"/>
                <a:ext cx="1461418" cy="1179534"/>
              </a:xfrm>
              <a:prstGeom prst="cloudCallout">
                <a:avLst>
                  <a:gd name="adj1" fmla="val 125145"/>
                  <a:gd name="adj2" fmla="val 35372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1472D3A-5052-4C37-8E6F-FCB6E01A0643}"/>
                  </a:ext>
                </a:extLst>
              </p:cNvPr>
              <p:cNvSpPr/>
              <p:nvPr/>
            </p:nvSpPr>
            <p:spPr>
              <a:xfrm>
                <a:off x="2907087" y="3718400"/>
                <a:ext cx="2865047" cy="270554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1BDCF6-BC4B-435C-80C4-F2BC77BF9E37}"/>
                  </a:ext>
                </a:extLst>
              </p:cNvPr>
              <p:cNvSpPr/>
              <p:nvPr/>
            </p:nvSpPr>
            <p:spPr>
              <a:xfrm>
                <a:off x="2911033" y="3310038"/>
                <a:ext cx="2865047" cy="4483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000" b="1" kern="0" dirty="0">
                    <a:solidFill>
                      <a:schemeClr val="tx2">
                        <a:lumMod val="75000"/>
                      </a:schemeClr>
                    </a:solidFill>
                    <a:latin typeface="Open Sans"/>
                    <a:cs typeface="Calibri"/>
                  </a:rPr>
                  <a:t>Model</a:t>
                </a:r>
                <a:r>
                  <a:rPr lang="fr-FR" dirty="0"/>
                  <a:t> </a:t>
                </a:r>
                <a:r>
                  <a:rPr lang="fr-FR" sz="2000" b="1" kern="0" dirty="0">
                    <a:solidFill>
                      <a:schemeClr val="tx2">
                        <a:lumMod val="75000"/>
                      </a:schemeClr>
                    </a:solidFill>
                    <a:latin typeface="Open Sans"/>
                    <a:cs typeface="Calibri"/>
                  </a:rPr>
                  <a:t>of</a:t>
                </a:r>
                <a:r>
                  <a:rPr lang="fr-FR" dirty="0"/>
                  <a:t> </a:t>
                </a:r>
                <a:r>
                  <a:rPr lang="fr-FR" sz="2000" b="1" kern="0" dirty="0">
                    <a:solidFill>
                      <a:schemeClr val="tx2">
                        <a:lumMod val="75000"/>
                      </a:schemeClr>
                    </a:solidFill>
                    <a:latin typeface="Open Sans"/>
                    <a:cs typeface="Calibri"/>
                  </a:rPr>
                  <a:t>the</a:t>
                </a:r>
                <a:r>
                  <a:rPr lang="fr-FR" dirty="0"/>
                  <a:t> </a:t>
                </a:r>
                <a:r>
                  <a:rPr lang="en-US" sz="2000" b="1" kern="0" dirty="0">
                    <a:solidFill>
                      <a:schemeClr val="tx2">
                        <a:lumMod val="75000"/>
                      </a:schemeClr>
                    </a:solidFill>
                    <a:latin typeface="Open Sans"/>
                    <a:cs typeface="Calibri"/>
                  </a:rPr>
                  <a:t>other</a:t>
                </a:r>
              </a:p>
            </p:txBody>
          </p:sp>
          <p:grpSp>
            <p:nvGrpSpPr>
              <p:cNvPr id="2" name="Groupe 1">
                <a:extLst>
                  <a:ext uri="{FF2B5EF4-FFF2-40B4-BE49-F238E27FC236}">
                    <a16:creationId xmlns:a16="http://schemas.microsoft.com/office/drawing/2014/main" id="{0DCB6D51-4151-442E-B551-5C6CB61CFBB1}"/>
                  </a:ext>
                </a:extLst>
              </p:cNvPr>
              <p:cNvGrpSpPr/>
              <p:nvPr/>
            </p:nvGrpSpPr>
            <p:grpSpPr>
              <a:xfrm>
                <a:off x="3168945" y="3823954"/>
                <a:ext cx="2234821" cy="2496641"/>
                <a:chOff x="9982851" y="2796744"/>
                <a:chExt cx="2052995" cy="4204931"/>
              </a:xfrm>
            </p:grpSpPr>
            <p:sp>
              <p:nvSpPr>
                <p:cNvPr id="46" name="Shape 141">
                  <a:extLst>
                    <a:ext uri="{FF2B5EF4-FFF2-40B4-BE49-F238E27FC236}">
                      <a16:creationId xmlns:a16="http://schemas.microsoft.com/office/drawing/2014/main" id="{8189F8A5-6691-4191-BCE0-048927E08F54}"/>
                    </a:ext>
                  </a:extLst>
                </p:cNvPr>
                <p:cNvSpPr/>
                <p:nvPr/>
              </p:nvSpPr>
              <p:spPr>
                <a:xfrm>
                  <a:off x="10010073" y="4003773"/>
                  <a:ext cx="843058" cy="1320609"/>
                </a:xfrm>
                <a:prstGeom prst="cloudCallout">
                  <a:avLst>
                    <a:gd name="adj1" fmla="val 61888"/>
                    <a:gd name="adj2" fmla="val 125085"/>
                  </a:avLst>
                </a:prstGeom>
                <a:solidFill>
                  <a:srgbClr val="A5A5A5"/>
                </a:solidFill>
                <a:ln w="12700" cap="flat" cmpd="sng">
                  <a:solidFill>
                    <a:srgbClr val="787878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" name="Shape 142">
                  <a:extLst>
                    <a:ext uri="{FF2B5EF4-FFF2-40B4-BE49-F238E27FC236}">
                      <a16:creationId xmlns:a16="http://schemas.microsoft.com/office/drawing/2014/main" id="{4468210B-998D-4886-8B3B-32AE302E872A}"/>
                    </a:ext>
                  </a:extLst>
                </p:cNvPr>
                <p:cNvSpPr/>
                <p:nvPr/>
              </p:nvSpPr>
              <p:spPr>
                <a:xfrm>
                  <a:off x="9982852" y="3231656"/>
                  <a:ext cx="2052994" cy="2203640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A5A5A5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" name="Shape 143">
                  <a:extLst>
                    <a:ext uri="{FF2B5EF4-FFF2-40B4-BE49-F238E27FC236}">
                      <a16:creationId xmlns:a16="http://schemas.microsoft.com/office/drawing/2014/main" id="{4162E538-D2BE-4EF2-9898-7168BF9958C0}"/>
                    </a:ext>
                  </a:extLst>
                </p:cNvPr>
                <p:cNvSpPr/>
                <p:nvPr/>
              </p:nvSpPr>
              <p:spPr>
                <a:xfrm>
                  <a:off x="9982851" y="2796744"/>
                  <a:ext cx="2052439" cy="458942"/>
                </a:xfrm>
                <a:prstGeom prst="rect">
                  <a:avLst/>
                </a:prstGeom>
                <a:solidFill>
                  <a:srgbClr val="A5A5A5"/>
                </a:solidFill>
                <a:ln w="19050" cap="flat" cmpd="sng">
                  <a:solidFill>
                    <a:srgbClr val="A5A5A5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Calibri"/>
                      <a:cs typeface="Calibri"/>
                      <a:sym typeface="Calibri"/>
                    </a:rPr>
                    <a:t>Mental model</a:t>
                  </a:r>
                  <a:endParaRPr kumimoji="0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Shape 144">
                  <a:extLst>
                    <a:ext uri="{FF2B5EF4-FFF2-40B4-BE49-F238E27FC236}">
                      <a16:creationId xmlns:a16="http://schemas.microsoft.com/office/drawing/2014/main" id="{AB29FF0D-08F5-40B7-AF35-A1CC225CE2B1}"/>
                    </a:ext>
                  </a:extLst>
                </p:cNvPr>
                <p:cNvSpPr/>
                <p:nvPr/>
              </p:nvSpPr>
              <p:spPr>
                <a:xfrm>
                  <a:off x="10212870" y="3377399"/>
                  <a:ext cx="531272" cy="504660"/>
                </a:xfrm>
                <a:prstGeom prst="rect">
                  <a:avLst/>
                </a:prstGeom>
                <a:solidFill>
                  <a:srgbClr val="A5A5A5"/>
                </a:solidFill>
                <a:ln w="19050" cap="flat" cmpd="sng">
                  <a:solidFill>
                    <a:srgbClr val="A5A5A5"/>
                  </a:solidFill>
                  <a:prstDash val="solid"/>
                  <a:miter lim="8000"/>
                  <a:headEnd type="none" w="med" len="med"/>
                  <a:tailEnd type="none" w="med" len="med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fr-FR" sz="16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Calibri"/>
                      <a:cs typeface="Calibri"/>
                      <a:sym typeface="Calibri"/>
                    </a:rPr>
                    <a:t>Pow</a:t>
                  </a:r>
                  <a:endParaRPr kumimoji="0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" name="Shape 145">
                  <a:extLst>
                    <a:ext uri="{FF2B5EF4-FFF2-40B4-BE49-F238E27FC236}">
                      <a16:creationId xmlns:a16="http://schemas.microsoft.com/office/drawing/2014/main" id="{8722D16B-1CC2-4365-B81F-CAF9C7FA85F5}"/>
                    </a:ext>
                  </a:extLst>
                </p:cNvPr>
                <p:cNvSpPr/>
                <p:nvPr/>
              </p:nvSpPr>
              <p:spPr>
                <a:xfrm>
                  <a:off x="10839331" y="3383720"/>
                  <a:ext cx="1105221" cy="498339"/>
                </a:xfrm>
                <a:prstGeom prst="rect">
                  <a:avLst/>
                </a:prstGeom>
                <a:solidFill>
                  <a:srgbClr val="A5A5A5"/>
                </a:solidFill>
                <a:ln w="19050" cap="flat" cmpd="sng">
                  <a:solidFill>
                    <a:srgbClr val="A5A5A5"/>
                  </a:solidFill>
                  <a:prstDash val="solid"/>
                  <a:miter lim="8000"/>
                  <a:headEnd type="none" w="med" len="med"/>
                  <a:tailEnd type="none" w="med" len="med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6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Calibri"/>
                      <a:cs typeface="Calibri"/>
                      <a:sym typeface="Calibri"/>
                    </a:rPr>
                    <a:t>Preferences</a:t>
                  </a:r>
                  <a:endParaRPr kumimoji="0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82" name="Image 24">
                  <a:extLst>
                    <a:ext uri="{FF2B5EF4-FFF2-40B4-BE49-F238E27FC236}">
                      <a16:creationId xmlns:a16="http://schemas.microsoft.com/office/drawing/2014/main" id="{A81B2069-69F3-4D8A-A3C2-EDD12632FB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096902" y="5867970"/>
                  <a:ext cx="733594" cy="11337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" name="Shape 146">
                  <a:extLst>
                    <a:ext uri="{FF2B5EF4-FFF2-40B4-BE49-F238E27FC236}">
                      <a16:creationId xmlns:a16="http://schemas.microsoft.com/office/drawing/2014/main" id="{C78AA56D-8A47-477C-973D-8F0B54D690C9}"/>
                    </a:ext>
                  </a:extLst>
                </p:cNvPr>
                <p:cNvSpPr/>
                <p:nvPr/>
              </p:nvSpPr>
              <p:spPr>
                <a:xfrm>
                  <a:off x="10418129" y="4566679"/>
                  <a:ext cx="982471" cy="757704"/>
                </a:xfrm>
                <a:prstGeom prst="rect">
                  <a:avLst/>
                </a:prstGeom>
                <a:solidFill>
                  <a:srgbClr val="A5A5A5"/>
                </a:solidFill>
                <a:ln w="19050" cap="flat" cmpd="sng">
                  <a:solidFill>
                    <a:srgbClr val="A5A5A5"/>
                  </a:solidFill>
                  <a:prstDash val="solid"/>
                  <a:miter lim="8000"/>
                  <a:headEnd type="none" w="med" len="med"/>
                  <a:tailEnd type="none" w="med" len="med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6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Calibri"/>
                      <a:cs typeface="Calibri"/>
                      <a:sym typeface="Calibri"/>
                    </a:rPr>
                    <a:t>Decisional</a:t>
                  </a:r>
                  <a:r>
                    <a:rPr kumimoji="0" lang="fr-FR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Calibri"/>
                      <a:cs typeface="Calibri"/>
                      <a:sym typeface="Calibri"/>
                    </a:rPr>
                    <a:t> model</a:t>
                  </a:r>
                  <a:endParaRPr kumimoji="0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" name="Flèche : bas 2">
                <a:extLst>
                  <a:ext uri="{FF2B5EF4-FFF2-40B4-BE49-F238E27FC236}">
                    <a16:creationId xmlns:a16="http://schemas.microsoft.com/office/drawing/2014/main" id="{C565F755-2A7C-4E21-BE66-6C0B70658F54}"/>
                  </a:ext>
                </a:extLst>
              </p:cNvPr>
              <p:cNvSpPr/>
              <p:nvPr/>
            </p:nvSpPr>
            <p:spPr>
              <a:xfrm>
                <a:off x="4081493" y="4539404"/>
                <a:ext cx="392430" cy="298761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80" name="Shape 167">
              <a:extLst>
                <a:ext uri="{FF2B5EF4-FFF2-40B4-BE49-F238E27FC236}">
                  <a16:creationId xmlns:a16="http://schemas.microsoft.com/office/drawing/2014/main" id="{2215DDEF-CDB3-4C81-B453-8859183FCCC4}"/>
                </a:ext>
              </a:extLst>
            </p:cNvPr>
            <p:cNvSpPr/>
            <p:nvPr/>
          </p:nvSpPr>
          <p:spPr>
            <a:xfrm>
              <a:off x="2455031" y="3140436"/>
              <a:ext cx="509843" cy="49041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noFill/>
              <a:prstDash val="solid"/>
              <a:miter lim="8000"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r-FR" sz="2000" b="1" kern="0" dirty="0">
                  <a:solidFill>
                    <a:schemeClr val="bg2"/>
                  </a:solidFill>
                  <a:latin typeface="Arial"/>
                  <a:cs typeface="Arial"/>
                  <a:sym typeface="Arial"/>
                </a:rPr>
                <a:t>2</a:t>
              </a:r>
              <a:endParaRPr sz="2000" b="1" kern="0" dirty="0">
                <a:solidFill>
                  <a:schemeClr val="bg2"/>
                </a:solidFill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F20D3ECF-A354-4419-8E98-DBC7AC6A7D13}"/>
              </a:ext>
            </a:extLst>
          </p:cNvPr>
          <p:cNvCxnSpPr>
            <a:cxnSpLocks/>
            <a:stCxn id="49" idx="1"/>
            <a:endCxn id="75" idx="3"/>
          </p:cNvCxnSpPr>
          <p:nvPr/>
        </p:nvCxnSpPr>
        <p:spPr>
          <a:xfrm flipH="1" flipV="1">
            <a:off x="1627961" y="4385400"/>
            <a:ext cx="1603283" cy="274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B49D7645-02BF-427D-8534-F1AB927C36B8}"/>
              </a:ext>
            </a:extLst>
          </p:cNvPr>
          <p:cNvCxnSpPr>
            <a:cxnSpLocks/>
            <a:stCxn id="75" idx="0"/>
            <a:endCxn id="58" idx="1"/>
          </p:cNvCxnSpPr>
          <p:nvPr/>
        </p:nvCxnSpPr>
        <p:spPr>
          <a:xfrm rot="5400000" flipH="1" flipV="1">
            <a:off x="3081913" y="787387"/>
            <a:ext cx="1165343" cy="555226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Shape 153">
            <a:extLst>
              <a:ext uri="{FF2B5EF4-FFF2-40B4-BE49-F238E27FC236}">
                <a16:creationId xmlns:a16="http://schemas.microsoft.com/office/drawing/2014/main" id="{CD911A49-355F-479A-AF57-FB14D191E7F3}"/>
              </a:ext>
            </a:extLst>
          </p:cNvPr>
          <p:cNvSpPr/>
          <p:nvPr/>
        </p:nvSpPr>
        <p:spPr>
          <a:xfrm>
            <a:off x="659199" y="2703869"/>
            <a:ext cx="509844" cy="488178"/>
          </a:xfrm>
          <a:prstGeom prst="ellipse">
            <a:avLst/>
          </a:prstGeom>
          <a:solidFill>
            <a:schemeClr val="tx2">
              <a:lumMod val="75000"/>
            </a:schemeClr>
          </a:solidFill>
          <a:ln w="12700" cap="flat" cmpd="sng">
            <a:noFill/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2000" b="1" kern="0" dirty="0">
                <a:solidFill>
                  <a:schemeClr val="bg2"/>
                </a:solidFill>
                <a:latin typeface="Arial"/>
                <a:cs typeface="Arial"/>
                <a:sym typeface="Arial"/>
              </a:rPr>
              <a:t>3</a:t>
            </a:r>
            <a:endParaRPr sz="2000" b="1" kern="0" dirty="0">
              <a:solidFill>
                <a:schemeClr val="bg2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1" name="Shape 147">
            <a:extLst>
              <a:ext uri="{FF2B5EF4-FFF2-40B4-BE49-F238E27FC236}">
                <a16:creationId xmlns:a16="http://schemas.microsoft.com/office/drawing/2014/main" id="{E8DC3226-6B39-4547-B6E3-6B3EC0CCCD83}"/>
              </a:ext>
            </a:extLst>
          </p:cNvPr>
          <p:cNvSpPr/>
          <p:nvPr/>
        </p:nvSpPr>
        <p:spPr>
          <a:xfrm>
            <a:off x="6440715" y="2806621"/>
            <a:ext cx="679418" cy="346889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 cap="flat" cmpd="sng">
            <a:solidFill>
              <a:schemeClr val="tx2">
                <a:lumMod val="75000"/>
              </a:schemeClr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Calibri"/>
                <a:cs typeface="Calibri"/>
                <a:sym typeface="Calibri"/>
              </a:rPr>
              <a:t>Pow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Calibri"/>
              <a:cs typeface="Calibri"/>
              <a:sym typeface="Calibri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34CB4B-A59C-4A8D-B676-F78A8CF1C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600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43" grpId="0" animBg="1"/>
      <p:bldP spid="7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31DB57-F0A9-42BD-82DB-F5D15CD94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15</a:t>
            </a:fld>
            <a:endParaRPr lang="fr-FR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C0BD75CD-4D97-42A4-B64E-A8C9D46DEAA0}"/>
              </a:ext>
            </a:extLst>
          </p:cNvPr>
          <p:cNvGrpSpPr/>
          <p:nvPr/>
        </p:nvGrpSpPr>
        <p:grpSpPr>
          <a:xfrm>
            <a:off x="5572815" y="4648481"/>
            <a:ext cx="2280267" cy="1465312"/>
            <a:chOff x="8349278" y="4977187"/>
            <a:chExt cx="1915875" cy="1465312"/>
          </a:xfrm>
        </p:grpSpPr>
        <p:sp>
          <p:nvSpPr>
            <p:cNvPr id="6" name="Shape 174">
              <a:extLst>
                <a:ext uri="{FF2B5EF4-FFF2-40B4-BE49-F238E27FC236}">
                  <a16:creationId xmlns:a16="http://schemas.microsoft.com/office/drawing/2014/main" id="{1039ACB6-B69D-4C56-90E3-7B83A263C78C}"/>
                </a:ext>
              </a:extLst>
            </p:cNvPr>
            <p:cNvSpPr/>
            <p:nvPr/>
          </p:nvSpPr>
          <p:spPr>
            <a:xfrm>
              <a:off x="8349278" y="5335052"/>
              <a:ext cx="1910639" cy="1107447"/>
            </a:xfrm>
            <a:prstGeom prst="rect">
              <a:avLst/>
            </a:prstGeom>
            <a:solidFill>
              <a:schemeClr val="bg2"/>
            </a:solidFill>
            <a:ln w="12700" cap="flat" cmpd="sng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Shape 150">
              <a:extLst>
                <a:ext uri="{FF2B5EF4-FFF2-40B4-BE49-F238E27FC236}">
                  <a16:creationId xmlns:a16="http://schemas.microsoft.com/office/drawing/2014/main" id="{A601A699-52F0-4768-9EBE-14C0ABCF1AD1}"/>
                </a:ext>
              </a:extLst>
            </p:cNvPr>
            <p:cNvSpPr/>
            <p:nvPr/>
          </p:nvSpPr>
          <p:spPr>
            <a:xfrm>
              <a:off x="8354514" y="4977187"/>
              <a:ext cx="1910639" cy="373219"/>
            </a:xfrm>
            <a:prstGeom prst="rect">
              <a:avLst/>
            </a:prstGeom>
            <a:solidFill>
              <a:schemeClr val="bg2"/>
            </a:solidFill>
            <a:ln w="19050" cap="flat" cmpd="sng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1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Open Sans"/>
                  <a:ea typeface="Calibri"/>
                  <a:cs typeface="Calibri"/>
                  <a:sym typeface="Calibri"/>
                </a:rPr>
                <a:t>Communication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Open Sans"/>
                <a:cs typeface="Arial"/>
                <a:sym typeface="Arial"/>
              </a:endParaRPr>
            </a:p>
          </p:txBody>
        </p:sp>
      </p:grpSp>
      <p:cxnSp>
        <p:nvCxnSpPr>
          <p:cNvPr id="8" name="Shape 163">
            <a:extLst>
              <a:ext uri="{FF2B5EF4-FFF2-40B4-BE49-F238E27FC236}">
                <a16:creationId xmlns:a16="http://schemas.microsoft.com/office/drawing/2014/main" id="{E73544FA-FF1A-4E6E-A10F-E14240EB91E4}"/>
              </a:ext>
            </a:extLst>
          </p:cNvPr>
          <p:cNvCxnSpPr>
            <a:cxnSpLocks/>
          </p:cNvCxnSpPr>
          <p:nvPr/>
        </p:nvCxnSpPr>
        <p:spPr>
          <a:xfrm>
            <a:off x="5105100" y="5385714"/>
            <a:ext cx="3232076" cy="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164">
            <a:extLst>
              <a:ext uri="{FF2B5EF4-FFF2-40B4-BE49-F238E27FC236}">
                <a16:creationId xmlns:a16="http://schemas.microsoft.com/office/drawing/2014/main" id="{DD5F9B7F-216B-4BCA-B121-6727E17A21BB}"/>
              </a:ext>
            </a:extLst>
          </p:cNvPr>
          <p:cNvSpPr/>
          <p:nvPr/>
        </p:nvSpPr>
        <p:spPr>
          <a:xfrm>
            <a:off x="5781758" y="5087671"/>
            <a:ext cx="1611135" cy="434576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 cap="flat" cmpd="sng">
            <a:solidFill>
              <a:schemeClr val="tx2">
                <a:lumMod val="75000"/>
              </a:schemeClr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defRPr/>
            </a:pPr>
            <a:r>
              <a:rPr lang="fr-FR" sz="2000" b="1" kern="0" dirty="0" err="1">
                <a:solidFill>
                  <a:srgbClr val="FFFFFF"/>
                </a:solidFill>
                <a:ea typeface="Calibri"/>
                <a:cs typeface="Calibri"/>
                <a:sym typeface="Calibri"/>
              </a:rPr>
              <a:t>Utterance</a:t>
            </a:r>
            <a:r>
              <a:rPr lang="fr-FR" sz="2000" b="1" kern="0" baseline="-25000" dirty="0" err="1">
                <a:solidFill>
                  <a:srgbClr val="FFFFFF"/>
                </a:solidFill>
                <a:ea typeface="Calibri"/>
                <a:cs typeface="Calibri"/>
                <a:sym typeface="Calibri"/>
              </a:rPr>
              <a:t>Self</a:t>
            </a:r>
            <a:endParaRPr lang="fr-FR" sz="2000" b="1" kern="0" baseline="-25000" dirty="0">
              <a:solidFill>
                <a:srgbClr val="FFFFFF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10" name="Shape 165">
            <a:extLst>
              <a:ext uri="{FF2B5EF4-FFF2-40B4-BE49-F238E27FC236}">
                <a16:creationId xmlns:a16="http://schemas.microsoft.com/office/drawing/2014/main" id="{80256291-9EBB-42A9-9390-801C81A9512A}"/>
              </a:ext>
            </a:extLst>
          </p:cNvPr>
          <p:cNvCxnSpPr>
            <a:cxnSpLocks/>
          </p:cNvCxnSpPr>
          <p:nvPr/>
        </p:nvCxnSpPr>
        <p:spPr>
          <a:xfrm flipH="1" flipV="1">
            <a:off x="5105101" y="5766747"/>
            <a:ext cx="3232075" cy="1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" name="Shape 166">
            <a:extLst>
              <a:ext uri="{FF2B5EF4-FFF2-40B4-BE49-F238E27FC236}">
                <a16:creationId xmlns:a16="http://schemas.microsoft.com/office/drawing/2014/main" id="{B9DC28B1-65EE-4CC4-91EF-99B2A108B357}"/>
              </a:ext>
            </a:extLst>
          </p:cNvPr>
          <p:cNvSpPr/>
          <p:nvPr/>
        </p:nvSpPr>
        <p:spPr>
          <a:xfrm>
            <a:off x="5782248" y="5611431"/>
            <a:ext cx="1754081" cy="395148"/>
          </a:xfrm>
          <a:prstGeom prst="rect">
            <a:avLst/>
          </a:prstGeom>
          <a:solidFill>
            <a:srgbClr val="A5A5A5"/>
          </a:solidFill>
          <a:ln w="19050" cap="flat" cmpd="sng">
            <a:solidFill>
              <a:srgbClr val="A5A5A5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Calibri"/>
                <a:cs typeface="Calibri"/>
                <a:sym typeface="Calibri"/>
              </a:rPr>
              <a:t>Utterance</a:t>
            </a:r>
            <a:r>
              <a:rPr kumimoji="0" lang="fr-FR" sz="2000" b="1" i="0" u="none" strike="noStrike" kern="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Calibri"/>
                <a:cs typeface="Calibri"/>
                <a:sym typeface="Calibri"/>
              </a:rPr>
              <a:t>other</a:t>
            </a:r>
            <a:endParaRPr kumimoji="0" sz="2000" b="1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Calibri"/>
              <a:cs typeface="Calibri"/>
              <a:sym typeface="Calibri"/>
            </a:endParaRPr>
          </a:p>
        </p:txBody>
      </p:sp>
      <p:pic>
        <p:nvPicPr>
          <p:cNvPr id="12" name="Image 23">
            <a:extLst>
              <a:ext uri="{FF2B5EF4-FFF2-40B4-BE49-F238E27FC236}">
                <a16:creationId xmlns:a16="http://schemas.microsoft.com/office/drawing/2014/main" id="{35BF27BB-04DC-4592-B506-AF697A363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613" y="4889081"/>
            <a:ext cx="1131131" cy="1107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hape 175">
            <a:extLst>
              <a:ext uri="{FF2B5EF4-FFF2-40B4-BE49-F238E27FC236}">
                <a16:creationId xmlns:a16="http://schemas.microsoft.com/office/drawing/2014/main" id="{88A43ED6-E838-4527-BF06-89ACD5B847D1}"/>
              </a:ext>
            </a:extLst>
          </p:cNvPr>
          <p:cNvSpPr/>
          <p:nvPr/>
        </p:nvSpPr>
        <p:spPr>
          <a:xfrm>
            <a:off x="3580283" y="2227373"/>
            <a:ext cx="1992532" cy="1559239"/>
          </a:xfrm>
          <a:prstGeom prst="cloudCallout">
            <a:avLst>
              <a:gd name="adj1" fmla="val 6367"/>
              <a:gd name="adj2" fmla="val 117160"/>
            </a:avLst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Calibri"/>
              <a:cs typeface="Calibri"/>
              <a:sym typeface="Calibri"/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6C41EE1B-7BA2-4226-BA32-8782E00A76B6}"/>
              </a:ext>
            </a:extLst>
          </p:cNvPr>
          <p:cNvGrpSpPr/>
          <p:nvPr/>
        </p:nvGrpSpPr>
        <p:grpSpPr>
          <a:xfrm>
            <a:off x="3564266" y="1960651"/>
            <a:ext cx="2413991" cy="1988315"/>
            <a:chOff x="6346706" y="2157874"/>
            <a:chExt cx="2413991" cy="1988315"/>
          </a:xfrm>
        </p:grpSpPr>
        <p:sp>
          <p:nvSpPr>
            <p:cNvPr id="15" name="Shape 174">
              <a:extLst>
                <a:ext uri="{FF2B5EF4-FFF2-40B4-BE49-F238E27FC236}">
                  <a16:creationId xmlns:a16="http://schemas.microsoft.com/office/drawing/2014/main" id="{046F6E47-2E7E-4D15-8FBF-905102B1F0CC}"/>
                </a:ext>
              </a:extLst>
            </p:cNvPr>
            <p:cNvSpPr/>
            <p:nvPr/>
          </p:nvSpPr>
          <p:spPr>
            <a:xfrm>
              <a:off x="6346706" y="2703868"/>
              <a:ext cx="2413991" cy="1442321"/>
            </a:xfrm>
            <a:prstGeom prst="rect">
              <a:avLst/>
            </a:prstGeom>
            <a:solidFill>
              <a:schemeClr val="bg2"/>
            </a:solidFill>
            <a:ln w="12700" cap="flat" cmpd="sng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50">
              <a:extLst>
                <a:ext uri="{FF2B5EF4-FFF2-40B4-BE49-F238E27FC236}">
                  <a16:creationId xmlns:a16="http://schemas.microsoft.com/office/drawing/2014/main" id="{D7BFABD6-E159-45C8-BD2B-48B4D1E36FAA}"/>
                </a:ext>
              </a:extLst>
            </p:cNvPr>
            <p:cNvSpPr/>
            <p:nvPr/>
          </p:nvSpPr>
          <p:spPr>
            <a:xfrm>
              <a:off x="6346706" y="2157874"/>
              <a:ext cx="2413991" cy="573608"/>
            </a:xfrm>
            <a:prstGeom prst="rect">
              <a:avLst/>
            </a:prstGeom>
            <a:solidFill>
              <a:schemeClr val="bg2"/>
            </a:solidFill>
            <a:ln w="19050" cap="flat" cmpd="sng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Open Sans"/>
                  <a:ea typeface="Calibri"/>
                  <a:cs typeface="Calibri"/>
                  <a:sym typeface="Calibri"/>
                </a:rPr>
                <a:t>Mental model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Open Sans"/>
                <a:cs typeface="Arial"/>
                <a:sym typeface="Arial"/>
              </a:endParaRPr>
            </a:p>
          </p:txBody>
        </p:sp>
        <p:sp>
          <p:nvSpPr>
            <p:cNvPr id="17" name="Shape 147">
              <a:extLst>
                <a:ext uri="{FF2B5EF4-FFF2-40B4-BE49-F238E27FC236}">
                  <a16:creationId xmlns:a16="http://schemas.microsoft.com/office/drawing/2014/main" id="{78F91FE4-8552-4C2A-94CC-EFD49D691ADC}"/>
                </a:ext>
              </a:extLst>
            </p:cNvPr>
            <p:cNvSpPr/>
            <p:nvPr/>
          </p:nvSpPr>
          <p:spPr>
            <a:xfrm>
              <a:off x="6440715" y="3038265"/>
              <a:ext cx="679418" cy="32814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9050" cap="flat" cmpd="sng">
              <a:solidFill>
                <a:schemeClr val="tx2">
                  <a:lumMod val="75000"/>
                </a:schemeClr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Pow</a:t>
              </a:r>
              <a:endParaRPr kumimoji="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148">
              <a:extLst>
                <a:ext uri="{FF2B5EF4-FFF2-40B4-BE49-F238E27FC236}">
                  <a16:creationId xmlns:a16="http://schemas.microsoft.com/office/drawing/2014/main" id="{A6712AD6-A2CE-4E1D-816B-620D74BE1932}"/>
                </a:ext>
              </a:extLst>
            </p:cNvPr>
            <p:cNvSpPr/>
            <p:nvPr/>
          </p:nvSpPr>
          <p:spPr>
            <a:xfrm>
              <a:off x="7289022" y="3033085"/>
              <a:ext cx="1392824" cy="3245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9050" cap="flat" cmpd="sng">
              <a:solidFill>
                <a:schemeClr val="tx2">
                  <a:lumMod val="75000"/>
                </a:schemeClr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Preferences</a:t>
              </a:r>
              <a:endParaRPr kumimoji="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" name="Image 24">
            <a:extLst>
              <a:ext uri="{FF2B5EF4-FFF2-40B4-BE49-F238E27FC236}">
                <a16:creationId xmlns:a16="http://schemas.microsoft.com/office/drawing/2014/main" id="{062E475E-CC27-4D71-8FC8-91C4BE41D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835" y="4889080"/>
            <a:ext cx="1118680" cy="1107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05861043-53FE-478F-8668-9C0C32D1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76" y="205142"/>
            <a:ext cx="11845724" cy="1064475"/>
          </a:xfrm>
        </p:spPr>
        <p:txBody>
          <a:bodyPr>
            <a:normAutofit/>
          </a:bodyPr>
          <a:lstStyle/>
          <a:p>
            <a:r>
              <a:rPr lang="en-US" sz="32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Negotiation domain:  </a:t>
            </a:r>
            <a:r>
              <a:rPr lang="en-US" sz="32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model based on preferences</a:t>
            </a:r>
            <a:endParaRPr lang="fr-FR" sz="32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252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5B5C947D-65B7-4C69-BB7E-A1016A39B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76" y="205142"/>
            <a:ext cx="11754284" cy="1064475"/>
          </a:xfrm>
        </p:spPr>
        <p:txBody>
          <a:bodyPr>
            <a:normAutofit/>
          </a:bodyPr>
          <a:lstStyle/>
          <a:p>
            <a:r>
              <a:rPr lang="en-US" sz="32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Mental model: </a:t>
            </a:r>
            <a:r>
              <a:rPr lang="en-US" sz="32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PREFERENCES</a:t>
            </a:r>
            <a:endParaRPr lang="fr-FR" sz="32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sp>
        <p:nvSpPr>
          <p:cNvPr id="44" name="Oval 18">
            <a:extLst>
              <a:ext uri="{FF2B5EF4-FFF2-40B4-BE49-F238E27FC236}">
                <a16:creationId xmlns:a16="http://schemas.microsoft.com/office/drawing/2014/main" id="{85726E61-3C22-4846-BCFB-C404550A12B2}"/>
              </a:ext>
            </a:extLst>
          </p:cNvPr>
          <p:cNvSpPr/>
          <p:nvPr/>
        </p:nvSpPr>
        <p:spPr>
          <a:xfrm>
            <a:off x="9499410" y="4510096"/>
            <a:ext cx="1007319" cy="51675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5" name="Oval 18">
            <a:extLst>
              <a:ext uri="{FF2B5EF4-FFF2-40B4-BE49-F238E27FC236}">
                <a16:creationId xmlns:a16="http://schemas.microsoft.com/office/drawing/2014/main" id="{54C5DB26-1574-4EC8-BA39-D7A455E9DB5A}"/>
              </a:ext>
            </a:extLst>
          </p:cNvPr>
          <p:cNvSpPr/>
          <p:nvPr/>
        </p:nvSpPr>
        <p:spPr>
          <a:xfrm>
            <a:off x="9502627" y="5480615"/>
            <a:ext cx="1000886" cy="52617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Oval 18">
            <a:extLst>
              <a:ext uri="{FF2B5EF4-FFF2-40B4-BE49-F238E27FC236}">
                <a16:creationId xmlns:a16="http://schemas.microsoft.com/office/drawing/2014/main" id="{3B2F9285-BC47-49B0-AEEB-8FAB19B1BFEC}"/>
              </a:ext>
            </a:extLst>
          </p:cNvPr>
          <p:cNvSpPr/>
          <p:nvPr/>
        </p:nvSpPr>
        <p:spPr>
          <a:xfrm>
            <a:off x="8328175" y="3861704"/>
            <a:ext cx="1007321" cy="52617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9" name="Oval 18">
            <a:extLst>
              <a:ext uri="{FF2B5EF4-FFF2-40B4-BE49-F238E27FC236}">
                <a16:creationId xmlns:a16="http://schemas.microsoft.com/office/drawing/2014/main" id="{3D8BAD3C-4DE0-406D-A396-EDCBD9C83BF1}"/>
              </a:ext>
            </a:extLst>
          </p:cNvPr>
          <p:cNvSpPr/>
          <p:nvPr/>
        </p:nvSpPr>
        <p:spPr>
          <a:xfrm>
            <a:off x="8329722" y="2762093"/>
            <a:ext cx="1007321" cy="517091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0" name="Oval 18">
            <a:extLst>
              <a:ext uri="{FF2B5EF4-FFF2-40B4-BE49-F238E27FC236}">
                <a16:creationId xmlns:a16="http://schemas.microsoft.com/office/drawing/2014/main" id="{89F881EA-01E8-497E-AFBD-81868A3D59F9}"/>
              </a:ext>
            </a:extLst>
          </p:cNvPr>
          <p:cNvSpPr/>
          <p:nvPr/>
        </p:nvSpPr>
        <p:spPr>
          <a:xfrm>
            <a:off x="10720566" y="2766556"/>
            <a:ext cx="1007321" cy="49699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1" name="Oval 18">
            <a:extLst>
              <a:ext uri="{FF2B5EF4-FFF2-40B4-BE49-F238E27FC236}">
                <a16:creationId xmlns:a16="http://schemas.microsoft.com/office/drawing/2014/main" id="{19FB24EE-5D52-44E5-9D84-0126A59E5435}"/>
              </a:ext>
            </a:extLst>
          </p:cNvPr>
          <p:cNvSpPr/>
          <p:nvPr/>
        </p:nvSpPr>
        <p:spPr>
          <a:xfrm>
            <a:off x="9474493" y="1086141"/>
            <a:ext cx="1007322" cy="527191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Oval 18">
            <a:extLst>
              <a:ext uri="{FF2B5EF4-FFF2-40B4-BE49-F238E27FC236}">
                <a16:creationId xmlns:a16="http://schemas.microsoft.com/office/drawing/2014/main" id="{4825D03A-84CF-4B47-B59C-F231243596FE}"/>
              </a:ext>
            </a:extLst>
          </p:cNvPr>
          <p:cNvSpPr/>
          <p:nvPr/>
        </p:nvSpPr>
        <p:spPr>
          <a:xfrm>
            <a:off x="9472097" y="2038806"/>
            <a:ext cx="1007321" cy="51574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AF381787-05F6-4C6C-B7B6-7731DD8A8E1C}"/>
              </a:ext>
            </a:extLst>
          </p:cNvPr>
          <p:cNvCxnSpPr>
            <a:cxnSpLocks/>
            <a:stCxn id="45" idx="0"/>
            <a:endCxn id="44" idx="4"/>
          </p:cNvCxnSpPr>
          <p:nvPr/>
        </p:nvCxnSpPr>
        <p:spPr>
          <a:xfrm flipV="1">
            <a:off x="10003070" y="5026854"/>
            <a:ext cx="0" cy="4537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9D31A1AD-E574-418A-A952-8CC050F7AEFC}"/>
              </a:ext>
            </a:extLst>
          </p:cNvPr>
          <p:cNvCxnSpPr>
            <a:cxnSpLocks/>
            <a:stCxn id="44" idx="1"/>
            <a:endCxn id="59" idx="5"/>
          </p:cNvCxnSpPr>
          <p:nvPr/>
        </p:nvCxnSpPr>
        <p:spPr>
          <a:xfrm flipH="1" flipV="1">
            <a:off x="9189524" y="3203458"/>
            <a:ext cx="457404" cy="13823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51A9C667-03F8-4EBA-B34C-2E9162EBCF6A}"/>
              </a:ext>
            </a:extLst>
          </p:cNvPr>
          <p:cNvCxnSpPr>
            <a:cxnSpLocks/>
            <a:stCxn id="58" idx="0"/>
            <a:endCxn id="59" idx="4"/>
          </p:cNvCxnSpPr>
          <p:nvPr/>
        </p:nvCxnSpPr>
        <p:spPr>
          <a:xfrm flipV="1">
            <a:off x="8831836" y="3279184"/>
            <a:ext cx="1547" cy="5825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827DF445-41FF-4E30-8076-6393C582C79D}"/>
              </a:ext>
            </a:extLst>
          </p:cNvPr>
          <p:cNvCxnSpPr>
            <a:cxnSpLocks/>
            <a:stCxn id="44" idx="7"/>
            <a:endCxn id="60" idx="3"/>
          </p:cNvCxnSpPr>
          <p:nvPr/>
        </p:nvCxnSpPr>
        <p:spPr>
          <a:xfrm flipV="1">
            <a:off x="10359211" y="3190769"/>
            <a:ext cx="508874" cy="13950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7A44D138-AF80-46E2-97F7-04C5AD879BAE}"/>
              </a:ext>
            </a:extLst>
          </p:cNvPr>
          <p:cNvCxnSpPr>
            <a:cxnSpLocks/>
            <a:stCxn id="60" idx="1"/>
            <a:endCxn id="62" idx="4"/>
          </p:cNvCxnSpPr>
          <p:nvPr/>
        </p:nvCxnSpPr>
        <p:spPr>
          <a:xfrm flipH="1" flipV="1">
            <a:off x="9975758" y="2554554"/>
            <a:ext cx="892326" cy="2847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AD7D4390-34D7-4BA6-AF51-3A3A30E154AF}"/>
              </a:ext>
            </a:extLst>
          </p:cNvPr>
          <p:cNvCxnSpPr>
            <a:cxnSpLocks/>
            <a:stCxn id="59" idx="7"/>
            <a:endCxn id="62" idx="4"/>
          </p:cNvCxnSpPr>
          <p:nvPr/>
        </p:nvCxnSpPr>
        <p:spPr>
          <a:xfrm flipV="1">
            <a:off x="9189524" y="2554554"/>
            <a:ext cx="786235" cy="2832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070045E8-B33D-4FB9-B910-418A7E92F431}"/>
              </a:ext>
            </a:extLst>
          </p:cNvPr>
          <p:cNvCxnSpPr>
            <a:cxnSpLocks/>
            <a:stCxn id="62" idx="0"/>
            <a:endCxn id="61" idx="4"/>
          </p:cNvCxnSpPr>
          <p:nvPr/>
        </p:nvCxnSpPr>
        <p:spPr>
          <a:xfrm flipV="1">
            <a:off x="9975758" y="1613332"/>
            <a:ext cx="2396" cy="4254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8AD63B9A-DBAA-4637-850B-1FF8A70F0F65}"/>
              </a:ext>
            </a:extLst>
          </p:cNvPr>
          <p:cNvSpPr txBox="1"/>
          <p:nvPr/>
        </p:nvSpPr>
        <p:spPr>
          <a:xfrm>
            <a:off x="9693391" y="6004431"/>
            <a:ext cx="646654" cy="36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+mj-lt"/>
                <a:cs typeface="Arabic Typesetting" panose="03020402040406030203" pitchFamily="66" charset="-78"/>
              </a:rPr>
              <a:t>0.16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10DC96A3-6C16-4422-8956-980C6C229EBA}"/>
              </a:ext>
            </a:extLst>
          </p:cNvPr>
          <p:cNvSpPr txBox="1"/>
          <p:nvPr/>
        </p:nvSpPr>
        <p:spPr>
          <a:xfrm>
            <a:off x="8600533" y="4479842"/>
            <a:ext cx="519513" cy="36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+mj-lt"/>
                <a:cs typeface="Arabic Typesetting" panose="03020402040406030203" pitchFamily="66" charset="-78"/>
              </a:rPr>
              <a:t>0.5</a:t>
            </a:r>
            <a:endParaRPr lang="fr-FR" b="1" dirty="0">
              <a:latin typeface="+mj-lt"/>
              <a:cs typeface="Arabic Typesetting" panose="03020402040406030203" pitchFamily="66" charset="-78"/>
            </a:endParaRP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2FCF28E4-FABC-421B-AD23-DD8FA566B98B}"/>
              </a:ext>
            </a:extLst>
          </p:cNvPr>
          <p:cNvSpPr txBox="1"/>
          <p:nvPr/>
        </p:nvSpPr>
        <p:spPr>
          <a:xfrm>
            <a:off x="8304003" y="3295134"/>
            <a:ext cx="646654" cy="36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+mj-lt"/>
                <a:cs typeface="Arabic Typesetting" panose="03020402040406030203" pitchFamily="66" charset="-78"/>
              </a:rPr>
              <a:t>0.66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E97C00FB-062F-4EF4-B6B1-93716C6DADA5}"/>
              </a:ext>
            </a:extLst>
          </p:cNvPr>
          <p:cNvSpPr txBox="1"/>
          <p:nvPr/>
        </p:nvSpPr>
        <p:spPr>
          <a:xfrm>
            <a:off x="10985933" y="3254691"/>
            <a:ext cx="646654" cy="36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+mj-lt"/>
                <a:cs typeface="Arabic Typesetting" panose="03020402040406030203" pitchFamily="66" charset="-78"/>
              </a:rPr>
              <a:t>0.66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C0FE3FAE-3EDC-4F9E-AD7E-F78C25B1139C}"/>
              </a:ext>
            </a:extLst>
          </p:cNvPr>
          <p:cNvSpPr txBox="1"/>
          <p:nvPr/>
        </p:nvSpPr>
        <p:spPr>
          <a:xfrm>
            <a:off x="9733439" y="2632115"/>
            <a:ext cx="646654" cy="36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+mj-lt"/>
                <a:cs typeface="Arabic Typesetting" panose="03020402040406030203" pitchFamily="66" charset="-78"/>
              </a:rPr>
              <a:t>0.83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D866DB87-020A-481B-9A29-2580429C430A}"/>
              </a:ext>
            </a:extLst>
          </p:cNvPr>
          <p:cNvSpPr txBox="1"/>
          <p:nvPr/>
        </p:nvSpPr>
        <p:spPr>
          <a:xfrm>
            <a:off x="9693391" y="1544355"/>
            <a:ext cx="182860" cy="36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b="1">
                <a:solidFill>
                  <a:schemeClr val="tx1"/>
                </a:solidFill>
                <a:latin typeface="+mj-lt"/>
                <a:cs typeface="Arabic Typesetting" panose="03020402040406030203" pitchFamily="66" charset="-78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fr-FR" sz="2000" dirty="0"/>
              <a:t>1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0FBD1BDA-B7FB-44EB-980C-85FC8962122D}"/>
              </a:ext>
            </a:extLst>
          </p:cNvPr>
          <p:cNvSpPr txBox="1"/>
          <p:nvPr/>
        </p:nvSpPr>
        <p:spPr>
          <a:xfrm>
            <a:off x="9573231" y="1147510"/>
            <a:ext cx="753164" cy="34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French</a:t>
            </a:r>
            <a:endParaRPr lang="fr-FR" dirty="0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327760F3-48C8-4DF5-8447-7C7E55EA7C2F}"/>
              </a:ext>
            </a:extLst>
          </p:cNvPr>
          <p:cNvSpPr txBox="1"/>
          <p:nvPr/>
        </p:nvSpPr>
        <p:spPr>
          <a:xfrm>
            <a:off x="9582641" y="2102169"/>
            <a:ext cx="715549" cy="34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Italian</a:t>
            </a:r>
            <a:endParaRPr lang="fr-FR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EFB9D48F-AC2A-41DE-B38B-E33CF00C3009}"/>
              </a:ext>
            </a:extLst>
          </p:cNvPr>
          <p:cNvSpPr txBox="1"/>
          <p:nvPr/>
        </p:nvSpPr>
        <p:spPr>
          <a:xfrm>
            <a:off x="10858923" y="2806150"/>
            <a:ext cx="714675" cy="34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Indian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F53B7948-928E-4426-AB2B-34D9F3F46820}"/>
              </a:ext>
            </a:extLst>
          </p:cNvPr>
          <p:cNvSpPr txBox="1"/>
          <p:nvPr/>
        </p:nvSpPr>
        <p:spPr>
          <a:xfrm>
            <a:off x="9598995" y="4575965"/>
            <a:ext cx="784771" cy="34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Korean</a:t>
            </a:r>
            <a:endParaRPr lang="fr-FR" dirty="0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BDCC8969-1117-400A-946B-4FE86E8C19D2}"/>
              </a:ext>
            </a:extLst>
          </p:cNvPr>
          <p:cNvSpPr txBox="1"/>
          <p:nvPr/>
        </p:nvSpPr>
        <p:spPr>
          <a:xfrm>
            <a:off x="8346427" y="2801005"/>
            <a:ext cx="902629" cy="34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Mexican</a:t>
            </a:r>
            <a:endParaRPr lang="fr-FR" dirty="0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1D3D813A-0BC5-4D85-A705-BB3802423E30}"/>
              </a:ext>
            </a:extLst>
          </p:cNvPr>
          <p:cNvSpPr txBox="1"/>
          <p:nvPr/>
        </p:nvSpPr>
        <p:spPr>
          <a:xfrm>
            <a:off x="9487297" y="5550670"/>
            <a:ext cx="962521" cy="34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Japanese</a:t>
            </a:r>
            <a:endParaRPr lang="fr-FR" dirty="0"/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359325A7-AB49-492B-A092-0D0F4632A0F7}"/>
              </a:ext>
            </a:extLst>
          </p:cNvPr>
          <p:cNvSpPr txBox="1"/>
          <p:nvPr/>
        </p:nvSpPr>
        <p:spPr>
          <a:xfrm>
            <a:off x="8363036" y="3927582"/>
            <a:ext cx="847345" cy="341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Chinese</a:t>
            </a:r>
            <a:endParaRPr lang="fr-FR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A9C3522D-21FF-435B-A1C3-21778BF5229E}"/>
              </a:ext>
            </a:extLst>
          </p:cNvPr>
          <p:cNvGrpSpPr/>
          <p:nvPr/>
        </p:nvGrpSpPr>
        <p:grpSpPr>
          <a:xfrm>
            <a:off x="640468" y="1495820"/>
            <a:ext cx="2976618" cy="3984603"/>
            <a:chOff x="798876" y="1344672"/>
            <a:chExt cx="3330132" cy="39846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9518A7-9B7D-4650-A1B7-584DAF689AB6}"/>
                </a:ext>
              </a:extLst>
            </p:cNvPr>
            <p:cNvSpPr/>
            <p:nvPr/>
          </p:nvSpPr>
          <p:spPr>
            <a:xfrm>
              <a:off x="798876" y="1851733"/>
              <a:ext cx="3330132" cy="34775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0D13D5B4-4668-4703-9C8A-6FCE8FF635D6}"/>
                </a:ext>
              </a:extLst>
            </p:cNvPr>
            <p:cNvSpPr txBox="1"/>
            <p:nvPr/>
          </p:nvSpPr>
          <p:spPr>
            <a:xfrm>
              <a:off x="858927" y="1902998"/>
              <a:ext cx="326871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solidFill>
                    <a:schemeClr val="tx2">
                      <a:lumMod val="75000"/>
                    </a:schemeClr>
                  </a:solidFill>
                </a:rPr>
                <a:t>Goal</a:t>
              </a:r>
              <a:r>
                <a:rPr lang="en-US" sz="2000" dirty="0"/>
                <a:t> choose an </a:t>
              </a:r>
              <a:r>
                <a:rPr lang="en-US" sz="2000" b="1" dirty="0"/>
                <a:t>option</a:t>
              </a:r>
              <a:r>
                <a:rPr lang="en-US" sz="2000" dirty="0"/>
                <a:t> </a:t>
              </a:r>
            </a:p>
            <a:p>
              <a:r>
                <a:rPr lang="en-US" sz="2000" dirty="0"/>
                <a:t>  [</a:t>
              </a:r>
              <a:r>
                <a:rPr lang="en-US" dirty="0" err="1"/>
                <a:t>eg</a:t>
              </a:r>
              <a:r>
                <a:rPr lang="en-US" dirty="0"/>
                <a:t> : Restaurant]</a:t>
              </a:r>
              <a:endParaRPr lang="fr-FR" dirty="0"/>
            </a:p>
            <a:p>
              <a:endParaRPr lang="fr-FR" dirty="0"/>
            </a:p>
            <a:p>
              <a:r>
                <a:rPr lang="fr-FR" b="1" dirty="0"/>
                <a:t>Option = {C</a:t>
              </a:r>
              <a:r>
                <a:rPr lang="fr-FR" b="1" baseline="-25000" dirty="0"/>
                <a:t>1</a:t>
              </a:r>
              <a:r>
                <a:rPr lang="fr-FR" b="1" dirty="0"/>
                <a:t> , C</a:t>
              </a:r>
              <a:r>
                <a:rPr lang="fr-FR" b="1" baseline="-25000" dirty="0"/>
                <a:t>2</a:t>
              </a:r>
              <a:r>
                <a:rPr lang="fr-FR" b="1" dirty="0"/>
                <a:t> , …, </a:t>
              </a:r>
              <a:r>
                <a:rPr lang="fr-FR" b="1" dirty="0" err="1"/>
                <a:t>C</a:t>
              </a:r>
              <a:r>
                <a:rPr lang="fr-FR" b="1" baseline="-25000" dirty="0" err="1"/>
                <a:t>n</a:t>
              </a:r>
              <a:r>
                <a:rPr lang="fr-FR" b="1" dirty="0"/>
                <a:t>}</a:t>
              </a:r>
            </a:p>
            <a:p>
              <a:endParaRPr lang="fr-FR" b="1" dirty="0"/>
            </a:p>
            <a:p>
              <a:endParaRPr lang="fr-FR" b="1" dirty="0"/>
            </a:p>
            <a:p>
              <a:endParaRPr lang="fr-FR" b="1" dirty="0"/>
            </a:p>
            <a:p>
              <a:r>
                <a:rPr lang="en-US" b="1" dirty="0"/>
                <a:t>Criterion</a:t>
              </a:r>
              <a:r>
                <a:rPr lang="fr-FR" b="1" dirty="0"/>
                <a:t> = {v</a:t>
              </a:r>
              <a:r>
                <a:rPr lang="fr-FR" b="1" baseline="-25000" dirty="0"/>
                <a:t>1</a:t>
              </a:r>
              <a:r>
                <a:rPr lang="fr-FR" b="1" dirty="0"/>
                <a:t> , v</a:t>
              </a:r>
              <a:r>
                <a:rPr lang="fr-FR" b="1" baseline="-25000" dirty="0"/>
                <a:t>2</a:t>
              </a:r>
              <a:r>
                <a:rPr lang="fr-FR" b="1" dirty="0"/>
                <a:t> , …, </a:t>
              </a:r>
              <a:r>
                <a:rPr lang="fr-FR" b="1" dirty="0" err="1"/>
                <a:t>v</a:t>
              </a:r>
              <a:r>
                <a:rPr lang="fr-FR" b="1" baseline="-25000" dirty="0" err="1"/>
                <a:t>n</a:t>
              </a:r>
              <a:r>
                <a:rPr lang="fr-FR" b="1" dirty="0"/>
                <a:t>}</a:t>
              </a:r>
            </a:p>
            <a:p>
              <a:endParaRPr lang="fr-FR" b="1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1AB70C8-B03A-4764-B495-2A3872DA6E8C}"/>
                </a:ext>
              </a:extLst>
            </p:cNvPr>
            <p:cNvSpPr/>
            <p:nvPr/>
          </p:nvSpPr>
          <p:spPr>
            <a:xfrm>
              <a:off x="800925" y="1344672"/>
              <a:ext cx="3326712" cy="42824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Domain model</a:t>
              </a:r>
              <a:endParaRPr lang="fr-FR" dirty="0"/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716B023-6A85-41B5-8039-20B76D2AE7E1}"/>
                </a:ext>
              </a:extLst>
            </p:cNvPr>
            <p:cNvSpPr txBox="1"/>
            <p:nvPr/>
          </p:nvSpPr>
          <p:spPr>
            <a:xfrm>
              <a:off x="962327" y="3158027"/>
              <a:ext cx="29573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Eg</a:t>
              </a:r>
              <a:r>
                <a:rPr lang="en-US" dirty="0"/>
                <a:t> : Restaurant = {cuisine, Price, ambiance}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B0FE275F-EB87-4BA3-A606-C72455458917}"/>
                </a:ext>
              </a:extLst>
            </p:cNvPr>
            <p:cNvSpPr txBox="1"/>
            <p:nvPr/>
          </p:nvSpPr>
          <p:spPr>
            <a:xfrm>
              <a:off x="979207" y="4269987"/>
              <a:ext cx="29573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Eg</a:t>
              </a:r>
              <a:r>
                <a:rPr lang="en-US" dirty="0"/>
                <a:t> : Cuisine = {Indian, French, Italian, …}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4CB4A9B-9147-4AEA-857C-25607C4251D1}"/>
              </a:ext>
            </a:extLst>
          </p:cNvPr>
          <p:cNvGrpSpPr/>
          <p:nvPr/>
        </p:nvGrpSpPr>
        <p:grpSpPr>
          <a:xfrm>
            <a:off x="4484533" y="1495820"/>
            <a:ext cx="2976618" cy="3984603"/>
            <a:chOff x="798876" y="1344672"/>
            <a:chExt cx="3330131" cy="3984603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C335CE3-104A-4A22-A06B-4DBEE22445A5}"/>
                </a:ext>
              </a:extLst>
            </p:cNvPr>
            <p:cNvSpPr/>
            <p:nvPr/>
          </p:nvSpPr>
          <p:spPr>
            <a:xfrm>
              <a:off x="798876" y="1851733"/>
              <a:ext cx="3330131" cy="347754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3D129E0-D7AE-490B-9A11-946269D7CAA8}"/>
                </a:ext>
              </a:extLst>
            </p:cNvPr>
            <p:cNvSpPr/>
            <p:nvPr/>
          </p:nvSpPr>
          <p:spPr>
            <a:xfrm>
              <a:off x="800925" y="1344672"/>
              <a:ext cx="3326712" cy="42824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Preferences</a:t>
              </a:r>
              <a:endParaRPr lang="fr-FR" dirty="0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64238AE-8A00-4382-8F7A-ED3E9CD29A9C}"/>
              </a:ext>
            </a:extLst>
          </p:cNvPr>
          <p:cNvSpPr/>
          <p:nvPr/>
        </p:nvSpPr>
        <p:spPr>
          <a:xfrm>
            <a:off x="4556170" y="2150269"/>
            <a:ext cx="2873725" cy="2015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prstClr val="black"/>
                </a:solidFill>
              </a:rPr>
              <a:t>Binary </a:t>
            </a:r>
            <a:r>
              <a:rPr lang="en-US" sz="2000" dirty="0">
                <a:solidFill>
                  <a:prstClr val="black"/>
                </a:solidFill>
              </a:rPr>
              <a:t>relation of preferences</a:t>
            </a:r>
          </a:p>
          <a:p>
            <a:pPr lvl="0"/>
            <a:endParaRPr lang="en-US" sz="2000" dirty="0">
              <a:solidFill>
                <a:prstClr val="black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Partial order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232DA82-E0EC-41A6-AA20-2FD82CE48161}"/>
              </a:ext>
            </a:extLst>
          </p:cNvPr>
          <p:cNvSpPr txBox="1"/>
          <p:nvPr/>
        </p:nvSpPr>
        <p:spPr>
          <a:xfrm>
            <a:off x="4634225" y="4245341"/>
            <a:ext cx="2794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solidFill>
                  <a:prstClr val="black"/>
                </a:solidFill>
              </a:rPr>
              <a:t>Score of satisfaction Sat[v]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 Inverse of the number of ancestors 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876D0C8-D98D-4626-9AE7-98FE8228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4950" y="6356350"/>
            <a:ext cx="2743200" cy="365125"/>
          </a:xfrm>
        </p:spPr>
        <p:txBody>
          <a:bodyPr/>
          <a:lstStyle/>
          <a:p>
            <a:fld id="{830C4335-9913-4F80-B9D7-EA4FD23BFB5C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D17C9119-C5C8-452E-B795-6ACE7AABA66B}"/>
              </a:ext>
            </a:extLst>
          </p:cNvPr>
          <p:cNvSpPr txBox="1"/>
          <p:nvPr/>
        </p:nvSpPr>
        <p:spPr>
          <a:xfrm>
            <a:off x="9938001" y="5049360"/>
            <a:ext cx="646654" cy="36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+mj-lt"/>
                <a:cs typeface="Arabic Typesetting" panose="03020402040406030203" pitchFamily="66" charset="-78"/>
              </a:rPr>
              <a:t>0.33</a:t>
            </a:r>
          </a:p>
        </p:txBody>
      </p:sp>
    </p:spTree>
    <p:extLst>
      <p:ext uri="{BB962C8B-B14F-4D97-AF65-F5344CB8AC3E}">
        <p14:creationId xmlns:p14="http://schemas.microsoft.com/office/powerpoint/2010/main" val="244805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70" grpId="0"/>
      <p:bldP spid="71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9" grpId="0"/>
      <p:bldP spid="7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 descr="E:\presentation\satother.png">
            <a:extLst>
              <a:ext uri="{FF2B5EF4-FFF2-40B4-BE49-F238E27FC236}">
                <a16:creationId xmlns:a16="http://schemas.microsoft.com/office/drawing/2014/main" id="{832B9A44-F7A7-4621-98EB-1340501B6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90" y="2662958"/>
            <a:ext cx="2991791" cy="86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17454CFD-C915-4D4F-B7D2-454FA48108F4}"/>
              </a:ext>
            </a:extLst>
          </p:cNvPr>
          <p:cNvSpPr/>
          <p:nvPr/>
        </p:nvSpPr>
        <p:spPr>
          <a:xfrm>
            <a:off x="4774880" y="2723621"/>
            <a:ext cx="1291689" cy="2880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accent6"/>
                </a:solidFill>
              </a:rPr>
              <a:t>I </a:t>
            </a:r>
            <a:r>
              <a:rPr lang="fr-FR" sz="1600" b="1" dirty="0" err="1">
                <a:solidFill>
                  <a:schemeClr val="accent6"/>
                </a:solidFill>
              </a:rPr>
              <a:t>like</a:t>
            </a:r>
            <a:r>
              <a:rPr lang="fr-FR" sz="1600" b="1" dirty="0">
                <a:solidFill>
                  <a:schemeClr val="accent6"/>
                </a:solidFill>
              </a:rPr>
              <a:t> v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BF2ADF2-C710-4139-BFA4-56446A0D1A17}"/>
              </a:ext>
            </a:extLst>
          </p:cNvPr>
          <p:cNvSpPr/>
          <p:nvPr/>
        </p:nvSpPr>
        <p:spPr>
          <a:xfrm>
            <a:off x="5008651" y="2967655"/>
            <a:ext cx="1291689" cy="2880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rgbClr val="FF0000"/>
                </a:solidFill>
              </a:rPr>
              <a:t>I </a:t>
            </a:r>
            <a:r>
              <a:rPr lang="fr-FR" sz="1600" b="1" dirty="0" err="1">
                <a:solidFill>
                  <a:srgbClr val="FF0000"/>
                </a:solidFill>
              </a:rPr>
              <a:t>don’t</a:t>
            </a:r>
            <a:r>
              <a:rPr lang="fr-FR" sz="1600" b="1" dirty="0">
                <a:solidFill>
                  <a:srgbClr val="FF0000"/>
                </a:solidFill>
              </a:rPr>
              <a:t> </a:t>
            </a:r>
            <a:r>
              <a:rPr lang="fr-FR" sz="1600" b="1" dirty="0" err="1">
                <a:solidFill>
                  <a:srgbClr val="FF0000"/>
                </a:solidFill>
              </a:rPr>
              <a:t>like</a:t>
            </a:r>
            <a:r>
              <a:rPr lang="fr-FR" sz="1600" b="1" dirty="0">
                <a:solidFill>
                  <a:srgbClr val="FF0000"/>
                </a:solidFill>
              </a:rPr>
              <a:t> v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603078" y="0"/>
            <a:ext cx="3124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Computational</a:t>
            </a:r>
            <a:r>
              <a:rPr lang="fr-FR" sz="2000" b="1" dirty="0">
                <a:solidFill>
                  <a:schemeClr val="bg1"/>
                </a:solidFill>
              </a:rPr>
              <a:t> model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3788E7FC-A247-4491-92C9-4D5786543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76" y="205142"/>
            <a:ext cx="11754284" cy="1064475"/>
          </a:xfrm>
        </p:spPr>
        <p:txBody>
          <a:bodyPr>
            <a:normAutofit/>
          </a:bodyPr>
          <a:lstStyle/>
          <a:p>
            <a:r>
              <a:rPr lang="en-US" sz="32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Mental model: </a:t>
            </a:r>
            <a:r>
              <a:rPr lang="en-US" sz="32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COMMUNICATION</a:t>
            </a:r>
            <a:endParaRPr lang="fr-FR" sz="32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6A1F9DBF-9D00-4EBE-AC59-058C77FD3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77" y="3881261"/>
            <a:ext cx="1256802" cy="12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Image 24">
            <a:extLst>
              <a:ext uri="{FF2B5EF4-FFF2-40B4-BE49-F238E27FC236}">
                <a16:creationId xmlns:a16="http://schemas.microsoft.com/office/drawing/2014/main" id="{B7BB35D3-81D1-4261-9554-32E44A7AA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828" y="3881261"/>
            <a:ext cx="1242967" cy="12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9E87D3D8-E68B-4E64-95C3-24E3A4A4300D}"/>
              </a:ext>
            </a:extLst>
          </p:cNvPr>
          <p:cNvGrpSpPr/>
          <p:nvPr/>
        </p:nvGrpSpPr>
        <p:grpSpPr>
          <a:xfrm>
            <a:off x="9559884" y="1976250"/>
            <a:ext cx="2529680" cy="778166"/>
            <a:chOff x="5242720" y="4745211"/>
            <a:chExt cx="2529680" cy="778166"/>
          </a:xfrm>
        </p:grpSpPr>
        <p:sp>
          <p:nvSpPr>
            <p:cNvPr id="19" name="Freeform: Shape 68">
              <a:extLst>
                <a:ext uri="{FF2B5EF4-FFF2-40B4-BE49-F238E27FC236}">
                  <a16:creationId xmlns:a16="http://schemas.microsoft.com/office/drawing/2014/main" id="{33B21D10-F92D-4B89-92D5-0E33381DE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2720" y="4745211"/>
              <a:ext cx="2529680" cy="778166"/>
            </a:xfrm>
            <a:custGeom>
              <a:avLst/>
              <a:gdLst>
                <a:gd name="connsiteX0" fmla="*/ 74633 w 1268413"/>
                <a:gd name="connsiteY0" fmla="*/ 33338 h 736600"/>
                <a:gd name="connsiteX1" fmla="*/ 72251 w 1268413"/>
                <a:gd name="connsiteY1" fmla="*/ 110282 h 736600"/>
                <a:gd name="connsiteX2" fmla="*/ 64311 w 1268413"/>
                <a:gd name="connsiteY2" fmla="*/ 264964 h 736600"/>
                <a:gd name="connsiteX3" fmla="*/ 51606 w 1268413"/>
                <a:gd name="connsiteY3" fmla="*/ 419646 h 736600"/>
                <a:gd name="connsiteX4" fmla="*/ 31359 w 1268413"/>
                <a:gd name="connsiteY4" fmla="*/ 572741 h 736600"/>
                <a:gd name="connsiteX5" fmla="*/ 17463 w 1268413"/>
                <a:gd name="connsiteY5" fmla="*/ 648495 h 736600"/>
                <a:gd name="connsiteX6" fmla="*/ 20242 w 1268413"/>
                <a:gd name="connsiteY6" fmla="*/ 648892 h 736600"/>
                <a:gd name="connsiteX7" fmla="*/ 22624 w 1268413"/>
                <a:gd name="connsiteY7" fmla="*/ 649288 h 736600"/>
                <a:gd name="connsiteX8" fmla="*/ 37314 w 1268413"/>
                <a:gd name="connsiteY8" fmla="*/ 645719 h 736600"/>
                <a:gd name="connsiteX9" fmla="*/ 67487 w 1268413"/>
                <a:gd name="connsiteY9" fmla="*/ 643339 h 736600"/>
                <a:gd name="connsiteX10" fmla="*/ 113937 w 1268413"/>
                <a:gd name="connsiteY10" fmla="*/ 642546 h 736600"/>
                <a:gd name="connsiteX11" fmla="*/ 142522 w 1268413"/>
                <a:gd name="connsiteY11" fmla="*/ 642546 h 736600"/>
                <a:gd name="connsiteX12" fmla="*/ 219145 w 1268413"/>
                <a:gd name="connsiteY12" fmla="*/ 640563 h 736600"/>
                <a:gd name="connsiteX13" fmla="*/ 295372 w 1268413"/>
                <a:gd name="connsiteY13" fmla="*/ 638976 h 736600"/>
                <a:gd name="connsiteX14" fmla="*/ 439884 w 1268413"/>
                <a:gd name="connsiteY14" fmla="*/ 636993 h 736600"/>
                <a:gd name="connsiteX15" fmla="*/ 584000 w 1268413"/>
                <a:gd name="connsiteY15" fmla="*/ 636596 h 736600"/>
                <a:gd name="connsiteX16" fmla="*/ 732880 w 1268413"/>
                <a:gd name="connsiteY16" fmla="*/ 636596 h 736600"/>
                <a:gd name="connsiteX17" fmla="*/ 881362 w 1268413"/>
                <a:gd name="connsiteY17" fmla="*/ 637390 h 736600"/>
                <a:gd name="connsiteX18" fmla="*/ 951633 w 1268413"/>
                <a:gd name="connsiteY18" fmla="*/ 636993 h 736600"/>
                <a:gd name="connsiteX19" fmla="*/ 1059224 w 1268413"/>
                <a:gd name="connsiteY19" fmla="*/ 635803 h 736600"/>
                <a:gd name="connsiteX20" fmla="*/ 1129892 w 1268413"/>
                <a:gd name="connsiteY20" fmla="*/ 638579 h 736600"/>
                <a:gd name="connsiteX21" fmla="*/ 1165226 w 1268413"/>
                <a:gd name="connsiteY21" fmla="*/ 642149 h 736600"/>
                <a:gd name="connsiteX22" fmla="*/ 1162844 w 1268413"/>
                <a:gd name="connsiteY22" fmla="*/ 493020 h 736600"/>
                <a:gd name="connsiteX23" fmla="*/ 1155301 w 1268413"/>
                <a:gd name="connsiteY23" fmla="*/ 270517 h 736600"/>
                <a:gd name="connsiteX24" fmla="*/ 1147758 w 1268413"/>
                <a:gd name="connsiteY24" fmla="*/ 121784 h 736600"/>
                <a:gd name="connsiteX25" fmla="*/ 1142596 w 1268413"/>
                <a:gd name="connsiteY25" fmla="*/ 47220 h 736600"/>
                <a:gd name="connsiteX26" fmla="*/ 1082251 w 1268413"/>
                <a:gd name="connsiteY26" fmla="*/ 46823 h 736600"/>
                <a:gd name="connsiteX27" fmla="*/ 1021905 w 1268413"/>
                <a:gd name="connsiteY27" fmla="*/ 42857 h 736600"/>
                <a:gd name="connsiteX28" fmla="*/ 954016 w 1268413"/>
                <a:gd name="connsiteY28" fmla="*/ 40874 h 736600"/>
                <a:gd name="connsiteX29" fmla="*/ 885729 w 1268413"/>
                <a:gd name="connsiteY29" fmla="*/ 38494 h 736600"/>
                <a:gd name="connsiteX30" fmla="*/ 748760 w 1268413"/>
                <a:gd name="connsiteY30" fmla="*/ 36115 h 736600"/>
                <a:gd name="connsiteX31" fmla="*/ 611791 w 1268413"/>
                <a:gd name="connsiteY31" fmla="*/ 34528 h 736600"/>
                <a:gd name="connsiteX32" fmla="*/ 343410 w 1268413"/>
                <a:gd name="connsiteY32" fmla="*/ 34925 h 736600"/>
                <a:gd name="connsiteX33" fmla="*/ 479425 w 1268413"/>
                <a:gd name="connsiteY33" fmla="*/ 0 h 736600"/>
                <a:gd name="connsiteX34" fmla="*/ 620316 w 1268413"/>
                <a:gd name="connsiteY34" fmla="*/ 0 h 736600"/>
                <a:gd name="connsiteX35" fmla="*/ 761207 w 1268413"/>
                <a:gd name="connsiteY35" fmla="*/ 1588 h 736600"/>
                <a:gd name="connsiteX36" fmla="*/ 902494 w 1268413"/>
                <a:gd name="connsiteY36" fmla="*/ 4366 h 736600"/>
                <a:gd name="connsiteX37" fmla="*/ 974726 w 1268413"/>
                <a:gd name="connsiteY37" fmla="*/ 6747 h 736600"/>
                <a:gd name="connsiteX38" fmla="*/ 1047354 w 1268413"/>
                <a:gd name="connsiteY38" fmla="*/ 8731 h 736600"/>
                <a:gd name="connsiteX39" fmla="*/ 1078310 w 1268413"/>
                <a:gd name="connsiteY39" fmla="*/ 9525 h 736600"/>
                <a:gd name="connsiteX40" fmla="*/ 1125141 w 1268413"/>
                <a:gd name="connsiteY40" fmla="*/ 10716 h 736600"/>
                <a:gd name="connsiteX41" fmla="*/ 1155304 w 1268413"/>
                <a:gd name="connsiteY41" fmla="*/ 13891 h 736600"/>
                <a:gd name="connsiteX42" fmla="*/ 1170782 w 1268413"/>
                <a:gd name="connsiteY42" fmla="*/ 17066 h 736600"/>
                <a:gd name="connsiteX43" fmla="*/ 1175544 w 1268413"/>
                <a:gd name="connsiteY43" fmla="*/ 18256 h 736600"/>
                <a:gd name="connsiteX44" fmla="*/ 1177926 w 1268413"/>
                <a:gd name="connsiteY44" fmla="*/ 21035 h 736600"/>
                <a:gd name="connsiteX45" fmla="*/ 1181498 w 1268413"/>
                <a:gd name="connsiteY45" fmla="*/ 21431 h 736600"/>
                <a:gd name="connsiteX46" fmla="*/ 1187848 w 1268413"/>
                <a:gd name="connsiteY46" fmla="*/ 24606 h 736600"/>
                <a:gd name="connsiteX47" fmla="*/ 1190229 w 1268413"/>
                <a:gd name="connsiteY47" fmla="*/ 27781 h 736600"/>
                <a:gd name="connsiteX48" fmla="*/ 1214438 w 1268413"/>
                <a:gd name="connsiteY48" fmla="*/ 56356 h 736600"/>
                <a:gd name="connsiteX49" fmla="*/ 1245394 w 1268413"/>
                <a:gd name="connsiteY49" fmla="*/ 99616 h 736600"/>
                <a:gd name="connsiteX50" fmla="*/ 1260476 w 1268413"/>
                <a:gd name="connsiteY50" fmla="*/ 132160 h 736600"/>
                <a:gd name="connsiteX51" fmla="*/ 1264444 w 1268413"/>
                <a:gd name="connsiteY51" fmla="*/ 151210 h 736600"/>
                <a:gd name="connsiteX52" fmla="*/ 1267619 w 1268413"/>
                <a:gd name="connsiteY52" fmla="*/ 172244 h 736600"/>
                <a:gd name="connsiteX53" fmla="*/ 1268413 w 1268413"/>
                <a:gd name="connsiteY53" fmla="*/ 214313 h 736600"/>
                <a:gd name="connsiteX54" fmla="*/ 1264841 w 1268413"/>
                <a:gd name="connsiteY54" fmla="*/ 278210 h 736600"/>
                <a:gd name="connsiteX55" fmla="*/ 1262460 w 1268413"/>
                <a:gd name="connsiteY55" fmla="*/ 319881 h 736600"/>
                <a:gd name="connsiteX56" fmla="*/ 1256904 w 1268413"/>
                <a:gd name="connsiteY56" fmla="*/ 436563 h 736600"/>
                <a:gd name="connsiteX57" fmla="*/ 1250554 w 1268413"/>
                <a:gd name="connsiteY57" fmla="*/ 554038 h 736600"/>
                <a:gd name="connsiteX58" fmla="*/ 1250951 w 1268413"/>
                <a:gd name="connsiteY58" fmla="*/ 559594 h 736600"/>
                <a:gd name="connsiteX59" fmla="*/ 1251744 w 1268413"/>
                <a:gd name="connsiteY59" fmla="*/ 565150 h 736600"/>
                <a:gd name="connsiteX60" fmla="*/ 1252141 w 1268413"/>
                <a:gd name="connsiteY60" fmla="*/ 586978 h 736600"/>
                <a:gd name="connsiteX61" fmla="*/ 1250157 w 1268413"/>
                <a:gd name="connsiteY61" fmla="*/ 617538 h 736600"/>
                <a:gd name="connsiteX62" fmla="*/ 1245791 w 1268413"/>
                <a:gd name="connsiteY62" fmla="*/ 637778 h 736600"/>
                <a:gd name="connsiteX63" fmla="*/ 1243013 w 1268413"/>
                <a:gd name="connsiteY63" fmla="*/ 647700 h 736600"/>
                <a:gd name="connsiteX64" fmla="*/ 1239838 w 1268413"/>
                <a:gd name="connsiteY64" fmla="*/ 675481 h 736600"/>
                <a:gd name="connsiteX65" fmla="*/ 1236266 w 1268413"/>
                <a:gd name="connsiteY65" fmla="*/ 702469 h 736600"/>
                <a:gd name="connsiteX66" fmla="*/ 1237060 w 1268413"/>
                <a:gd name="connsiteY66" fmla="*/ 707231 h 736600"/>
                <a:gd name="connsiteX67" fmla="*/ 1235473 w 1268413"/>
                <a:gd name="connsiteY67" fmla="*/ 717153 h 736600"/>
                <a:gd name="connsiteX68" fmla="*/ 1233488 w 1268413"/>
                <a:gd name="connsiteY68" fmla="*/ 721519 h 736600"/>
                <a:gd name="connsiteX69" fmla="*/ 1231504 w 1268413"/>
                <a:gd name="connsiteY69" fmla="*/ 727869 h 736600"/>
                <a:gd name="connsiteX70" fmla="*/ 1223963 w 1268413"/>
                <a:gd name="connsiteY70" fmla="*/ 734616 h 736600"/>
                <a:gd name="connsiteX71" fmla="*/ 1218010 w 1268413"/>
                <a:gd name="connsiteY71" fmla="*/ 735013 h 736600"/>
                <a:gd name="connsiteX72" fmla="*/ 1212454 w 1268413"/>
                <a:gd name="connsiteY72" fmla="*/ 736600 h 736600"/>
                <a:gd name="connsiteX73" fmla="*/ 1205310 w 1268413"/>
                <a:gd name="connsiteY73" fmla="*/ 735410 h 736600"/>
                <a:gd name="connsiteX74" fmla="*/ 1171179 w 1268413"/>
                <a:gd name="connsiteY74" fmla="*/ 729456 h 736600"/>
                <a:gd name="connsiteX75" fmla="*/ 1102519 w 1268413"/>
                <a:gd name="connsiteY75" fmla="*/ 719931 h 736600"/>
                <a:gd name="connsiteX76" fmla="*/ 998935 w 1268413"/>
                <a:gd name="connsiteY76" fmla="*/ 711200 h 736600"/>
                <a:gd name="connsiteX77" fmla="*/ 860029 w 1268413"/>
                <a:gd name="connsiteY77" fmla="*/ 708819 h 736600"/>
                <a:gd name="connsiteX78" fmla="*/ 721916 w 1268413"/>
                <a:gd name="connsiteY78" fmla="*/ 712391 h 736600"/>
                <a:gd name="connsiteX79" fmla="*/ 652463 w 1268413"/>
                <a:gd name="connsiteY79" fmla="*/ 714772 h 736600"/>
                <a:gd name="connsiteX80" fmla="*/ 514350 w 1268413"/>
                <a:gd name="connsiteY80" fmla="*/ 720725 h 736600"/>
                <a:gd name="connsiteX81" fmla="*/ 307578 w 1268413"/>
                <a:gd name="connsiteY81" fmla="*/ 727075 h 736600"/>
                <a:gd name="connsiteX82" fmla="*/ 169863 w 1268413"/>
                <a:gd name="connsiteY82" fmla="*/ 728266 h 736600"/>
                <a:gd name="connsiteX83" fmla="*/ 100806 w 1268413"/>
                <a:gd name="connsiteY83" fmla="*/ 726678 h 736600"/>
                <a:gd name="connsiteX84" fmla="*/ 97235 w 1268413"/>
                <a:gd name="connsiteY84" fmla="*/ 726678 h 736600"/>
                <a:gd name="connsiteX85" fmla="*/ 92075 w 1268413"/>
                <a:gd name="connsiteY85" fmla="*/ 723503 h 736600"/>
                <a:gd name="connsiteX86" fmla="*/ 90091 w 1268413"/>
                <a:gd name="connsiteY86" fmla="*/ 721519 h 736600"/>
                <a:gd name="connsiteX87" fmla="*/ 73025 w 1268413"/>
                <a:gd name="connsiteY87" fmla="*/ 709613 h 736600"/>
                <a:gd name="connsiteX88" fmla="*/ 56753 w 1268413"/>
                <a:gd name="connsiteY88" fmla="*/ 696913 h 736600"/>
                <a:gd name="connsiteX89" fmla="*/ 32147 w 1268413"/>
                <a:gd name="connsiteY89" fmla="*/ 683022 h 736600"/>
                <a:gd name="connsiteX90" fmla="*/ 7938 w 1268413"/>
                <a:gd name="connsiteY90" fmla="*/ 669131 h 736600"/>
                <a:gd name="connsiteX91" fmla="*/ 3572 w 1268413"/>
                <a:gd name="connsiteY91" fmla="*/ 665163 h 736600"/>
                <a:gd name="connsiteX92" fmla="*/ 1985 w 1268413"/>
                <a:gd name="connsiteY92" fmla="*/ 660400 h 736600"/>
                <a:gd name="connsiteX93" fmla="*/ 1985 w 1268413"/>
                <a:gd name="connsiteY93" fmla="*/ 659210 h 736600"/>
                <a:gd name="connsiteX94" fmla="*/ 1985 w 1268413"/>
                <a:gd name="connsiteY94" fmla="*/ 658416 h 736600"/>
                <a:gd name="connsiteX95" fmla="*/ 2778 w 1268413"/>
                <a:gd name="connsiteY95" fmla="*/ 655241 h 736600"/>
                <a:gd name="connsiteX96" fmla="*/ 4366 w 1268413"/>
                <a:gd name="connsiteY96" fmla="*/ 652860 h 736600"/>
                <a:gd name="connsiteX97" fmla="*/ 1985 w 1268413"/>
                <a:gd name="connsiteY97" fmla="*/ 651272 h 736600"/>
                <a:gd name="connsiteX98" fmla="*/ 0 w 1268413"/>
                <a:gd name="connsiteY98" fmla="*/ 647700 h 736600"/>
                <a:gd name="connsiteX99" fmla="*/ 0 w 1268413"/>
                <a:gd name="connsiteY99" fmla="*/ 644922 h 736600"/>
                <a:gd name="connsiteX100" fmla="*/ 9922 w 1268413"/>
                <a:gd name="connsiteY100" fmla="*/ 491728 h 736600"/>
                <a:gd name="connsiteX101" fmla="*/ 29369 w 1268413"/>
                <a:gd name="connsiteY101" fmla="*/ 262335 h 736600"/>
                <a:gd name="connsiteX102" fmla="*/ 40085 w 1268413"/>
                <a:gd name="connsiteY102" fmla="*/ 109141 h 736600"/>
                <a:gd name="connsiteX103" fmla="*/ 43656 w 1268413"/>
                <a:gd name="connsiteY103" fmla="*/ 32147 h 736600"/>
                <a:gd name="connsiteX104" fmla="*/ 44450 w 1268413"/>
                <a:gd name="connsiteY104" fmla="*/ 28178 h 736600"/>
                <a:gd name="connsiteX105" fmla="*/ 48022 w 1268413"/>
                <a:gd name="connsiteY105" fmla="*/ 21828 h 736600"/>
                <a:gd name="connsiteX106" fmla="*/ 50403 w 1268413"/>
                <a:gd name="connsiteY106" fmla="*/ 19844 h 736600"/>
                <a:gd name="connsiteX107" fmla="*/ 52388 w 1268413"/>
                <a:gd name="connsiteY107" fmla="*/ 17463 h 736600"/>
                <a:gd name="connsiteX108" fmla="*/ 56753 w 1268413"/>
                <a:gd name="connsiteY108" fmla="*/ 16272 h 736600"/>
                <a:gd name="connsiteX109" fmla="*/ 127000 w 1268413"/>
                <a:gd name="connsiteY109" fmla="*/ 10716 h 736600"/>
                <a:gd name="connsiteX110" fmla="*/ 267891 w 1268413"/>
                <a:gd name="connsiteY110" fmla="*/ 3969 h 73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268413" h="736600">
                  <a:moveTo>
                    <a:pt x="74633" y="33338"/>
                  </a:moveTo>
                  <a:lnTo>
                    <a:pt x="72251" y="110282"/>
                  </a:lnTo>
                  <a:lnTo>
                    <a:pt x="64311" y="264964"/>
                  </a:lnTo>
                  <a:lnTo>
                    <a:pt x="51606" y="419646"/>
                  </a:lnTo>
                  <a:lnTo>
                    <a:pt x="31359" y="572741"/>
                  </a:lnTo>
                  <a:lnTo>
                    <a:pt x="17463" y="648495"/>
                  </a:lnTo>
                  <a:lnTo>
                    <a:pt x="20242" y="648892"/>
                  </a:lnTo>
                  <a:lnTo>
                    <a:pt x="22624" y="649288"/>
                  </a:lnTo>
                  <a:lnTo>
                    <a:pt x="37314" y="645719"/>
                  </a:lnTo>
                  <a:lnTo>
                    <a:pt x="67487" y="643339"/>
                  </a:lnTo>
                  <a:lnTo>
                    <a:pt x="113937" y="642546"/>
                  </a:lnTo>
                  <a:lnTo>
                    <a:pt x="142522" y="642546"/>
                  </a:lnTo>
                  <a:lnTo>
                    <a:pt x="219145" y="640563"/>
                  </a:lnTo>
                  <a:lnTo>
                    <a:pt x="295372" y="638976"/>
                  </a:lnTo>
                  <a:lnTo>
                    <a:pt x="439884" y="636993"/>
                  </a:lnTo>
                  <a:lnTo>
                    <a:pt x="584000" y="636596"/>
                  </a:lnTo>
                  <a:lnTo>
                    <a:pt x="732880" y="636596"/>
                  </a:lnTo>
                  <a:lnTo>
                    <a:pt x="881362" y="637390"/>
                  </a:lnTo>
                  <a:lnTo>
                    <a:pt x="951633" y="636993"/>
                  </a:lnTo>
                  <a:lnTo>
                    <a:pt x="1059224" y="635803"/>
                  </a:lnTo>
                  <a:lnTo>
                    <a:pt x="1129892" y="638579"/>
                  </a:lnTo>
                  <a:lnTo>
                    <a:pt x="1165226" y="642149"/>
                  </a:lnTo>
                  <a:lnTo>
                    <a:pt x="1162844" y="493020"/>
                  </a:lnTo>
                  <a:lnTo>
                    <a:pt x="1155301" y="270517"/>
                  </a:lnTo>
                  <a:lnTo>
                    <a:pt x="1147758" y="121784"/>
                  </a:lnTo>
                  <a:lnTo>
                    <a:pt x="1142596" y="47220"/>
                  </a:lnTo>
                  <a:lnTo>
                    <a:pt x="1082251" y="46823"/>
                  </a:lnTo>
                  <a:lnTo>
                    <a:pt x="1021905" y="42857"/>
                  </a:lnTo>
                  <a:lnTo>
                    <a:pt x="954016" y="40874"/>
                  </a:lnTo>
                  <a:lnTo>
                    <a:pt x="885729" y="38494"/>
                  </a:lnTo>
                  <a:lnTo>
                    <a:pt x="748760" y="36115"/>
                  </a:lnTo>
                  <a:lnTo>
                    <a:pt x="611791" y="34528"/>
                  </a:lnTo>
                  <a:lnTo>
                    <a:pt x="343410" y="34925"/>
                  </a:lnTo>
                  <a:close/>
                  <a:moveTo>
                    <a:pt x="479425" y="0"/>
                  </a:moveTo>
                  <a:lnTo>
                    <a:pt x="620316" y="0"/>
                  </a:lnTo>
                  <a:lnTo>
                    <a:pt x="761207" y="1588"/>
                  </a:lnTo>
                  <a:lnTo>
                    <a:pt x="902494" y="4366"/>
                  </a:lnTo>
                  <a:lnTo>
                    <a:pt x="974726" y="6747"/>
                  </a:lnTo>
                  <a:lnTo>
                    <a:pt x="1047354" y="8731"/>
                  </a:lnTo>
                  <a:lnTo>
                    <a:pt x="1078310" y="9525"/>
                  </a:lnTo>
                  <a:lnTo>
                    <a:pt x="1125141" y="10716"/>
                  </a:lnTo>
                  <a:lnTo>
                    <a:pt x="1155304" y="13891"/>
                  </a:lnTo>
                  <a:lnTo>
                    <a:pt x="1170782" y="17066"/>
                  </a:lnTo>
                  <a:lnTo>
                    <a:pt x="1175544" y="18256"/>
                  </a:lnTo>
                  <a:lnTo>
                    <a:pt x="1177926" y="21035"/>
                  </a:lnTo>
                  <a:lnTo>
                    <a:pt x="1181498" y="21431"/>
                  </a:lnTo>
                  <a:lnTo>
                    <a:pt x="1187848" y="24606"/>
                  </a:lnTo>
                  <a:lnTo>
                    <a:pt x="1190229" y="27781"/>
                  </a:lnTo>
                  <a:lnTo>
                    <a:pt x="1214438" y="56356"/>
                  </a:lnTo>
                  <a:lnTo>
                    <a:pt x="1245394" y="99616"/>
                  </a:lnTo>
                  <a:lnTo>
                    <a:pt x="1260476" y="132160"/>
                  </a:lnTo>
                  <a:lnTo>
                    <a:pt x="1264444" y="151210"/>
                  </a:lnTo>
                  <a:lnTo>
                    <a:pt x="1267619" y="172244"/>
                  </a:lnTo>
                  <a:lnTo>
                    <a:pt x="1268413" y="214313"/>
                  </a:lnTo>
                  <a:lnTo>
                    <a:pt x="1264841" y="278210"/>
                  </a:lnTo>
                  <a:lnTo>
                    <a:pt x="1262460" y="319881"/>
                  </a:lnTo>
                  <a:lnTo>
                    <a:pt x="1256904" y="436563"/>
                  </a:lnTo>
                  <a:lnTo>
                    <a:pt x="1250554" y="554038"/>
                  </a:lnTo>
                  <a:lnTo>
                    <a:pt x="1250951" y="559594"/>
                  </a:lnTo>
                  <a:lnTo>
                    <a:pt x="1251744" y="565150"/>
                  </a:lnTo>
                  <a:lnTo>
                    <a:pt x="1252141" y="586978"/>
                  </a:lnTo>
                  <a:lnTo>
                    <a:pt x="1250157" y="617538"/>
                  </a:lnTo>
                  <a:lnTo>
                    <a:pt x="1245791" y="637778"/>
                  </a:lnTo>
                  <a:lnTo>
                    <a:pt x="1243013" y="647700"/>
                  </a:lnTo>
                  <a:lnTo>
                    <a:pt x="1239838" y="675481"/>
                  </a:lnTo>
                  <a:lnTo>
                    <a:pt x="1236266" y="702469"/>
                  </a:lnTo>
                  <a:lnTo>
                    <a:pt x="1237060" y="707231"/>
                  </a:lnTo>
                  <a:lnTo>
                    <a:pt x="1235473" y="717153"/>
                  </a:lnTo>
                  <a:lnTo>
                    <a:pt x="1233488" y="721519"/>
                  </a:lnTo>
                  <a:lnTo>
                    <a:pt x="1231504" y="727869"/>
                  </a:lnTo>
                  <a:lnTo>
                    <a:pt x="1223963" y="734616"/>
                  </a:lnTo>
                  <a:lnTo>
                    <a:pt x="1218010" y="735013"/>
                  </a:lnTo>
                  <a:lnTo>
                    <a:pt x="1212454" y="736600"/>
                  </a:lnTo>
                  <a:lnTo>
                    <a:pt x="1205310" y="735410"/>
                  </a:lnTo>
                  <a:lnTo>
                    <a:pt x="1171179" y="729456"/>
                  </a:lnTo>
                  <a:lnTo>
                    <a:pt x="1102519" y="719931"/>
                  </a:lnTo>
                  <a:lnTo>
                    <a:pt x="998935" y="711200"/>
                  </a:lnTo>
                  <a:lnTo>
                    <a:pt x="860029" y="708819"/>
                  </a:lnTo>
                  <a:lnTo>
                    <a:pt x="721916" y="712391"/>
                  </a:lnTo>
                  <a:lnTo>
                    <a:pt x="652463" y="714772"/>
                  </a:lnTo>
                  <a:lnTo>
                    <a:pt x="514350" y="720725"/>
                  </a:lnTo>
                  <a:lnTo>
                    <a:pt x="307578" y="727075"/>
                  </a:lnTo>
                  <a:lnTo>
                    <a:pt x="169863" y="728266"/>
                  </a:lnTo>
                  <a:lnTo>
                    <a:pt x="100806" y="726678"/>
                  </a:lnTo>
                  <a:lnTo>
                    <a:pt x="97235" y="726678"/>
                  </a:lnTo>
                  <a:lnTo>
                    <a:pt x="92075" y="723503"/>
                  </a:lnTo>
                  <a:lnTo>
                    <a:pt x="90091" y="721519"/>
                  </a:lnTo>
                  <a:lnTo>
                    <a:pt x="73025" y="709613"/>
                  </a:lnTo>
                  <a:lnTo>
                    <a:pt x="56753" y="696913"/>
                  </a:lnTo>
                  <a:lnTo>
                    <a:pt x="32147" y="683022"/>
                  </a:lnTo>
                  <a:lnTo>
                    <a:pt x="7938" y="669131"/>
                  </a:lnTo>
                  <a:lnTo>
                    <a:pt x="3572" y="665163"/>
                  </a:lnTo>
                  <a:lnTo>
                    <a:pt x="1985" y="660400"/>
                  </a:lnTo>
                  <a:lnTo>
                    <a:pt x="1985" y="659210"/>
                  </a:lnTo>
                  <a:lnTo>
                    <a:pt x="1985" y="658416"/>
                  </a:lnTo>
                  <a:lnTo>
                    <a:pt x="2778" y="655241"/>
                  </a:lnTo>
                  <a:lnTo>
                    <a:pt x="4366" y="652860"/>
                  </a:lnTo>
                  <a:lnTo>
                    <a:pt x="1985" y="651272"/>
                  </a:lnTo>
                  <a:lnTo>
                    <a:pt x="0" y="647700"/>
                  </a:lnTo>
                  <a:lnTo>
                    <a:pt x="0" y="644922"/>
                  </a:lnTo>
                  <a:lnTo>
                    <a:pt x="9922" y="491728"/>
                  </a:lnTo>
                  <a:lnTo>
                    <a:pt x="29369" y="262335"/>
                  </a:lnTo>
                  <a:lnTo>
                    <a:pt x="40085" y="109141"/>
                  </a:lnTo>
                  <a:lnTo>
                    <a:pt x="43656" y="32147"/>
                  </a:lnTo>
                  <a:lnTo>
                    <a:pt x="44450" y="28178"/>
                  </a:lnTo>
                  <a:lnTo>
                    <a:pt x="48022" y="21828"/>
                  </a:lnTo>
                  <a:lnTo>
                    <a:pt x="50403" y="19844"/>
                  </a:lnTo>
                  <a:lnTo>
                    <a:pt x="52388" y="17463"/>
                  </a:lnTo>
                  <a:lnTo>
                    <a:pt x="56753" y="16272"/>
                  </a:lnTo>
                  <a:lnTo>
                    <a:pt x="127000" y="10716"/>
                  </a:lnTo>
                  <a:lnTo>
                    <a:pt x="267891" y="396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A6024331-050E-4FC1-ADD7-C38B2EA799A4}"/>
                </a:ext>
              </a:extLst>
            </p:cNvPr>
            <p:cNvSpPr txBox="1"/>
            <p:nvPr/>
          </p:nvSpPr>
          <p:spPr>
            <a:xfrm>
              <a:off x="5424934" y="4861603"/>
              <a:ext cx="2104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chemeClr val="accent1"/>
                  </a:solidFill>
                </a:rPr>
                <a:t>Share </a:t>
              </a:r>
              <a:r>
                <a:rPr lang="en-US" sz="2000" b="1" dirty="0">
                  <a:solidFill>
                    <a:schemeClr val="accent1"/>
                  </a:solidFill>
                </a:rPr>
                <a:t>preferences</a:t>
              </a: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6F9C9EFD-18AE-4673-9D23-365DCA170575}"/>
              </a:ext>
            </a:extLst>
          </p:cNvPr>
          <p:cNvGrpSpPr/>
          <p:nvPr/>
        </p:nvGrpSpPr>
        <p:grpSpPr>
          <a:xfrm>
            <a:off x="7170114" y="1981532"/>
            <a:ext cx="2002685" cy="798167"/>
            <a:chOff x="5444861" y="3037186"/>
            <a:chExt cx="2002685" cy="798167"/>
          </a:xfrm>
        </p:grpSpPr>
        <p:sp>
          <p:nvSpPr>
            <p:cNvPr id="21" name="Freeform 204">
              <a:extLst>
                <a:ext uri="{FF2B5EF4-FFF2-40B4-BE49-F238E27FC236}">
                  <a16:creationId xmlns:a16="http://schemas.microsoft.com/office/drawing/2014/main" id="{03874C87-F8EA-44D8-AD6D-22F4D4FD1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4861" y="3037186"/>
              <a:ext cx="2002685" cy="798167"/>
            </a:xfrm>
            <a:custGeom>
              <a:avLst/>
              <a:gdLst>
                <a:gd name="T0" fmla="*/ 4081 w 4107"/>
                <a:gd name="T1" fmla="*/ 660 h 1856"/>
                <a:gd name="T2" fmla="*/ 4022 w 4107"/>
                <a:gd name="T3" fmla="*/ 213 h 1856"/>
                <a:gd name="T4" fmla="*/ 3976 w 4107"/>
                <a:gd name="T5" fmla="*/ 73 h 1856"/>
                <a:gd name="T6" fmla="*/ 3939 w 4107"/>
                <a:gd name="T7" fmla="*/ 36 h 1856"/>
                <a:gd name="T8" fmla="*/ 3914 w 4107"/>
                <a:gd name="T9" fmla="*/ 23 h 1856"/>
                <a:gd name="T10" fmla="*/ 3875 w 4107"/>
                <a:gd name="T11" fmla="*/ 3 h 1856"/>
                <a:gd name="T12" fmla="*/ 3840 w 4107"/>
                <a:gd name="T13" fmla="*/ 8 h 1856"/>
                <a:gd name="T14" fmla="*/ 3839 w 4107"/>
                <a:gd name="T15" fmla="*/ 8 h 1856"/>
                <a:gd name="T16" fmla="*/ 3813 w 4107"/>
                <a:gd name="T17" fmla="*/ 0 h 1856"/>
                <a:gd name="T18" fmla="*/ 1934 w 4107"/>
                <a:gd name="T19" fmla="*/ 36 h 1856"/>
                <a:gd name="T20" fmla="*/ 758 w 4107"/>
                <a:gd name="T21" fmla="*/ 65 h 1856"/>
                <a:gd name="T22" fmla="*/ 54 w 4107"/>
                <a:gd name="T23" fmla="*/ 113 h 1856"/>
                <a:gd name="T24" fmla="*/ 31 w 4107"/>
                <a:gd name="T25" fmla="*/ 130 h 1856"/>
                <a:gd name="T26" fmla="*/ 42 w 4107"/>
                <a:gd name="T27" fmla="*/ 162 h 1856"/>
                <a:gd name="T28" fmla="*/ 289 w 4107"/>
                <a:gd name="T29" fmla="*/ 168 h 1856"/>
                <a:gd name="T30" fmla="*/ 1464 w 4107"/>
                <a:gd name="T31" fmla="*/ 136 h 1856"/>
                <a:gd name="T32" fmla="*/ 2869 w 4107"/>
                <a:gd name="T33" fmla="*/ 98 h 1856"/>
                <a:gd name="T34" fmla="*/ 3828 w 4107"/>
                <a:gd name="T35" fmla="*/ 268 h 1856"/>
                <a:gd name="T36" fmla="*/ 3873 w 4107"/>
                <a:gd name="T37" fmla="*/ 1195 h 1856"/>
                <a:gd name="T38" fmla="*/ 3403 w 4107"/>
                <a:gd name="T39" fmla="*/ 1585 h 1856"/>
                <a:gd name="T40" fmla="*/ 1989 w 4107"/>
                <a:gd name="T41" fmla="*/ 1608 h 1856"/>
                <a:gd name="T42" fmla="*/ 1043 w 4107"/>
                <a:gd name="T43" fmla="*/ 1607 h 1856"/>
                <a:gd name="T44" fmla="*/ 466 w 4107"/>
                <a:gd name="T45" fmla="*/ 1592 h 1856"/>
                <a:gd name="T46" fmla="*/ 123 w 4107"/>
                <a:gd name="T47" fmla="*/ 1603 h 1856"/>
                <a:gd name="T48" fmla="*/ 125 w 4107"/>
                <a:gd name="T49" fmla="*/ 1599 h 1856"/>
                <a:gd name="T50" fmla="*/ 125 w 4107"/>
                <a:gd name="T51" fmla="*/ 1568 h 1856"/>
                <a:gd name="T52" fmla="*/ 119 w 4107"/>
                <a:gd name="T53" fmla="*/ 1388 h 1856"/>
                <a:gd name="T54" fmla="*/ 94 w 4107"/>
                <a:gd name="T55" fmla="*/ 871 h 1856"/>
                <a:gd name="T56" fmla="*/ 80 w 4107"/>
                <a:gd name="T57" fmla="*/ 529 h 1856"/>
                <a:gd name="T58" fmla="*/ 74 w 4107"/>
                <a:gd name="T59" fmla="*/ 308 h 1856"/>
                <a:gd name="T60" fmla="*/ 46 w 4107"/>
                <a:gd name="T61" fmla="*/ 181 h 1856"/>
                <a:gd name="T62" fmla="*/ 24 w 4107"/>
                <a:gd name="T63" fmla="*/ 174 h 1856"/>
                <a:gd name="T64" fmla="*/ 9 w 4107"/>
                <a:gd name="T65" fmla="*/ 220 h 1856"/>
                <a:gd name="T66" fmla="*/ 2 w 4107"/>
                <a:gd name="T67" fmla="*/ 426 h 1856"/>
                <a:gd name="T68" fmla="*/ 10 w 4107"/>
                <a:gd name="T69" fmla="*/ 688 h 1856"/>
                <a:gd name="T70" fmla="*/ 18 w 4107"/>
                <a:gd name="T71" fmla="*/ 1052 h 1856"/>
                <a:gd name="T72" fmla="*/ 31 w 4107"/>
                <a:gd name="T73" fmla="*/ 1509 h 1856"/>
                <a:gd name="T74" fmla="*/ 41 w 4107"/>
                <a:gd name="T75" fmla="*/ 1614 h 1856"/>
                <a:gd name="T76" fmla="*/ 71 w 4107"/>
                <a:gd name="T77" fmla="*/ 1637 h 1856"/>
                <a:gd name="T78" fmla="*/ 72 w 4107"/>
                <a:gd name="T79" fmla="*/ 1643 h 1856"/>
                <a:gd name="T80" fmla="*/ 62 w 4107"/>
                <a:gd name="T81" fmla="*/ 1663 h 1856"/>
                <a:gd name="T82" fmla="*/ 72 w 4107"/>
                <a:gd name="T83" fmla="*/ 1694 h 1856"/>
                <a:gd name="T84" fmla="*/ 120 w 4107"/>
                <a:gd name="T85" fmla="*/ 1765 h 1856"/>
                <a:gd name="T86" fmla="*/ 206 w 4107"/>
                <a:gd name="T87" fmla="*/ 1822 h 1856"/>
                <a:gd name="T88" fmla="*/ 381 w 4107"/>
                <a:gd name="T89" fmla="*/ 1856 h 1856"/>
                <a:gd name="T90" fmla="*/ 610 w 4107"/>
                <a:gd name="T91" fmla="*/ 1844 h 1856"/>
                <a:gd name="T92" fmla="*/ 729 w 4107"/>
                <a:gd name="T93" fmla="*/ 1833 h 1856"/>
                <a:gd name="T94" fmla="*/ 794 w 4107"/>
                <a:gd name="T95" fmla="*/ 1833 h 1856"/>
                <a:gd name="T96" fmla="*/ 831 w 4107"/>
                <a:gd name="T97" fmla="*/ 1837 h 1856"/>
                <a:gd name="T98" fmla="*/ 867 w 4107"/>
                <a:gd name="T99" fmla="*/ 1822 h 1856"/>
                <a:gd name="T100" fmla="*/ 1221 w 4107"/>
                <a:gd name="T101" fmla="*/ 1805 h 1856"/>
                <a:gd name="T102" fmla="*/ 1812 w 4107"/>
                <a:gd name="T103" fmla="*/ 1805 h 1856"/>
                <a:gd name="T104" fmla="*/ 2658 w 4107"/>
                <a:gd name="T105" fmla="*/ 1831 h 1856"/>
                <a:gd name="T106" fmla="*/ 3075 w 4107"/>
                <a:gd name="T107" fmla="*/ 1834 h 1856"/>
                <a:gd name="T108" fmla="*/ 3481 w 4107"/>
                <a:gd name="T109" fmla="*/ 1820 h 1856"/>
                <a:gd name="T110" fmla="*/ 3770 w 4107"/>
                <a:gd name="T111" fmla="*/ 1794 h 1856"/>
                <a:gd name="T112" fmla="*/ 3939 w 4107"/>
                <a:gd name="T113" fmla="*/ 1776 h 1856"/>
                <a:gd name="T114" fmla="*/ 4035 w 4107"/>
                <a:gd name="T115" fmla="*/ 1748 h 1856"/>
                <a:gd name="T116" fmla="*/ 4071 w 4107"/>
                <a:gd name="T117" fmla="*/ 1719 h 1856"/>
                <a:gd name="T118" fmla="*/ 4076 w 4107"/>
                <a:gd name="T119" fmla="*/ 1664 h 1856"/>
                <a:gd name="T120" fmla="*/ 4086 w 4107"/>
                <a:gd name="T121" fmla="*/ 1554 h 1856"/>
                <a:gd name="T122" fmla="*/ 4107 w 4107"/>
                <a:gd name="T123" fmla="*/ 1157 h 1856"/>
                <a:gd name="T124" fmla="*/ 4092 w 4107"/>
                <a:gd name="T125" fmla="*/ 858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07" h="1856">
                  <a:moveTo>
                    <a:pt x="4092" y="858"/>
                  </a:moveTo>
                  <a:lnTo>
                    <a:pt x="4081" y="660"/>
                  </a:lnTo>
                  <a:lnTo>
                    <a:pt x="4051" y="359"/>
                  </a:lnTo>
                  <a:lnTo>
                    <a:pt x="4022" y="213"/>
                  </a:lnTo>
                  <a:lnTo>
                    <a:pt x="3993" y="118"/>
                  </a:lnTo>
                  <a:lnTo>
                    <a:pt x="3976" y="73"/>
                  </a:lnTo>
                  <a:lnTo>
                    <a:pt x="3967" y="54"/>
                  </a:lnTo>
                  <a:lnTo>
                    <a:pt x="3939" y="36"/>
                  </a:lnTo>
                  <a:lnTo>
                    <a:pt x="3923" y="34"/>
                  </a:lnTo>
                  <a:lnTo>
                    <a:pt x="3914" y="23"/>
                  </a:lnTo>
                  <a:lnTo>
                    <a:pt x="3895" y="9"/>
                  </a:lnTo>
                  <a:lnTo>
                    <a:pt x="3875" y="3"/>
                  </a:lnTo>
                  <a:lnTo>
                    <a:pt x="3852" y="4"/>
                  </a:lnTo>
                  <a:lnTo>
                    <a:pt x="3840" y="8"/>
                  </a:lnTo>
                  <a:lnTo>
                    <a:pt x="3839" y="8"/>
                  </a:lnTo>
                  <a:lnTo>
                    <a:pt x="3839" y="8"/>
                  </a:lnTo>
                  <a:lnTo>
                    <a:pt x="3828" y="1"/>
                  </a:lnTo>
                  <a:lnTo>
                    <a:pt x="3813" y="0"/>
                  </a:lnTo>
                  <a:lnTo>
                    <a:pt x="2873" y="14"/>
                  </a:lnTo>
                  <a:lnTo>
                    <a:pt x="1934" y="36"/>
                  </a:lnTo>
                  <a:lnTo>
                    <a:pt x="1464" y="47"/>
                  </a:lnTo>
                  <a:lnTo>
                    <a:pt x="758" y="65"/>
                  </a:lnTo>
                  <a:lnTo>
                    <a:pt x="289" y="91"/>
                  </a:lnTo>
                  <a:lnTo>
                    <a:pt x="54" y="113"/>
                  </a:lnTo>
                  <a:lnTo>
                    <a:pt x="44" y="115"/>
                  </a:lnTo>
                  <a:lnTo>
                    <a:pt x="31" y="130"/>
                  </a:lnTo>
                  <a:lnTo>
                    <a:pt x="31" y="148"/>
                  </a:lnTo>
                  <a:lnTo>
                    <a:pt x="42" y="162"/>
                  </a:lnTo>
                  <a:lnTo>
                    <a:pt x="54" y="165"/>
                  </a:lnTo>
                  <a:lnTo>
                    <a:pt x="289" y="168"/>
                  </a:lnTo>
                  <a:lnTo>
                    <a:pt x="759" y="162"/>
                  </a:lnTo>
                  <a:lnTo>
                    <a:pt x="1464" y="136"/>
                  </a:lnTo>
                  <a:lnTo>
                    <a:pt x="1934" y="121"/>
                  </a:lnTo>
                  <a:lnTo>
                    <a:pt x="2869" y="98"/>
                  </a:lnTo>
                  <a:lnTo>
                    <a:pt x="3806" y="83"/>
                  </a:lnTo>
                  <a:lnTo>
                    <a:pt x="3828" y="268"/>
                  </a:lnTo>
                  <a:lnTo>
                    <a:pt x="3856" y="639"/>
                  </a:lnTo>
                  <a:lnTo>
                    <a:pt x="3873" y="1195"/>
                  </a:lnTo>
                  <a:lnTo>
                    <a:pt x="3874" y="1568"/>
                  </a:lnTo>
                  <a:lnTo>
                    <a:pt x="3403" y="1585"/>
                  </a:lnTo>
                  <a:lnTo>
                    <a:pt x="2461" y="1605"/>
                  </a:lnTo>
                  <a:lnTo>
                    <a:pt x="1989" y="1608"/>
                  </a:lnTo>
                  <a:lnTo>
                    <a:pt x="1516" y="1611"/>
                  </a:lnTo>
                  <a:lnTo>
                    <a:pt x="1043" y="1607"/>
                  </a:lnTo>
                  <a:lnTo>
                    <a:pt x="815" y="1602"/>
                  </a:lnTo>
                  <a:lnTo>
                    <a:pt x="466" y="1592"/>
                  </a:lnTo>
                  <a:lnTo>
                    <a:pt x="236" y="1596"/>
                  </a:lnTo>
                  <a:lnTo>
                    <a:pt x="123" y="1603"/>
                  </a:lnTo>
                  <a:lnTo>
                    <a:pt x="124" y="1602"/>
                  </a:lnTo>
                  <a:lnTo>
                    <a:pt x="125" y="1599"/>
                  </a:lnTo>
                  <a:lnTo>
                    <a:pt x="131" y="1589"/>
                  </a:lnTo>
                  <a:lnTo>
                    <a:pt x="125" y="1568"/>
                  </a:lnTo>
                  <a:lnTo>
                    <a:pt x="119" y="1561"/>
                  </a:lnTo>
                  <a:lnTo>
                    <a:pt x="119" y="1388"/>
                  </a:lnTo>
                  <a:lnTo>
                    <a:pt x="102" y="1043"/>
                  </a:lnTo>
                  <a:lnTo>
                    <a:pt x="94" y="871"/>
                  </a:lnTo>
                  <a:lnTo>
                    <a:pt x="88" y="700"/>
                  </a:lnTo>
                  <a:lnTo>
                    <a:pt x="80" y="529"/>
                  </a:lnTo>
                  <a:lnTo>
                    <a:pt x="79" y="442"/>
                  </a:lnTo>
                  <a:lnTo>
                    <a:pt x="74" y="308"/>
                  </a:lnTo>
                  <a:lnTo>
                    <a:pt x="59" y="222"/>
                  </a:lnTo>
                  <a:lnTo>
                    <a:pt x="46" y="181"/>
                  </a:lnTo>
                  <a:lnTo>
                    <a:pt x="41" y="174"/>
                  </a:lnTo>
                  <a:lnTo>
                    <a:pt x="24" y="174"/>
                  </a:lnTo>
                  <a:lnTo>
                    <a:pt x="19" y="181"/>
                  </a:lnTo>
                  <a:lnTo>
                    <a:pt x="9" y="220"/>
                  </a:lnTo>
                  <a:lnTo>
                    <a:pt x="0" y="301"/>
                  </a:lnTo>
                  <a:lnTo>
                    <a:pt x="2" y="426"/>
                  </a:lnTo>
                  <a:lnTo>
                    <a:pt x="6" y="507"/>
                  </a:lnTo>
                  <a:lnTo>
                    <a:pt x="10" y="688"/>
                  </a:lnTo>
                  <a:lnTo>
                    <a:pt x="15" y="871"/>
                  </a:lnTo>
                  <a:lnTo>
                    <a:pt x="18" y="1052"/>
                  </a:lnTo>
                  <a:lnTo>
                    <a:pt x="23" y="1326"/>
                  </a:lnTo>
                  <a:lnTo>
                    <a:pt x="31" y="1509"/>
                  </a:lnTo>
                  <a:lnTo>
                    <a:pt x="39" y="1599"/>
                  </a:lnTo>
                  <a:lnTo>
                    <a:pt x="41" y="1614"/>
                  </a:lnTo>
                  <a:lnTo>
                    <a:pt x="59" y="1633"/>
                  </a:lnTo>
                  <a:lnTo>
                    <a:pt x="71" y="1637"/>
                  </a:lnTo>
                  <a:lnTo>
                    <a:pt x="71" y="1641"/>
                  </a:lnTo>
                  <a:lnTo>
                    <a:pt x="72" y="1643"/>
                  </a:lnTo>
                  <a:lnTo>
                    <a:pt x="66" y="1649"/>
                  </a:lnTo>
                  <a:lnTo>
                    <a:pt x="62" y="1663"/>
                  </a:lnTo>
                  <a:lnTo>
                    <a:pt x="65" y="1672"/>
                  </a:lnTo>
                  <a:lnTo>
                    <a:pt x="72" y="1694"/>
                  </a:lnTo>
                  <a:lnTo>
                    <a:pt x="93" y="1733"/>
                  </a:lnTo>
                  <a:lnTo>
                    <a:pt x="120" y="1765"/>
                  </a:lnTo>
                  <a:lnTo>
                    <a:pt x="151" y="1791"/>
                  </a:lnTo>
                  <a:lnTo>
                    <a:pt x="206" y="1822"/>
                  </a:lnTo>
                  <a:lnTo>
                    <a:pt x="289" y="1846"/>
                  </a:lnTo>
                  <a:lnTo>
                    <a:pt x="381" y="1856"/>
                  </a:lnTo>
                  <a:lnTo>
                    <a:pt x="475" y="1856"/>
                  </a:lnTo>
                  <a:lnTo>
                    <a:pt x="610" y="1844"/>
                  </a:lnTo>
                  <a:lnTo>
                    <a:pt x="687" y="1837"/>
                  </a:lnTo>
                  <a:lnTo>
                    <a:pt x="729" y="1833"/>
                  </a:lnTo>
                  <a:lnTo>
                    <a:pt x="772" y="1829"/>
                  </a:lnTo>
                  <a:lnTo>
                    <a:pt x="794" y="1833"/>
                  </a:lnTo>
                  <a:lnTo>
                    <a:pt x="815" y="1835"/>
                  </a:lnTo>
                  <a:lnTo>
                    <a:pt x="831" y="1837"/>
                  </a:lnTo>
                  <a:lnTo>
                    <a:pt x="856" y="1830"/>
                  </a:lnTo>
                  <a:lnTo>
                    <a:pt x="867" y="1822"/>
                  </a:lnTo>
                  <a:lnTo>
                    <a:pt x="985" y="1815"/>
                  </a:lnTo>
                  <a:lnTo>
                    <a:pt x="1221" y="1805"/>
                  </a:lnTo>
                  <a:lnTo>
                    <a:pt x="1576" y="1802"/>
                  </a:lnTo>
                  <a:lnTo>
                    <a:pt x="1812" y="1805"/>
                  </a:lnTo>
                  <a:lnTo>
                    <a:pt x="2094" y="1813"/>
                  </a:lnTo>
                  <a:lnTo>
                    <a:pt x="2658" y="1831"/>
                  </a:lnTo>
                  <a:lnTo>
                    <a:pt x="2941" y="1834"/>
                  </a:lnTo>
                  <a:lnTo>
                    <a:pt x="3075" y="1834"/>
                  </a:lnTo>
                  <a:lnTo>
                    <a:pt x="3345" y="1826"/>
                  </a:lnTo>
                  <a:lnTo>
                    <a:pt x="3481" y="1820"/>
                  </a:lnTo>
                  <a:lnTo>
                    <a:pt x="3626" y="1809"/>
                  </a:lnTo>
                  <a:lnTo>
                    <a:pt x="3770" y="1794"/>
                  </a:lnTo>
                  <a:lnTo>
                    <a:pt x="3836" y="1789"/>
                  </a:lnTo>
                  <a:lnTo>
                    <a:pt x="3939" y="1776"/>
                  </a:lnTo>
                  <a:lnTo>
                    <a:pt x="4003" y="1760"/>
                  </a:lnTo>
                  <a:lnTo>
                    <a:pt x="4035" y="1748"/>
                  </a:lnTo>
                  <a:lnTo>
                    <a:pt x="4050" y="1741"/>
                  </a:lnTo>
                  <a:lnTo>
                    <a:pt x="4071" y="1719"/>
                  </a:lnTo>
                  <a:lnTo>
                    <a:pt x="4080" y="1691"/>
                  </a:lnTo>
                  <a:lnTo>
                    <a:pt x="4076" y="1664"/>
                  </a:lnTo>
                  <a:lnTo>
                    <a:pt x="4070" y="1653"/>
                  </a:lnTo>
                  <a:lnTo>
                    <a:pt x="4086" y="1554"/>
                  </a:lnTo>
                  <a:lnTo>
                    <a:pt x="4105" y="1356"/>
                  </a:lnTo>
                  <a:lnTo>
                    <a:pt x="4107" y="1157"/>
                  </a:lnTo>
                  <a:lnTo>
                    <a:pt x="4099" y="958"/>
                  </a:lnTo>
                  <a:lnTo>
                    <a:pt x="4092" y="858"/>
                  </a:lnTo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8E3CD9A0-1FA9-4A30-993C-5834D9E5ECA6}"/>
                </a:ext>
              </a:extLst>
            </p:cNvPr>
            <p:cNvSpPr txBox="1"/>
            <p:nvPr/>
          </p:nvSpPr>
          <p:spPr>
            <a:xfrm>
              <a:off x="5714999" y="3202553"/>
              <a:ext cx="15881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4"/>
                  </a:solidFill>
                </a:rPr>
                <a:t>Negotiation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EE7AA462-969D-472F-9916-7C16E5BA6190}"/>
              </a:ext>
            </a:extLst>
          </p:cNvPr>
          <p:cNvGrpSpPr/>
          <p:nvPr/>
        </p:nvGrpSpPr>
        <p:grpSpPr>
          <a:xfrm>
            <a:off x="1616976" y="4096019"/>
            <a:ext cx="2704954" cy="918908"/>
            <a:chOff x="5097725" y="4312027"/>
            <a:chExt cx="2704954" cy="918908"/>
          </a:xfrm>
        </p:grpSpPr>
        <p:cxnSp>
          <p:nvCxnSpPr>
            <p:cNvPr id="33" name="Shape 163">
              <a:extLst>
                <a:ext uri="{FF2B5EF4-FFF2-40B4-BE49-F238E27FC236}">
                  <a16:creationId xmlns:a16="http://schemas.microsoft.com/office/drawing/2014/main" id="{0A0F315B-1EF9-4E58-A294-C33171DFE999}"/>
                </a:ext>
              </a:extLst>
            </p:cNvPr>
            <p:cNvCxnSpPr>
              <a:cxnSpLocks/>
            </p:cNvCxnSpPr>
            <p:nvPr/>
          </p:nvCxnSpPr>
          <p:spPr>
            <a:xfrm>
              <a:off x="5097725" y="4610070"/>
              <a:ext cx="2704954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4" name="Shape 164">
              <a:extLst>
                <a:ext uri="{FF2B5EF4-FFF2-40B4-BE49-F238E27FC236}">
                  <a16:creationId xmlns:a16="http://schemas.microsoft.com/office/drawing/2014/main" id="{38E73A81-F0AE-4C16-833E-48850D3426B4}"/>
                </a:ext>
              </a:extLst>
            </p:cNvPr>
            <p:cNvSpPr/>
            <p:nvPr/>
          </p:nvSpPr>
          <p:spPr>
            <a:xfrm>
              <a:off x="5774384" y="4312027"/>
              <a:ext cx="1489202" cy="43457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9050" cap="flat" cmpd="sng">
              <a:solidFill>
                <a:schemeClr val="tx2">
                  <a:lumMod val="75000"/>
                </a:schemeClr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defRPr/>
              </a:pPr>
              <a:r>
                <a:rPr lang="fr-FR" b="1" kern="0" dirty="0" err="1">
                  <a:solidFill>
                    <a:srgbClr val="FFFFFF"/>
                  </a:solidFill>
                  <a:ea typeface="Calibri"/>
                  <a:cs typeface="Calibri"/>
                  <a:sym typeface="Calibri"/>
                </a:rPr>
                <a:t>Utterance</a:t>
              </a:r>
              <a:r>
                <a:rPr lang="fr-FR" b="1" kern="0" baseline="-25000" dirty="0" err="1">
                  <a:solidFill>
                    <a:srgbClr val="FFFFFF"/>
                  </a:solidFill>
                  <a:ea typeface="Calibri"/>
                  <a:cs typeface="Calibri"/>
                  <a:sym typeface="Calibri"/>
                </a:rPr>
                <a:t>Self</a:t>
              </a:r>
              <a:endParaRPr lang="fr-FR" b="1" kern="0" baseline="-25000" dirty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5" name="Shape 165">
              <a:extLst>
                <a:ext uri="{FF2B5EF4-FFF2-40B4-BE49-F238E27FC236}">
                  <a16:creationId xmlns:a16="http://schemas.microsoft.com/office/drawing/2014/main" id="{3749A2BC-F172-48B5-BFD0-66566A820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97725" y="4991103"/>
              <a:ext cx="2654202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6" name="Shape 166">
              <a:extLst>
                <a:ext uri="{FF2B5EF4-FFF2-40B4-BE49-F238E27FC236}">
                  <a16:creationId xmlns:a16="http://schemas.microsoft.com/office/drawing/2014/main" id="{2DC50234-2553-422D-8751-465FC21C86DE}"/>
                </a:ext>
              </a:extLst>
            </p:cNvPr>
            <p:cNvSpPr/>
            <p:nvPr/>
          </p:nvSpPr>
          <p:spPr>
            <a:xfrm>
              <a:off x="5774873" y="4835787"/>
              <a:ext cx="1502247" cy="395148"/>
            </a:xfrm>
            <a:prstGeom prst="rect">
              <a:avLst/>
            </a:prstGeom>
            <a:solidFill>
              <a:srgbClr val="A5A5A5"/>
            </a:solidFill>
            <a:ln w="19050" cap="flat" cmpd="sng">
              <a:solidFill>
                <a:srgbClr val="A5A5A5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Utterance</a:t>
              </a:r>
              <a:r>
                <a:rPr kumimoji="0" lang="fr-FR" b="1" i="0" u="none" strike="noStrike" kern="0" cap="none" spc="0" normalizeH="0" baseline="-2500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other</a:t>
              </a:r>
              <a:endParaRPr kumimoji="0" b="1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Freeform: Shape 68">
            <a:extLst>
              <a:ext uri="{FF2B5EF4-FFF2-40B4-BE49-F238E27FC236}">
                <a16:creationId xmlns:a16="http://schemas.microsoft.com/office/drawing/2014/main" id="{8AB40CA1-6522-4083-B5D3-0BA4ED8060EE}"/>
              </a:ext>
            </a:extLst>
          </p:cNvPr>
          <p:cNvSpPr>
            <a:spLocks/>
          </p:cNvSpPr>
          <p:nvPr/>
        </p:nvSpPr>
        <p:spPr bwMode="auto">
          <a:xfrm>
            <a:off x="9559884" y="2800302"/>
            <a:ext cx="2529680" cy="2132648"/>
          </a:xfrm>
          <a:custGeom>
            <a:avLst/>
            <a:gdLst>
              <a:gd name="connsiteX0" fmla="*/ 74633 w 1268413"/>
              <a:gd name="connsiteY0" fmla="*/ 33338 h 736600"/>
              <a:gd name="connsiteX1" fmla="*/ 72251 w 1268413"/>
              <a:gd name="connsiteY1" fmla="*/ 110282 h 736600"/>
              <a:gd name="connsiteX2" fmla="*/ 64311 w 1268413"/>
              <a:gd name="connsiteY2" fmla="*/ 264964 h 736600"/>
              <a:gd name="connsiteX3" fmla="*/ 51606 w 1268413"/>
              <a:gd name="connsiteY3" fmla="*/ 419646 h 736600"/>
              <a:gd name="connsiteX4" fmla="*/ 31359 w 1268413"/>
              <a:gd name="connsiteY4" fmla="*/ 572741 h 736600"/>
              <a:gd name="connsiteX5" fmla="*/ 17463 w 1268413"/>
              <a:gd name="connsiteY5" fmla="*/ 648495 h 736600"/>
              <a:gd name="connsiteX6" fmla="*/ 20242 w 1268413"/>
              <a:gd name="connsiteY6" fmla="*/ 648892 h 736600"/>
              <a:gd name="connsiteX7" fmla="*/ 22624 w 1268413"/>
              <a:gd name="connsiteY7" fmla="*/ 649288 h 736600"/>
              <a:gd name="connsiteX8" fmla="*/ 37314 w 1268413"/>
              <a:gd name="connsiteY8" fmla="*/ 645719 h 736600"/>
              <a:gd name="connsiteX9" fmla="*/ 67487 w 1268413"/>
              <a:gd name="connsiteY9" fmla="*/ 643339 h 736600"/>
              <a:gd name="connsiteX10" fmla="*/ 113937 w 1268413"/>
              <a:gd name="connsiteY10" fmla="*/ 642546 h 736600"/>
              <a:gd name="connsiteX11" fmla="*/ 142522 w 1268413"/>
              <a:gd name="connsiteY11" fmla="*/ 642546 h 736600"/>
              <a:gd name="connsiteX12" fmla="*/ 219145 w 1268413"/>
              <a:gd name="connsiteY12" fmla="*/ 640563 h 736600"/>
              <a:gd name="connsiteX13" fmla="*/ 295372 w 1268413"/>
              <a:gd name="connsiteY13" fmla="*/ 638976 h 736600"/>
              <a:gd name="connsiteX14" fmla="*/ 439884 w 1268413"/>
              <a:gd name="connsiteY14" fmla="*/ 636993 h 736600"/>
              <a:gd name="connsiteX15" fmla="*/ 584000 w 1268413"/>
              <a:gd name="connsiteY15" fmla="*/ 636596 h 736600"/>
              <a:gd name="connsiteX16" fmla="*/ 732880 w 1268413"/>
              <a:gd name="connsiteY16" fmla="*/ 636596 h 736600"/>
              <a:gd name="connsiteX17" fmla="*/ 881362 w 1268413"/>
              <a:gd name="connsiteY17" fmla="*/ 637390 h 736600"/>
              <a:gd name="connsiteX18" fmla="*/ 951633 w 1268413"/>
              <a:gd name="connsiteY18" fmla="*/ 636993 h 736600"/>
              <a:gd name="connsiteX19" fmla="*/ 1059224 w 1268413"/>
              <a:gd name="connsiteY19" fmla="*/ 635803 h 736600"/>
              <a:gd name="connsiteX20" fmla="*/ 1129892 w 1268413"/>
              <a:gd name="connsiteY20" fmla="*/ 638579 h 736600"/>
              <a:gd name="connsiteX21" fmla="*/ 1165226 w 1268413"/>
              <a:gd name="connsiteY21" fmla="*/ 642149 h 736600"/>
              <a:gd name="connsiteX22" fmla="*/ 1162844 w 1268413"/>
              <a:gd name="connsiteY22" fmla="*/ 493020 h 736600"/>
              <a:gd name="connsiteX23" fmla="*/ 1155301 w 1268413"/>
              <a:gd name="connsiteY23" fmla="*/ 270517 h 736600"/>
              <a:gd name="connsiteX24" fmla="*/ 1147758 w 1268413"/>
              <a:gd name="connsiteY24" fmla="*/ 121784 h 736600"/>
              <a:gd name="connsiteX25" fmla="*/ 1142596 w 1268413"/>
              <a:gd name="connsiteY25" fmla="*/ 47220 h 736600"/>
              <a:gd name="connsiteX26" fmla="*/ 1082251 w 1268413"/>
              <a:gd name="connsiteY26" fmla="*/ 46823 h 736600"/>
              <a:gd name="connsiteX27" fmla="*/ 1021905 w 1268413"/>
              <a:gd name="connsiteY27" fmla="*/ 42857 h 736600"/>
              <a:gd name="connsiteX28" fmla="*/ 954016 w 1268413"/>
              <a:gd name="connsiteY28" fmla="*/ 40874 h 736600"/>
              <a:gd name="connsiteX29" fmla="*/ 885729 w 1268413"/>
              <a:gd name="connsiteY29" fmla="*/ 38494 h 736600"/>
              <a:gd name="connsiteX30" fmla="*/ 748760 w 1268413"/>
              <a:gd name="connsiteY30" fmla="*/ 36115 h 736600"/>
              <a:gd name="connsiteX31" fmla="*/ 611791 w 1268413"/>
              <a:gd name="connsiteY31" fmla="*/ 34528 h 736600"/>
              <a:gd name="connsiteX32" fmla="*/ 343410 w 1268413"/>
              <a:gd name="connsiteY32" fmla="*/ 34925 h 736600"/>
              <a:gd name="connsiteX33" fmla="*/ 479425 w 1268413"/>
              <a:gd name="connsiteY33" fmla="*/ 0 h 736600"/>
              <a:gd name="connsiteX34" fmla="*/ 620316 w 1268413"/>
              <a:gd name="connsiteY34" fmla="*/ 0 h 736600"/>
              <a:gd name="connsiteX35" fmla="*/ 761207 w 1268413"/>
              <a:gd name="connsiteY35" fmla="*/ 1588 h 736600"/>
              <a:gd name="connsiteX36" fmla="*/ 902494 w 1268413"/>
              <a:gd name="connsiteY36" fmla="*/ 4366 h 736600"/>
              <a:gd name="connsiteX37" fmla="*/ 974726 w 1268413"/>
              <a:gd name="connsiteY37" fmla="*/ 6747 h 736600"/>
              <a:gd name="connsiteX38" fmla="*/ 1047354 w 1268413"/>
              <a:gd name="connsiteY38" fmla="*/ 8731 h 736600"/>
              <a:gd name="connsiteX39" fmla="*/ 1078310 w 1268413"/>
              <a:gd name="connsiteY39" fmla="*/ 9525 h 736600"/>
              <a:gd name="connsiteX40" fmla="*/ 1125141 w 1268413"/>
              <a:gd name="connsiteY40" fmla="*/ 10716 h 736600"/>
              <a:gd name="connsiteX41" fmla="*/ 1155304 w 1268413"/>
              <a:gd name="connsiteY41" fmla="*/ 13891 h 736600"/>
              <a:gd name="connsiteX42" fmla="*/ 1170782 w 1268413"/>
              <a:gd name="connsiteY42" fmla="*/ 17066 h 736600"/>
              <a:gd name="connsiteX43" fmla="*/ 1175544 w 1268413"/>
              <a:gd name="connsiteY43" fmla="*/ 18256 h 736600"/>
              <a:gd name="connsiteX44" fmla="*/ 1177926 w 1268413"/>
              <a:gd name="connsiteY44" fmla="*/ 21035 h 736600"/>
              <a:gd name="connsiteX45" fmla="*/ 1181498 w 1268413"/>
              <a:gd name="connsiteY45" fmla="*/ 21431 h 736600"/>
              <a:gd name="connsiteX46" fmla="*/ 1187848 w 1268413"/>
              <a:gd name="connsiteY46" fmla="*/ 24606 h 736600"/>
              <a:gd name="connsiteX47" fmla="*/ 1190229 w 1268413"/>
              <a:gd name="connsiteY47" fmla="*/ 27781 h 736600"/>
              <a:gd name="connsiteX48" fmla="*/ 1214438 w 1268413"/>
              <a:gd name="connsiteY48" fmla="*/ 56356 h 736600"/>
              <a:gd name="connsiteX49" fmla="*/ 1245394 w 1268413"/>
              <a:gd name="connsiteY49" fmla="*/ 99616 h 736600"/>
              <a:gd name="connsiteX50" fmla="*/ 1260476 w 1268413"/>
              <a:gd name="connsiteY50" fmla="*/ 132160 h 736600"/>
              <a:gd name="connsiteX51" fmla="*/ 1264444 w 1268413"/>
              <a:gd name="connsiteY51" fmla="*/ 151210 h 736600"/>
              <a:gd name="connsiteX52" fmla="*/ 1267619 w 1268413"/>
              <a:gd name="connsiteY52" fmla="*/ 172244 h 736600"/>
              <a:gd name="connsiteX53" fmla="*/ 1268413 w 1268413"/>
              <a:gd name="connsiteY53" fmla="*/ 214313 h 736600"/>
              <a:gd name="connsiteX54" fmla="*/ 1264841 w 1268413"/>
              <a:gd name="connsiteY54" fmla="*/ 278210 h 736600"/>
              <a:gd name="connsiteX55" fmla="*/ 1262460 w 1268413"/>
              <a:gd name="connsiteY55" fmla="*/ 319881 h 736600"/>
              <a:gd name="connsiteX56" fmla="*/ 1256904 w 1268413"/>
              <a:gd name="connsiteY56" fmla="*/ 436563 h 736600"/>
              <a:gd name="connsiteX57" fmla="*/ 1250554 w 1268413"/>
              <a:gd name="connsiteY57" fmla="*/ 554038 h 736600"/>
              <a:gd name="connsiteX58" fmla="*/ 1250951 w 1268413"/>
              <a:gd name="connsiteY58" fmla="*/ 559594 h 736600"/>
              <a:gd name="connsiteX59" fmla="*/ 1251744 w 1268413"/>
              <a:gd name="connsiteY59" fmla="*/ 565150 h 736600"/>
              <a:gd name="connsiteX60" fmla="*/ 1252141 w 1268413"/>
              <a:gd name="connsiteY60" fmla="*/ 586978 h 736600"/>
              <a:gd name="connsiteX61" fmla="*/ 1250157 w 1268413"/>
              <a:gd name="connsiteY61" fmla="*/ 617538 h 736600"/>
              <a:gd name="connsiteX62" fmla="*/ 1245791 w 1268413"/>
              <a:gd name="connsiteY62" fmla="*/ 637778 h 736600"/>
              <a:gd name="connsiteX63" fmla="*/ 1243013 w 1268413"/>
              <a:gd name="connsiteY63" fmla="*/ 647700 h 736600"/>
              <a:gd name="connsiteX64" fmla="*/ 1239838 w 1268413"/>
              <a:gd name="connsiteY64" fmla="*/ 675481 h 736600"/>
              <a:gd name="connsiteX65" fmla="*/ 1236266 w 1268413"/>
              <a:gd name="connsiteY65" fmla="*/ 702469 h 736600"/>
              <a:gd name="connsiteX66" fmla="*/ 1237060 w 1268413"/>
              <a:gd name="connsiteY66" fmla="*/ 707231 h 736600"/>
              <a:gd name="connsiteX67" fmla="*/ 1235473 w 1268413"/>
              <a:gd name="connsiteY67" fmla="*/ 717153 h 736600"/>
              <a:gd name="connsiteX68" fmla="*/ 1233488 w 1268413"/>
              <a:gd name="connsiteY68" fmla="*/ 721519 h 736600"/>
              <a:gd name="connsiteX69" fmla="*/ 1231504 w 1268413"/>
              <a:gd name="connsiteY69" fmla="*/ 727869 h 736600"/>
              <a:gd name="connsiteX70" fmla="*/ 1223963 w 1268413"/>
              <a:gd name="connsiteY70" fmla="*/ 734616 h 736600"/>
              <a:gd name="connsiteX71" fmla="*/ 1218010 w 1268413"/>
              <a:gd name="connsiteY71" fmla="*/ 735013 h 736600"/>
              <a:gd name="connsiteX72" fmla="*/ 1212454 w 1268413"/>
              <a:gd name="connsiteY72" fmla="*/ 736600 h 736600"/>
              <a:gd name="connsiteX73" fmla="*/ 1205310 w 1268413"/>
              <a:gd name="connsiteY73" fmla="*/ 735410 h 736600"/>
              <a:gd name="connsiteX74" fmla="*/ 1171179 w 1268413"/>
              <a:gd name="connsiteY74" fmla="*/ 729456 h 736600"/>
              <a:gd name="connsiteX75" fmla="*/ 1102519 w 1268413"/>
              <a:gd name="connsiteY75" fmla="*/ 719931 h 736600"/>
              <a:gd name="connsiteX76" fmla="*/ 998935 w 1268413"/>
              <a:gd name="connsiteY76" fmla="*/ 711200 h 736600"/>
              <a:gd name="connsiteX77" fmla="*/ 860029 w 1268413"/>
              <a:gd name="connsiteY77" fmla="*/ 708819 h 736600"/>
              <a:gd name="connsiteX78" fmla="*/ 721916 w 1268413"/>
              <a:gd name="connsiteY78" fmla="*/ 712391 h 736600"/>
              <a:gd name="connsiteX79" fmla="*/ 652463 w 1268413"/>
              <a:gd name="connsiteY79" fmla="*/ 714772 h 736600"/>
              <a:gd name="connsiteX80" fmla="*/ 514350 w 1268413"/>
              <a:gd name="connsiteY80" fmla="*/ 720725 h 736600"/>
              <a:gd name="connsiteX81" fmla="*/ 307578 w 1268413"/>
              <a:gd name="connsiteY81" fmla="*/ 727075 h 736600"/>
              <a:gd name="connsiteX82" fmla="*/ 169863 w 1268413"/>
              <a:gd name="connsiteY82" fmla="*/ 728266 h 736600"/>
              <a:gd name="connsiteX83" fmla="*/ 100806 w 1268413"/>
              <a:gd name="connsiteY83" fmla="*/ 726678 h 736600"/>
              <a:gd name="connsiteX84" fmla="*/ 97235 w 1268413"/>
              <a:gd name="connsiteY84" fmla="*/ 726678 h 736600"/>
              <a:gd name="connsiteX85" fmla="*/ 92075 w 1268413"/>
              <a:gd name="connsiteY85" fmla="*/ 723503 h 736600"/>
              <a:gd name="connsiteX86" fmla="*/ 90091 w 1268413"/>
              <a:gd name="connsiteY86" fmla="*/ 721519 h 736600"/>
              <a:gd name="connsiteX87" fmla="*/ 73025 w 1268413"/>
              <a:gd name="connsiteY87" fmla="*/ 709613 h 736600"/>
              <a:gd name="connsiteX88" fmla="*/ 56753 w 1268413"/>
              <a:gd name="connsiteY88" fmla="*/ 696913 h 736600"/>
              <a:gd name="connsiteX89" fmla="*/ 32147 w 1268413"/>
              <a:gd name="connsiteY89" fmla="*/ 683022 h 736600"/>
              <a:gd name="connsiteX90" fmla="*/ 7938 w 1268413"/>
              <a:gd name="connsiteY90" fmla="*/ 669131 h 736600"/>
              <a:gd name="connsiteX91" fmla="*/ 3572 w 1268413"/>
              <a:gd name="connsiteY91" fmla="*/ 665163 h 736600"/>
              <a:gd name="connsiteX92" fmla="*/ 1985 w 1268413"/>
              <a:gd name="connsiteY92" fmla="*/ 660400 h 736600"/>
              <a:gd name="connsiteX93" fmla="*/ 1985 w 1268413"/>
              <a:gd name="connsiteY93" fmla="*/ 659210 h 736600"/>
              <a:gd name="connsiteX94" fmla="*/ 1985 w 1268413"/>
              <a:gd name="connsiteY94" fmla="*/ 658416 h 736600"/>
              <a:gd name="connsiteX95" fmla="*/ 2778 w 1268413"/>
              <a:gd name="connsiteY95" fmla="*/ 655241 h 736600"/>
              <a:gd name="connsiteX96" fmla="*/ 4366 w 1268413"/>
              <a:gd name="connsiteY96" fmla="*/ 652860 h 736600"/>
              <a:gd name="connsiteX97" fmla="*/ 1985 w 1268413"/>
              <a:gd name="connsiteY97" fmla="*/ 651272 h 736600"/>
              <a:gd name="connsiteX98" fmla="*/ 0 w 1268413"/>
              <a:gd name="connsiteY98" fmla="*/ 647700 h 736600"/>
              <a:gd name="connsiteX99" fmla="*/ 0 w 1268413"/>
              <a:gd name="connsiteY99" fmla="*/ 644922 h 736600"/>
              <a:gd name="connsiteX100" fmla="*/ 9922 w 1268413"/>
              <a:gd name="connsiteY100" fmla="*/ 491728 h 736600"/>
              <a:gd name="connsiteX101" fmla="*/ 29369 w 1268413"/>
              <a:gd name="connsiteY101" fmla="*/ 262335 h 736600"/>
              <a:gd name="connsiteX102" fmla="*/ 40085 w 1268413"/>
              <a:gd name="connsiteY102" fmla="*/ 109141 h 736600"/>
              <a:gd name="connsiteX103" fmla="*/ 43656 w 1268413"/>
              <a:gd name="connsiteY103" fmla="*/ 32147 h 736600"/>
              <a:gd name="connsiteX104" fmla="*/ 44450 w 1268413"/>
              <a:gd name="connsiteY104" fmla="*/ 28178 h 736600"/>
              <a:gd name="connsiteX105" fmla="*/ 48022 w 1268413"/>
              <a:gd name="connsiteY105" fmla="*/ 21828 h 736600"/>
              <a:gd name="connsiteX106" fmla="*/ 50403 w 1268413"/>
              <a:gd name="connsiteY106" fmla="*/ 19844 h 736600"/>
              <a:gd name="connsiteX107" fmla="*/ 52388 w 1268413"/>
              <a:gd name="connsiteY107" fmla="*/ 17463 h 736600"/>
              <a:gd name="connsiteX108" fmla="*/ 56753 w 1268413"/>
              <a:gd name="connsiteY108" fmla="*/ 16272 h 736600"/>
              <a:gd name="connsiteX109" fmla="*/ 127000 w 1268413"/>
              <a:gd name="connsiteY109" fmla="*/ 10716 h 736600"/>
              <a:gd name="connsiteX110" fmla="*/ 267891 w 1268413"/>
              <a:gd name="connsiteY110" fmla="*/ 3969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268413" h="736600">
                <a:moveTo>
                  <a:pt x="74633" y="33338"/>
                </a:moveTo>
                <a:lnTo>
                  <a:pt x="72251" y="110282"/>
                </a:lnTo>
                <a:lnTo>
                  <a:pt x="64311" y="264964"/>
                </a:lnTo>
                <a:lnTo>
                  <a:pt x="51606" y="419646"/>
                </a:lnTo>
                <a:lnTo>
                  <a:pt x="31359" y="572741"/>
                </a:lnTo>
                <a:lnTo>
                  <a:pt x="17463" y="648495"/>
                </a:lnTo>
                <a:lnTo>
                  <a:pt x="20242" y="648892"/>
                </a:lnTo>
                <a:lnTo>
                  <a:pt x="22624" y="649288"/>
                </a:lnTo>
                <a:lnTo>
                  <a:pt x="37314" y="645719"/>
                </a:lnTo>
                <a:lnTo>
                  <a:pt x="67487" y="643339"/>
                </a:lnTo>
                <a:lnTo>
                  <a:pt x="113937" y="642546"/>
                </a:lnTo>
                <a:lnTo>
                  <a:pt x="142522" y="642546"/>
                </a:lnTo>
                <a:lnTo>
                  <a:pt x="219145" y="640563"/>
                </a:lnTo>
                <a:lnTo>
                  <a:pt x="295372" y="638976"/>
                </a:lnTo>
                <a:lnTo>
                  <a:pt x="439884" y="636993"/>
                </a:lnTo>
                <a:lnTo>
                  <a:pt x="584000" y="636596"/>
                </a:lnTo>
                <a:lnTo>
                  <a:pt x="732880" y="636596"/>
                </a:lnTo>
                <a:lnTo>
                  <a:pt x="881362" y="637390"/>
                </a:lnTo>
                <a:lnTo>
                  <a:pt x="951633" y="636993"/>
                </a:lnTo>
                <a:lnTo>
                  <a:pt x="1059224" y="635803"/>
                </a:lnTo>
                <a:lnTo>
                  <a:pt x="1129892" y="638579"/>
                </a:lnTo>
                <a:lnTo>
                  <a:pt x="1165226" y="642149"/>
                </a:lnTo>
                <a:lnTo>
                  <a:pt x="1162844" y="493020"/>
                </a:lnTo>
                <a:lnTo>
                  <a:pt x="1155301" y="270517"/>
                </a:lnTo>
                <a:lnTo>
                  <a:pt x="1147758" y="121784"/>
                </a:lnTo>
                <a:lnTo>
                  <a:pt x="1142596" y="47220"/>
                </a:lnTo>
                <a:lnTo>
                  <a:pt x="1082251" y="46823"/>
                </a:lnTo>
                <a:lnTo>
                  <a:pt x="1021905" y="42857"/>
                </a:lnTo>
                <a:lnTo>
                  <a:pt x="954016" y="40874"/>
                </a:lnTo>
                <a:lnTo>
                  <a:pt x="885729" y="38494"/>
                </a:lnTo>
                <a:lnTo>
                  <a:pt x="748760" y="36115"/>
                </a:lnTo>
                <a:lnTo>
                  <a:pt x="611791" y="34528"/>
                </a:lnTo>
                <a:lnTo>
                  <a:pt x="343410" y="34925"/>
                </a:lnTo>
                <a:close/>
                <a:moveTo>
                  <a:pt x="479425" y="0"/>
                </a:moveTo>
                <a:lnTo>
                  <a:pt x="620316" y="0"/>
                </a:lnTo>
                <a:lnTo>
                  <a:pt x="761207" y="1588"/>
                </a:lnTo>
                <a:lnTo>
                  <a:pt x="902494" y="4366"/>
                </a:lnTo>
                <a:lnTo>
                  <a:pt x="974726" y="6747"/>
                </a:lnTo>
                <a:lnTo>
                  <a:pt x="1047354" y="8731"/>
                </a:lnTo>
                <a:lnTo>
                  <a:pt x="1078310" y="9525"/>
                </a:lnTo>
                <a:lnTo>
                  <a:pt x="1125141" y="10716"/>
                </a:lnTo>
                <a:lnTo>
                  <a:pt x="1155304" y="13891"/>
                </a:lnTo>
                <a:lnTo>
                  <a:pt x="1170782" y="17066"/>
                </a:lnTo>
                <a:lnTo>
                  <a:pt x="1175544" y="18256"/>
                </a:lnTo>
                <a:lnTo>
                  <a:pt x="1177926" y="21035"/>
                </a:lnTo>
                <a:lnTo>
                  <a:pt x="1181498" y="21431"/>
                </a:lnTo>
                <a:lnTo>
                  <a:pt x="1187848" y="24606"/>
                </a:lnTo>
                <a:lnTo>
                  <a:pt x="1190229" y="27781"/>
                </a:lnTo>
                <a:lnTo>
                  <a:pt x="1214438" y="56356"/>
                </a:lnTo>
                <a:lnTo>
                  <a:pt x="1245394" y="99616"/>
                </a:lnTo>
                <a:lnTo>
                  <a:pt x="1260476" y="132160"/>
                </a:lnTo>
                <a:lnTo>
                  <a:pt x="1264444" y="151210"/>
                </a:lnTo>
                <a:lnTo>
                  <a:pt x="1267619" y="172244"/>
                </a:lnTo>
                <a:lnTo>
                  <a:pt x="1268413" y="214313"/>
                </a:lnTo>
                <a:lnTo>
                  <a:pt x="1264841" y="278210"/>
                </a:lnTo>
                <a:lnTo>
                  <a:pt x="1262460" y="319881"/>
                </a:lnTo>
                <a:lnTo>
                  <a:pt x="1256904" y="436563"/>
                </a:lnTo>
                <a:lnTo>
                  <a:pt x="1250554" y="554038"/>
                </a:lnTo>
                <a:lnTo>
                  <a:pt x="1250951" y="559594"/>
                </a:lnTo>
                <a:lnTo>
                  <a:pt x="1251744" y="565150"/>
                </a:lnTo>
                <a:lnTo>
                  <a:pt x="1252141" y="586978"/>
                </a:lnTo>
                <a:lnTo>
                  <a:pt x="1250157" y="617538"/>
                </a:lnTo>
                <a:lnTo>
                  <a:pt x="1245791" y="637778"/>
                </a:lnTo>
                <a:lnTo>
                  <a:pt x="1243013" y="647700"/>
                </a:lnTo>
                <a:lnTo>
                  <a:pt x="1239838" y="675481"/>
                </a:lnTo>
                <a:lnTo>
                  <a:pt x="1236266" y="702469"/>
                </a:lnTo>
                <a:lnTo>
                  <a:pt x="1237060" y="707231"/>
                </a:lnTo>
                <a:lnTo>
                  <a:pt x="1235473" y="717153"/>
                </a:lnTo>
                <a:lnTo>
                  <a:pt x="1233488" y="721519"/>
                </a:lnTo>
                <a:lnTo>
                  <a:pt x="1231504" y="727869"/>
                </a:lnTo>
                <a:lnTo>
                  <a:pt x="1223963" y="734616"/>
                </a:lnTo>
                <a:lnTo>
                  <a:pt x="1218010" y="735013"/>
                </a:lnTo>
                <a:lnTo>
                  <a:pt x="1212454" y="736600"/>
                </a:lnTo>
                <a:lnTo>
                  <a:pt x="1205310" y="735410"/>
                </a:lnTo>
                <a:lnTo>
                  <a:pt x="1171179" y="729456"/>
                </a:lnTo>
                <a:lnTo>
                  <a:pt x="1102519" y="719931"/>
                </a:lnTo>
                <a:lnTo>
                  <a:pt x="998935" y="711200"/>
                </a:lnTo>
                <a:lnTo>
                  <a:pt x="860029" y="708819"/>
                </a:lnTo>
                <a:lnTo>
                  <a:pt x="721916" y="712391"/>
                </a:lnTo>
                <a:lnTo>
                  <a:pt x="652463" y="714772"/>
                </a:lnTo>
                <a:lnTo>
                  <a:pt x="514350" y="720725"/>
                </a:lnTo>
                <a:lnTo>
                  <a:pt x="307578" y="727075"/>
                </a:lnTo>
                <a:lnTo>
                  <a:pt x="169863" y="728266"/>
                </a:lnTo>
                <a:lnTo>
                  <a:pt x="100806" y="726678"/>
                </a:lnTo>
                <a:lnTo>
                  <a:pt x="97235" y="726678"/>
                </a:lnTo>
                <a:lnTo>
                  <a:pt x="92075" y="723503"/>
                </a:lnTo>
                <a:lnTo>
                  <a:pt x="90091" y="721519"/>
                </a:lnTo>
                <a:lnTo>
                  <a:pt x="73025" y="709613"/>
                </a:lnTo>
                <a:lnTo>
                  <a:pt x="56753" y="696913"/>
                </a:lnTo>
                <a:lnTo>
                  <a:pt x="32147" y="683022"/>
                </a:lnTo>
                <a:lnTo>
                  <a:pt x="7938" y="669131"/>
                </a:lnTo>
                <a:lnTo>
                  <a:pt x="3572" y="665163"/>
                </a:lnTo>
                <a:lnTo>
                  <a:pt x="1985" y="660400"/>
                </a:lnTo>
                <a:lnTo>
                  <a:pt x="1985" y="659210"/>
                </a:lnTo>
                <a:lnTo>
                  <a:pt x="1985" y="658416"/>
                </a:lnTo>
                <a:lnTo>
                  <a:pt x="2778" y="655241"/>
                </a:lnTo>
                <a:lnTo>
                  <a:pt x="4366" y="652860"/>
                </a:lnTo>
                <a:lnTo>
                  <a:pt x="1985" y="651272"/>
                </a:lnTo>
                <a:lnTo>
                  <a:pt x="0" y="647700"/>
                </a:lnTo>
                <a:lnTo>
                  <a:pt x="0" y="644922"/>
                </a:lnTo>
                <a:lnTo>
                  <a:pt x="9922" y="491728"/>
                </a:lnTo>
                <a:lnTo>
                  <a:pt x="29369" y="262335"/>
                </a:lnTo>
                <a:lnTo>
                  <a:pt x="40085" y="109141"/>
                </a:lnTo>
                <a:lnTo>
                  <a:pt x="43656" y="32147"/>
                </a:lnTo>
                <a:lnTo>
                  <a:pt x="44450" y="28178"/>
                </a:lnTo>
                <a:lnTo>
                  <a:pt x="48022" y="21828"/>
                </a:lnTo>
                <a:lnTo>
                  <a:pt x="50403" y="19844"/>
                </a:lnTo>
                <a:lnTo>
                  <a:pt x="52388" y="17463"/>
                </a:lnTo>
                <a:lnTo>
                  <a:pt x="56753" y="16272"/>
                </a:lnTo>
                <a:lnTo>
                  <a:pt x="127000" y="10716"/>
                </a:lnTo>
                <a:lnTo>
                  <a:pt x="267891" y="396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0EAA794-787B-45AF-B3D1-83A7803E0F6D}"/>
              </a:ext>
            </a:extLst>
          </p:cNvPr>
          <p:cNvSpPr txBox="1"/>
          <p:nvPr/>
        </p:nvSpPr>
        <p:spPr>
          <a:xfrm>
            <a:off x="9679250" y="3037977"/>
            <a:ext cx="22954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Share a </a:t>
            </a:r>
            <a:r>
              <a:rPr lang="en-US" dirty="0"/>
              <a:t>preference</a:t>
            </a:r>
          </a:p>
          <a:p>
            <a:r>
              <a:rPr lang="fr-FR" b="1" dirty="0"/>
              <a:t>     State </a:t>
            </a:r>
            <a:r>
              <a:rPr lang="fr-FR" b="1" dirty="0" err="1"/>
              <a:t>Preference</a:t>
            </a:r>
            <a:r>
              <a:rPr lang="fr-FR" b="1" dirty="0"/>
              <a:t>[X]</a:t>
            </a:r>
          </a:p>
          <a:p>
            <a:pPr lvl="1"/>
            <a:endParaRPr lang="fr-FR" dirty="0"/>
          </a:p>
          <a:p>
            <a:r>
              <a:rPr lang="fr-FR" dirty="0" err="1"/>
              <a:t>Ask</a:t>
            </a:r>
            <a:r>
              <a:rPr lang="fr-FR" dirty="0"/>
              <a:t> for a </a:t>
            </a:r>
            <a:r>
              <a:rPr lang="fr-FR" dirty="0" err="1"/>
              <a:t>preference</a:t>
            </a:r>
            <a:endParaRPr lang="fr-FR" dirty="0"/>
          </a:p>
          <a:p>
            <a:r>
              <a:rPr lang="fr-FR" b="1" dirty="0"/>
              <a:t>     </a:t>
            </a:r>
            <a:r>
              <a:rPr lang="fr-FR" b="1" dirty="0" err="1"/>
              <a:t>Ask</a:t>
            </a:r>
            <a:r>
              <a:rPr lang="fr-FR" b="1" dirty="0"/>
              <a:t> </a:t>
            </a:r>
            <a:r>
              <a:rPr lang="fr-FR" b="1" dirty="0" err="1"/>
              <a:t>Preference</a:t>
            </a:r>
            <a:r>
              <a:rPr lang="fr-FR" b="1" dirty="0"/>
              <a:t>[X]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EA42361-6B0D-44EB-AB4A-A719AD46C9BF}"/>
              </a:ext>
            </a:extLst>
          </p:cNvPr>
          <p:cNvGrpSpPr/>
          <p:nvPr/>
        </p:nvGrpSpPr>
        <p:grpSpPr>
          <a:xfrm>
            <a:off x="570570" y="1398694"/>
            <a:ext cx="2221451" cy="2132977"/>
            <a:chOff x="570570" y="1398694"/>
            <a:chExt cx="2221451" cy="2132977"/>
          </a:xfrm>
        </p:grpSpPr>
        <p:sp>
          <p:nvSpPr>
            <p:cNvPr id="37" name="Shape 175">
              <a:extLst>
                <a:ext uri="{FF2B5EF4-FFF2-40B4-BE49-F238E27FC236}">
                  <a16:creationId xmlns:a16="http://schemas.microsoft.com/office/drawing/2014/main" id="{368DD556-C3C4-4C2A-9CCF-5482B596BDAC}"/>
                </a:ext>
              </a:extLst>
            </p:cNvPr>
            <p:cNvSpPr/>
            <p:nvPr/>
          </p:nvSpPr>
          <p:spPr>
            <a:xfrm>
              <a:off x="843076" y="2743603"/>
              <a:ext cx="1392824" cy="757197"/>
            </a:xfrm>
            <a:prstGeom prst="cloudCallout">
              <a:avLst>
                <a:gd name="adj1" fmla="val -19548"/>
                <a:gd name="adj2" fmla="val 10444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>
              <a:solidFill>
                <a:schemeClr val="tx2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174">
              <a:extLst>
                <a:ext uri="{FF2B5EF4-FFF2-40B4-BE49-F238E27FC236}">
                  <a16:creationId xmlns:a16="http://schemas.microsoft.com/office/drawing/2014/main" id="{3C4B7C31-863D-4161-88FF-7496D4A0DCAC}"/>
                </a:ext>
              </a:extLst>
            </p:cNvPr>
            <p:cNvSpPr/>
            <p:nvPr/>
          </p:nvSpPr>
          <p:spPr>
            <a:xfrm>
              <a:off x="570570" y="2089350"/>
              <a:ext cx="2002685" cy="1442321"/>
            </a:xfrm>
            <a:prstGeom prst="rect">
              <a:avLst/>
            </a:prstGeom>
            <a:solidFill>
              <a:schemeClr val="bg2"/>
            </a:solidFill>
            <a:ln w="12700" cap="flat" cmpd="sng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150">
              <a:extLst>
                <a:ext uri="{FF2B5EF4-FFF2-40B4-BE49-F238E27FC236}">
                  <a16:creationId xmlns:a16="http://schemas.microsoft.com/office/drawing/2014/main" id="{8CF2D897-10C6-4534-A483-1E849D3A04DE}"/>
                </a:ext>
              </a:extLst>
            </p:cNvPr>
            <p:cNvSpPr/>
            <p:nvPr/>
          </p:nvSpPr>
          <p:spPr>
            <a:xfrm>
              <a:off x="570570" y="1543356"/>
              <a:ext cx="2002685" cy="573608"/>
            </a:xfrm>
            <a:prstGeom prst="rect">
              <a:avLst/>
            </a:prstGeom>
            <a:solidFill>
              <a:schemeClr val="bg2"/>
            </a:solidFill>
            <a:ln w="19050" cap="flat" cmpd="sng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1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Open Sans"/>
                  <a:ea typeface="Calibri"/>
                  <a:cs typeface="Calibri"/>
                  <a:sym typeface="Calibri"/>
                </a:rPr>
                <a:t>Mental model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Open Sans"/>
                <a:cs typeface="Arial"/>
                <a:sym typeface="Arial"/>
              </a:endParaRPr>
            </a:p>
          </p:txBody>
        </p:sp>
        <p:sp>
          <p:nvSpPr>
            <p:cNvPr id="42" name="Shape 148">
              <a:extLst>
                <a:ext uri="{FF2B5EF4-FFF2-40B4-BE49-F238E27FC236}">
                  <a16:creationId xmlns:a16="http://schemas.microsoft.com/office/drawing/2014/main" id="{D3383C6B-6FDC-4E7D-BC04-10ECCF855B4B}"/>
                </a:ext>
              </a:extLst>
            </p:cNvPr>
            <p:cNvSpPr/>
            <p:nvPr/>
          </p:nvSpPr>
          <p:spPr>
            <a:xfrm>
              <a:off x="875500" y="2223586"/>
              <a:ext cx="1392824" cy="5736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9050" cap="flat" cmpd="sng">
              <a:solidFill>
                <a:schemeClr val="tx2">
                  <a:lumMod val="75000"/>
                </a:schemeClr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Shared</a:t>
              </a:r>
              <a:r>
                <a:rPr kumimoji="0" lang="fr-FR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b="1" kern="0" dirty="0" err="1">
                  <a:solidFill>
                    <a:srgbClr val="FFFFFF"/>
                  </a:solidFill>
                  <a:ea typeface="Calibri"/>
                  <a:cs typeface="Calibri"/>
                  <a:sym typeface="Calibri"/>
                </a:rPr>
                <a:t>preferences</a:t>
              </a:r>
              <a:endParaRPr kumimoji="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148">
              <a:extLst>
                <a:ext uri="{FF2B5EF4-FFF2-40B4-BE49-F238E27FC236}">
                  <a16:creationId xmlns:a16="http://schemas.microsoft.com/office/drawing/2014/main" id="{5CA62DB7-755E-4CC1-B7A2-A49B8ADBAB9B}"/>
                </a:ext>
              </a:extLst>
            </p:cNvPr>
            <p:cNvSpPr/>
            <p:nvPr/>
          </p:nvSpPr>
          <p:spPr>
            <a:xfrm>
              <a:off x="883518" y="2881314"/>
              <a:ext cx="1392824" cy="5736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9050" cap="flat" cmpd="sng">
              <a:solidFill>
                <a:schemeClr val="tx2">
                  <a:lumMod val="75000"/>
                </a:schemeClr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Other’s</a:t>
              </a:r>
              <a:r>
                <a:rPr kumimoji="0" lang="fr-FR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b="1" kern="0" dirty="0" err="1">
                  <a:solidFill>
                    <a:srgbClr val="FFFFFF"/>
                  </a:solidFill>
                  <a:ea typeface="Calibri"/>
                  <a:cs typeface="Calibri"/>
                  <a:sym typeface="Calibri"/>
                </a:rPr>
                <a:t>preferences</a:t>
              </a:r>
              <a:endParaRPr kumimoji="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3" name="Image 52">
              <a:extLst>
                <a:ext uri="{FF2B5EF4-FFF2-40B4-BE49-F238E27FC236}">
                  <a16:creationId xmlns:a16="http://schemas.microsoft.com/office/drawing/2014/main" id="{27DEEDF0-4339-444C-BF75-7E5E9F2C3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488" y="1398694"/>
              <a:ext cx="437533" cy="43753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C21CC98-26A0-4CD0-AEE3-CF4027975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966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47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1603078" y="0"/>
            <a:ext cx="3124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Computational</a:t>
            </a:r>
            <a:r>
              <a:rPr lang="fr-FR" sz="2000" b="1" dirty="0">
                <a:solidFill>
                  <a:schemeClr val="bg1"/>
                </a:solidFill>
              </a:rPr>
              <a:t> model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3788E7FC-A247-4491-92C9-4D5786543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76" y="205142"/>
            <a:ext cx="11754284" cy="1064475"/>
          </a:xfrm>
        </p:spPr>
        <p:txBody>
          <a:bodyPr>
            <a:normAutofit/>
          </a:bodyPr>
          <a:lstStyle/>
          <a:p>
            <a:r>
              <a:rPr lang="en-US" sz="32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Mental model: </a:t>
            </a:r>
            <a:r>
              <a:rPr lang="en-US" sz="32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COMMUNICATION</a:t>
            </a:r>
            <a:endParaRPr lang="fr-FR" sz="32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6A1F9DBF-9D00-4EBE-AC59-058C77FD3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77" y="3881261"/>
            <a:ext cx="1256802" cy="12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Image 24">
            <a:extLst>
              <a:ext uri="{FF2B5EF4-FFF2-40B4-BE49-F238E27FC236}">
                <a16:creationId xmlns:a16="http://schemas.microsoft.com/office/drawing/2014/main" id="{B7BB35D3-81D1-4261-9554-32E44A7AA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828" y="3881261"/>
            <a:ext cx="1242967" cy="12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9E87D3D8-E68B-4E64-95C3-24E3A4A4300D}"/>
              </a:ext>
            </a:extLst>
          </p:cNvPr>
          <p:cNvGrpSpPr/>
          <p:nvPr/>
        </p:nvGrpSpPr>
        <p:grpSpPr>
          <a:xfrm>
            <a:off x="9559884" y="1976250"/>
            <a:ext cx="2529680" cy="778166"/>
            <a:chOff x="5242720" y="4745211"/>
            <a:chExt cx="2529680" cy="778166"/>
          </a:xfrm>
        </p:grpSpPr>
        <p:sp>
          <p:nvSpPr>
            <p:cNvPr id="19" name="Freeform: Shape 68">
              <a:extLst>
                <a:ext uri="{FF2B5EF4-FFF2-40B4-BE49-F238E27FC236}">
                  <a16:creationId xmlns:a16="http://schemas.microsoft.com/office/drawing/2014/main" id="{33B21D10-F92D-4B89-92D5-0E33381DE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2720" y="4745211"/>
              <a:ext cx="2529680" cy="778166"/>
            </a:xfrm>
            <a:custGeom>
              <a:avLst/>
              <a:gdLst>
                <a:gd name="connsiteX0" fmla="*/ 74633 w 1268413"/>
                <a:gd name="connsiteY0" fmla="*/ 33338 h 736600"/>
                <a:gd name="connsiteX1" fmla="*/ 72251 w 1268413"/>
                <a:gd name="connsiteY1" fmla="*/ 110282 h 736600"/>
                <a:gd name="connsiteX2" fmla="*/ 64311 w 1268413"/>
                <a:gd name="connsiteY2" fmla="*/ 264964 h 736600"/>
                <a:gd name="connsiteX3" fmla="*/ 51606 w 1268413"/>
                <a:gd name="connsiteY3" fmla="*/ 419646 h 736600"/>
                <a:gd name="connsiteX4" fmla="*/ 31359 w 1268413"/>
                <a:gd name="connsiteY4" fmla="*/ 572741 h 736600"/>
                <a:gd name="connsiteX5" fmla="*/ 17463 w 1268413"/>
                <a:gd name="connsiteY5" fmla="*/ 648495 h 736600"/>
                <a:gd name="connsiteX6" fmla="*/ 20242 w 1268413"/>
                <a:gd name="connsiteY6" fmla="*/ 648892 h 736600"/>
                <a:gd name="connsiteX7" fmla="*/ 22624 w 1268413"/>
                <a:gd name="connsiteY7" fmla="*/ 649288 h 736600"/>
                <a:gd name="connsiteX8" fmla="*/ 37314 w 1268413"/>
                <a:gd name="connsiteY8" fmla="*/ 645719 h 736600"/>
                <a:gd name="connsiteX9" fmla="*/ 67487 w 1268413"/>
                <a:gd name="connsiteY9" fmla="*/ 643339 h 736600"/>
                <a:gd name="connsiteX10" fmla="*/ 113937 w 1268413"/>
                <a:gd name="connsiteY10" fmla="*/ 642546 h 736600"/>
                <a:gd name="connsiteX11" fmla="*/ 142522 w 1268413"/>
                <a:gd name="connsiteY11" fmla="*/ 642546 h 736600"/>
                <a:gd name="connsiteX12" fmla="*/ 219145 w 1268413"/>
                <a:gd name="connsiteY12" fmla="*/ 640563 h 736600"/>
                <a:gd name="connsiteX13" fmla="*/ 295372 w 1268413"/>
                <a:gd name="connsiteY13" fmla="*/ 638976 h 736600"/>
                <a:gd name="connsiteX14" fmla="*/ 439884 w 1268413"/>
                <a:gd name="connsiteY14" fmla="*/ 636993 h 736600"/>
                <a:gd name="connsiteX15" fmla="*/ 584000 w 1268413"/>
                <a:gd name="connsiteY15" fmla="*/ 636596 h 736600"/>
                <a:gd name="connsiteX16" fmla="*/ 732880 w 1268413"/>
                <a:gd name="connsiteY16" fmla="*/ 636596 h 736600"/>
                <a:gd name="connsiteX17" fmla="*/ 881362 w 1268413"/>
                <a:gd name="connsiteY17" fmla="*/ 637390 h 736600"/>
                <a:gd name="connsiteX18" fmla="*/ 951633 w 1268413"/>
                <a:gd name="connsiteY18" fmla="*/ 636993 h 736600"/>
                <a:gd name="connsiteX19" fmla="*/ 1059224 w 1268413"/>
                <a:gd name="connsiteY19" fmla="*/ 635803 h 736600"/>
                <a:gd name="connsiteX20" fmla="*/ 1129892 w 1268413"/>
                <a:gd name="connsiteY20" fmla="*/ 638579 h 736600"/>
                <a:gd name="connsiteX21" fmla="*/ 1165226 w 1268413"/>
                <a:gd name="connsiteY21" fmla="*/ 642149 h 736600"/>
                <a:gd name="connsiteX22" fmla="*/ 1162844 w 1268413"/>
                <a:gd name="connsiteY22" fmla="*/ 493020 h 736600"/>
                <a:gd name="connsiteX23" fmla="*/ 1155301 w 1268413"/>
                <a:gd name="connsiteY23" fmla="*/ 270517 h 736600"/>
                <a:gd name="connsiteX24" fmla="*/ 1147758 w 1268413"/>
                <a:gd name="connsiteY24" fmla="*/ 121784 h 736600"/>
                <a:gd name="connsiteX25" fmla="*/ 1142596 w 1268413"/>
                <a:gd name="connsiteY25" fmla="*/ 47220 h 736600"/>
                <a:gd name="connsiteX26" fmla="*/ 1082251 w 1268413"/>
                <a:gd name="connsiteY26" fmla="*/ 46823 h 736600"/>
                <a:gd name="connsiteX27" fmla="*/ 1021905 w 1268413"/>
                <a:gd name="connsiteY27" fmla="*/ 42857 h 736600"/>
                <a:gd name="connsiteX28" fmla="*/ 954016 w 1268413"/>
                <a:gd name="connsiteY28" fmla="*/ 40874 h 736600"/>
                <a:gd name="connsiteX29" fmla="*/ 885729 w 1268413"/>
                <a:gd name="connsiteY29" fmla="*/ 38494 h 736600"/>
                <a:gd name="connsiteX30" fmla="*/ 748760 w 1268413"/>
                <a:gd name="connsiteY30" fmla="*/ 36115 h 736600"/>
                <a:gd name="connsiteX31" fmla="*/ 611791 w 1268413"/>
                <a:gd name="connsiteY31" fmla="*/ 34528 h 736600"/>
                <a:gd name="connsiteX32" fmla="*/ 343410 w 1268413"/>
                <a:gd name="connsiteY32" fmla="*/ 34925 h 736600"/>
                <a:gd name="connsiteX33" fmla="*/ 479425 w 1268413"/>
                <a:gd name="connsiteY33" fmla="*/ 0 h 736600"/>
                <a:gd name="connsiteX34" fmla="*/ 620316 w 1268413"/>
                <a:gd name="connsiteY34" fmla="*/ 0 h 736600"/>
                <a:gd name="connsiteX35" fmla="*/ 761207 w 1268413"/>
                <a:gd name="connsiteY35" fmla="*/ 1588 h 736600"/>
                <a:gd name="connsiteX36" fmla="*/ 902494 w 1268413"/>
                <a:gd name="connsiteY36" fmla="*/ 4366 h 736600"/>
                <a:gd name="connsiteX37" fmla="*/ 974726 w 1268413"/>
                <a:gd name="connsiteY37" fmla="*/ 6747 h 736600"/>
                <a:gd name="connsiteX38" fmla="*/ 1047354 w 1268413"/>
                <a:gd name="connsiteY38" fmla="*/ 8731 h 736600"/>
                <a:gd name="connsiteX39" fmla="*/ 1078310 w 1268413"/>
                <a:gd name="connsiteY39" fmla="*/ 9525 h 736600"/>
                <a:gd name="connsiteX40" fmla="*/ 1125141 w 1268413"/>
                <a:gd name="connsiteY40" fmla="*/ 10716 h 736600"/>
                <a:gd name="connsiteX41" fmla="*/ 1155304 w 1268413"/>
                <a:gd name="connsiteY41" fmla="*/ 13891 h 736600"/>
                <a:gd name="connsiteX42" fmla="*/ 1170782 w 1268413"/>
                <a:gd name="connsiteY42" fmla="*/ 17066 h 736600"/>
                <a:gd name="connsiteX43" fmla="*/ 1175544 w 1268413"/>
                <a:gd name="connsiteY43" fmla="*/ 18256 h 736600"/>
                <a:gd name="connsiteX44" fmla="*/ 1177926 w 1268413"/>
                <a:gd name="connsiteY44" fmla="*/ 21035 h 736600"/>
                <a:gd name="connsiteX45" fmla="*/ 1181498 w 1268413"/>
                <a:gd name="connsiteY45" fmla="*/ 21431 h 736600"/>
                <a:gd name="connsiteX46" fmla="*/ 1187848 w 1268413"/>
                <a:gd name="connsiteY46" fmla="*/ 24606 h 736600"/>
                <a:gd name="connsiteX47" fmla="*/ 1190229 w 1268413"/>
                <a:gd name="connsiteY47" fmla="*/ 27781 h 736600"/>
                <a:gd name="connsiteX48" fmla="*/ 1214438 w 1268413"/>
                <a:gd name="connsiteY48" fmla="*/ 56356 h 736600"/>
                <a:gd name="connsiteX49" fmla="*/ 1245394 w 1268413"/>
                <a:gd name="connsiteY49" fmla="*/ 99616 h 736600"/>
                <a:gd name="connsiteX50" fmla="*/ 1260476 w 1268413"/>
                <a:gd name="connsiteY50" fmla="*/ 132160 h 736600"/>
                <a:gd name="connsiteX51" fmla="*/ 1264444 w 1268413"/>
                <a:gd name="connsiteY51" fmla="*/ 151210 h 736600"/>
                <a:gd name="connsiteX52" fmla="*/ 1267619 w 1268413"/>
                <a:gd name="connsiteY52" fmla="*/ 172244 h 736600"/>
                <a:gd name="connsiteX53" fmla="*/ 1268413 w 1268413"/>
                <a:gd name="connsiteY53" fmla="*/ 214313 h 736600"/>
                <a:gd name="connsiteX54" fmla="*/ 1264841 w 1268413"/>
                <a:gd name="connsiteY54" fmla="*/ 278210 h 736600"/>
                <a:gd name="connsiteX55" fmla="*/ 1262460 w 1268413"/>
                <a:gd name="connsiteY55" fmla="*/ 319881 h 736600"/>
                <a:gd name="connsiteX56" fmla="*/ 1256904 w 1268413"/>
                <a:gd name="connsiteY56" fmla="*/ 436563 h 736600"/>
                <a:gd name="connsiteX57" fmla="*/ 1250554 w 1268413"/>
                <a:gd name="connsiteY57" fmla="*/ 554038 h 736600"/>
                <a:gd name="connsiteX58" fmla="*/ 1250951 w 1268413"/>
                <a:gd name="connsiteY58" fmla="*/ 559594 h 736600"/>
                <a:gd name="connsiteX59" fmla="*/ 1251744 w 1268413"/>
                <a:gd name="connsiteY59" fmla="*/ 565150 h 736600"/>
                <a:gd name="connsiteX60" fmla="*/ 1252141 w 1268413"/>
                <a:gd name="connsiteY60" fmla="*/ 586978 h 736600"/>
                <a:gd name="connsiteX61" fmla="*/ 1250157 w 1268413"/>
                <a:gd name="connsiteY61" fmla="*/ 617538 h 736600"/>
                <a:gd name="connsiteX62" fmla="*/ 1245791 w 1268413"/>
                <a:gd name="connsiteY62" fmla="*/ 637778 h 736600"/>
                <a:gd name="connsiteX63" fmla="*/ 1243013 w 1268413"/>
                <a:gd name="connsiteY63" fmla="*/ 647700 h 736600"/>
                <a:gd name="connsiteX64" fmla="*/ 1239838 w 1268413"/>
                <a:gd name="connsiteY64" fmla="*/ 675481 h 736600"/>
                <a:gd name="connsiteX65" fmla="*/ 1236266 w 1268413"/>
                <a:gd name="connsiteY65" fmla="*/ 702469 h 736600"/>
                <a:gd name="connsiteX66" fmla="*/ 1237060 w 1268413"/>
                <a:gd name="connsiteY66" fmla="*/ 707231 h 736600"/>
                <a:gd name="connsiteX67" fmla="*/ 1235473 w 1268413"/>
                <a:gd name="connsiteY67" fmla="*/ 717153 h 736600"/>
                <a:gd name="connsiteX68" fmla="*/ 1233488 w 1268413"/>
                <a:gd name="connsiteY68" fmla="*/ 721519 h 736600"/>
                <a:gd name="connsiteX69" fmla="*/ 1231504 w 1268413"/>
                <a:gd name="connsiteY69" fmla="*/ 727869 h 736600"/>
                <a:gd name="connsiteX70" fmla="*/ 1223963 w 1268413"/>
                <a:gd name="connsiteY70" fmla="*/ 734616 h 736600"/>
                <a:gd name="connsiteX71" fmla="*/ 1218010 w 1268413"/>
                <a:gd name="connsiteY71" fmla="*/ 735013 h 736600"/>
                <a:gd name="connsiteX72" fmla="*/ 1212454 w 1268413"/>
                <a:gd name="connsiteY72" fmla="*/ 736600 h 736600"/>
                <a:gd name="connsiteX73" fmla="*/ 1205310 w 1268413"/>
                <a:gd name="connsiteY73" fmla="*/ 735410 h 736600"/>
                <a:gd name="connsiteX74" fmla="*/ 1171179 w 1268413"/>
                <a:gd name="connsiteY74" fmla="*/ 729456 h 736600"/>
                <a:gd name="connsiteX75" fmla="*/ 1102519 w 1268413"/>
                <a:gd name="connsiteY75" fmla="*/ 719931 h 736600"/>
                <a:gd name="connsiteX76" fmla="*/ 998935 w 1268413"/>
                <a:gd name="connsiteY76" fmla="*/ 711200 h 736600"/>
                <a:gd name="connsiteX77" fmla="*/ 860029 w 1268413"/>
                <a:gd name="connsiteY77" fmla="*/ 708819 h 736600"/>
                <a:gd name="connsiteX78" fmla="*/ 721916 w 1268413"/>
                <a:gd name="connsiteY78" fmla="*/ 712391 h 736600"/>
                <a:gd name="connsiteX79" fmla="*/ 652463 w 1268413"/>
                <a:gd name="connsiteY79" fmla="*/ 714772 h 736600"/>
                <a:gd name="connsiteX80" fmla="*/ 514350 w 1268413"/>
                <a:gd name="connsiteY80" fmla="*/ 720725 h 736600"/>
                <a:gd name="connsiteX81" fmla="*/ 307578 w 1268413"/>
                <a:gd name="connsiteY81" fmla="*/ 727075 h 736600"/>
                <a:gd name="connsiteX82" fmla="*/ 169863 w 1268413"/>
                <a:gd name="connsiteY82" fmla="*/ 728266 h 736600"/>
                <a:gd name="connsiteX83" fmla="*/ 100806 w 1268413"/>
                <a:gd name="connsiteY83" fmla="*/ 726678 h 736600"/>
                <a:gd name="connsiteX84" fmla="*/ 97235 w 1268413"/>
                <a:gd name="connsiteY84" fmla="*/ 726678 h 736600"/>
                <a:gd name="connsiteX85" fmla="*/ 92075 w 1268413"/>
                <a:gd name="connsiteY85" fmla="*/ 723503 h 736600"/>
                <a:gd name="connsiteX86" fmla="*/ 90091 w 1268413"/>
                <a:gd name="connsiteY86" fmla="*/ 721519 h 736600"/>
                <a:gd name="connsiteX87" fmla="*/ 73025 w 1268413"/>
                <a:gd name="connsiteY87" fmla="*/ 709613 h 736600"/>
                <a:gd name="connsiteX88" fmla="*/ 56753 w 1268413"/>
                <a:gd name="connsiteY88" fmla="*/ 696913 h 736600"/>
                <a:gd name="connsiteX89" fmla="*/ 32147 w 1268413"/>
                <a:gd name="connsiteY89" fmla="*/ 683022 h 736600"/>
                <a:gd name="connsiteX90" fmla="*/ 7938 w 1268413"/>
                <a:gd name="connsiteY90" fmla="*/ 669131 h 736600"/>
                <a:gd name="connsiteX91" fmla="*/ 3572 w 1268413"/>
                <a:gd name="connsiteY91" fmla="*/ 665163 h 736600"/>
                <a:gd name="connsiteX92" fmla="*/ 1985 w 1268413"/>
                <a:gd name="connsiteY92" fmla="*/ 660400 h 736600"/>
                <a:gd name="connsiteX93" fmla="*/ 1985 w 1268413"/>
                <a:gd name="connsiteY93" fmla="*/ 659210 h 736600"/>
                <a:gd name="connsiteX94" fmla="*/ 1985 w 1268413"/>
                <a:gd name="connsiteY94" fmla="*/ 658416 h 736600"/>
                <a:gd name="connsiteX95" fmla="*/ 2778 w 1268413"/>
                <a:gd name="connsiteY95" fmla="*/ 655241 h 736600"/>
                <a:gd name="connsiteX96" fmla="*/ 4366 w 1268413"/>
                <a:gd name="connsiteY96" fmla="*/ 652860 h 736600"/>
                <a:gd name="connsiteX97" fmla="*/ 1985 w 1268413"/>
                <a:gd name="connsiteY97" fmla="*/ 651272 h 736600"/>
                <a:gd name="connsiteX98" fmla="*/ 0 w 1268413"/>
                <a:gd name="connsiteY98" fmla="*/ 647700 h 736600"/>
                <a:gd name="connsiteX99" fmla="*/ 0 w 1268413"/>
                <a:gd name="connsiteY99" fmla="*/ 644922 h 736600"/>
                <a:gd name="connsiteX100" fmla="*/ 9922 w 1268413"/>
                <a:gd name="connsiteY100" fmla="*/ 491728 h 736600"/>
                <a:gd name="connsiteX101" fmla="*/ 29369 w 1268413"/>
                <a:gd name="connsiteY101" fmla="*/ 262335 h 736600"/>
                <a:gd name="connsiteX102" fmla="*/ 40085 w 1268413"/>
                <a:gd name="connsiteY102" fmla="*/ 109141 h 736600"/>
                <a:gd name="connsiteX103" fmla="*/ 43656 w 1268413"/>
                <a:gd name="connsiteY103" fmla="*/ 32147 h 736600"/>
                <a:gd name="connsiteX104" fmla="*/ 44450 w 1268413"/>
                <a:gd name="connsiteY104" fmla="*/ 28178 h 736600"/>
                <a:gd name="connsiteX105" fmla="*/ 48022 w 1268413"/>
                <a:gd name="connsiteY105" fmla="*/ 21828 h 736600"/>
                <a:gd name="connsiteX106" fmla="*/ 50403 w 1268413"/>
                <a:gd name="connsiteY106" fmla="*/ 19844 h 736600"/>
                <a:gd name="connsiteX107" fmla="*/ 52388 w 1268413"/>
                <a:gd name="connsiteY107" fmla="*/ 17463 h 736600"/>
                <a:gd name="connsiteX108" fmla="*/ 56753 w 1268413"/>
                <a:gd name="connsiteY108" fmla="*/ 16272 h 736600"/>
                <a:gd name="connsiteX109" fmla="*/ 127000 w 1268413"/>
                <a:gd name="connsiteY109" fmla="*/ 10716 h 736600"/>
                <a:gd name="connsiteX110" fmla="*/ 267891 w 1268413"/>
                <a:gd name="connsiteY110" fmla="*/ 3969 h 73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268413" h="736600">
                  <a:moveTo>
                    <a:pt x="74633" y="33338"/>
                  </a:moveTo>
                  <a:lnTo>
                    <a:pt x="72251" y="110282"/>
                  </a:lnTo>
                  <a:lnTo>
                    <a:pt x="64311" y="264964"/>
                  </a:lnTo>
                  <a:lnTo>
                    <a:pt x="51606" y="419646"/>
                  </a:lnTo>
                  <a:lnTo>
                    <a:pt x="31359" y="572741"/>
                  </a:lnTo>
                  <a:lnTo>
                    <a:pt x="17463" y="648495"/>
                  </a:lnTo>
                  <a:lnTo>
                    <a:pt x="20242" y="648892"/>
                  </a:lnTo>
                  <a:lnTo>
                    <a:pt x="22624" y="649288"/>
                  </a:lnTo>
                  <a:lnTo>
                    <a:pt x="37314" y="645719"/>
                  </a:lnTo>
                  <a:lnTo>
                    <a:pt x="67487" y="643339"/>
                  </a:lnTo>
                  <a:lnTo>
                    <a:pt x="113937" y="642546"/>
                  </a:lnTo>
                  <a:lnTo>
                    <a:pt x="142522" y="642546"/>
                  </a:lnTo>
                  <a:lnTo>
                    <a:pt x="219145" y="640563"/>
                  </a:lnTo>
                  <a:lnTo>
                    <a:pt x="295372" y="638976"/>
                  </a:lnTo>
                  <a:lnTo>
                    <a:pt x="439884" y="636993"/>
                  </a:lnTo>
                  <a:lnTo>
                    <a:pt x="584000" y="636596"/>
                  </a:lnTo>
                  <a:lnTo>
                    <a:pt x="732880" y="636596"/>
                  </a:lnTo>
                  <a:lnTo>
                    <a:pt x="881362" y="637390"/>
                  </a:lnTo>
                  <a:lnTo>
                    <a:pt x="951633" y="636993"/>
                  </a:lnTo>
                  <a:lnTo>
                    <a:pt x="1059224" y="635803"/>
                  </a:lnTo>
                  <a:lnTo>
                    <a:pt x="1129892" y="638579"/>
                  </a:lnTo>
                  <a:lnTo>
                    <a:pt x="1165226" y="642149"/>
                  </a:lnTo>
                  <a:lnTo>
                    <a:pt x="1162844" y="493020"/>
                  </a:lnTo>
                  <a:lnTo>
                    <a:pt x="1155301" y="270517"/>
                  </a:lnTo>
                  <a:lnTo>
                    <a:pt x="1147758" y="121784"/>
                  </a:lnTo>
                  <a:lnTo>
                    <a:pt x="1142596" y="47220"/>
                  </a:lnTo>
                  <a:lnTo>
                    <a:pt x="1082251" y="46823"/>
                  </a:lnTo>
                  <a:lnTo>
                    <a:pt x="1021905" y="42857"/>
                  </a:lnTo>
                  <a:lnTo>
                    <a:pt x="954016" y="40874"/>
                  </a:lnTo>
                  <a:lnTo>
                    <a:pt x="885729" y="38494"/>
                  </a:lnTo>
                  <a:lnTo>
                    <a:pt x="748760" y="36115"/>
                  </a:lnTo>
                  <a:lnTo>
                    <a:pt x="611791" y="34528"/>
                  </a:lnTo>
                  <a:lnTo>
                    <a:pt x="343410" y="34925"/>
                  </a:lnTo>
                  <a:close/>
                  <a:moveTo>
                    <a:pt x="479425" y="0"/>
                  </a:moveTo>
                  <a:lnTo>
                    <a:pt x="620316" y="0"/>
                  </a:lnTo>
                  <a:lnTo>
                    <a:pt x="761207" y="1588"/>
                  </a:lnTo>
                  <a:lnTo>
                    <a:pt x="902494" y="4366"/>
                  </a:lnTo>
                  <a:lnTo>
                    <a:pt x="974726" y="6747"/>
                  </a:lnTo>
                  <a:lnTo>
                    <a:pt x="1047354" y="8731"/>
                  </a:lnTo>
                  <a:lnTo>
                    <a:pt x="1078310" y="9525"/>
                  </a:lnTo>
                  <a:lnTo>
                    <a:pt x="1125141" y="10716"/>
                  </a:lnTo>
                  <a:lnTo>
                    <a:pt x="1155304" y="13891"/>
                  </a:lnTo>
                  <a:lnTo>
                    <a:pt x="1170782" y="17066"/>
                  </a:lnTo>
                  <a:lnTo>
                    <a:pt x="1175544" y="18256"/>
                  </a:lnTo>
                  <a:lnTo>
                    <a:pt x="1177926" y="21035"/>
                  </a:lnTo>
                  <a:lnTo>
                    <a:pt x="1181498" y="21431"/>
                  </a:lnTo>
                  <a:lnTo>
                    <a:pt x="1187848" y="24606"/>
                  </a:lnTo>
                  <a:lnTo>
                    <a:pt x="1190229" y="27781"/>
                  </a:lnTo>
                  <a:lnTo>
                    <a:pt x="1214438" y="56356"/>
                  </a:lnTo>
                  <a:lnTo>
                    <a:pt x="1245394" y="99616"/>
                  </a:lnTo>
                  <a:lnTo>
                    <a:pt x="1260476" y="132160"/>
                  </a:lnTo>
                  <a:lnTo>
                    <a:pt x="1264444" y="151210"/>
                  </a:lnTo>
                  <a:lnTo>
                    <a:pt x="1267619" y="172244"/>
                  </a:lnTo>
                  <a:lnTo>
                    <a:pt x="1268413" y="214313"/>
                  </a:lnTo>
                  <a:lnTo>
                    <a:pt x="1264841" y="278210"/>
                  </a:lnTo>
                  <a:lnTo>
                    <a:pt x="1262460" y="319881"/>
                  </a:lnTo>
                  <a:lnTo>
                    <a:pt x="1256904" y="436563"/>
                  </a:lnTo>
                  <a:lnTo>
                    <a:pt x="1250554" y="554038"/>
                  </a:lnTo>
                  <a:lnTo>
                    <a:pt x="1250951" y="559594"/>
                  </a:lnTo>
                  <a:lnTo>
                    <a:pt x="1251744" y="565150"/>
                  </a:lnTo>
                  <a:lnTo>
                    <a:pt x="1252141" y="586978"/>
                  </a:lnTo>
                  <a:lnTo>
                    <a:pt x="1250157" y="617538"/>
                  </a:lnTo>
                  <a:lnTo>
                    <a:pt x="1245791" y="637778"/>
                  </a:lnTo>
                  <a:lnTo>
                    <a:pt x="1243013" y="647700"/>
                  </a:lnTo>
                  <a:lnTo>
                    <a:pt x="1239838" y="675481"/>
                  </a:lnTo>
                  <a:lnTo>
                    <a:pt x="1236266" y="702469"/>
                  </a:lnTo>
                  <a:lnTo>
                    <a:pt x="1237060" y="707231"/>
                  </a:lnTo>
                  <a:lnTo>
                    <a:pt x="1235473" y="717153"/>
                  </a:lnTo>
                  <a:lnTo>
                    <a:pt x="1233488" y="721519"/>
                  </a:lnTo>
                  <a:lnTo>
                    <a:pt x="1231504" y="727869"/>
                  </a:lnTo>
                  <a:lnTo>
                    <a:pt x="1223963" y="734616"/>
                  </a:lnTo>
                  <a:lnTo>
                    <a:pt x="1218010" y="735013"/>
                  </a:lnTo>
                  <a:lnTo>
                    <a:pt x="1212454" y="736600"/>
                  </a:lnTo>
                  <a:lnTo>
                    <a:pt x="1205310" y="735410"/>
                  </a:lnTo>
                  <a:lnTo>
                    <a:pt x="1171179" y="729456"/>
                  </a:lnTo>
                  <a:lnTo>
                    <a:pt x="1102519" y="719931"/>
                  </a:lnTo>
                  <a:lnTo>
                    <a:pt x="998935" y="711200"/>
                  </a:lnTo>
                  <a:lnTo>
                    <a:pt x="860029" y="708819"/>
                  </a:lnTo>
                  <a:lnTo>
                    <a:pt x="721916" y="712391"/>
                  </a:lnTo>
                  <a:lnTo>
                    <a:pt x="652463" y="714772"/>
                  </a:lnTo>
                  <a:lnTo>
                    <a:pt x="514350" y="720725"/>
                  </a:lnTo>
                  <a:lnTo>
                    <a:pt x="307578" y="727075"/>
                  </a:lnTo>
                  <a:lnTo>
                    <a:pt x="169863" y="728266"/>
                  </a:lnTo>
                  <a:lnTo>
                    <a:pt x="100806" y="726678"/>
                  </a:lnTo>
                  <a:lnTo>
                    <a:pt x="97235" y="726678"/>
                  </a:lnTo>
                  <a:lnTo>
                    <a:pt x="92075" y="723503"/>
                  </a:lnTo>
                  <a:lnTo>
                    <a:pt x="90091" y="721519"/>
                  </a:lnTo>
                  <a:lnTo>
                    <a:pt x="73025" y="709613"/>
                  </a:lnTo>
                  <a:lnTo>
                    <a:pt x="56753" y="696913"/>
                  </a:lnTo>
                  <a:lnTo>
                    <a:pt x="32147" y="683022"/>
                  </a:lnTo>
                  <a:lnTo>
                    <a:pt x="7938" y="669131"/>
                  </a:lnTo>
                  <a:lnTo>
                    <a:pt x="3572" y="665163"/>
                  </a:lnTo>
                  <a:lnTo>
                    <a:pt x="1985" y="660400"/>
                  </a:lnTo>
                  <a:lnTo>
                    <a:pt x="1985" y="659210"/>
                  </a:lnTo>
                  <a:lnTo>
                    <a:pt x="1985" y="658416"/>
                  </a:lnTo>
                  <a:lnTo>
                    <a:pt x="2778" y="655241"/>
                  </a:lnTo>
                  <a:lnTo>
                    <a:pt x="4366" y="652860"/>
                  </a:lnTo>
                  <a:lnTo>
                    <a:pt x="1985" y="651272"/>
                  </a:lnTo>
                  <a:lnTo>
                    <a:pt x="0" y="647700"/>
                  </a:lnTo>
                  <a:lnTo>
                    <a:pt x="0" y="644922"/>
                  </a:lnTo>
                  <a:lnTo>
                    <a:pt x="9922" y="491728"/>
                  </a:lnTo>
                  <a:lnTo>
                    <a:pt x="29369" y="262335"/>
                  </a:lnTo>
                  <a:lnTo>
                    <a:pt x="40085" y="109141"/>
                  </a:lnTo>
                  <a:lnTo>
                    <a:pt x="43656" y="32147"/>
                  </a:lnTo>
                  <a:lnTo>
                    <a:pt x="44450" y="28178"/>
                  </a:lnTo>
                  <a:lnTo>
                    <a:pt x="48022" y="21828"/>
                  </a:lnTo>
                  <a:lnTo>
                    <a:pt x="50403" y="19844"/>
                  </a:lnTo>
                  <a:lnTo>
                    <a:pt x="52388" y="17463"/>
                  </a:lnTo>
                  <a:lnTo>
                    <a:pt x="56753" y="16272"/>
                  </a:lnTo>
                  <a:lnTo>
                    <a:pt x="127000" y="10716"/>
                  </a:lnTo>
                  <a:lnTo>
                    <a:pt x="267891" y="396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A6024331-050E-4FC1-ADD7-C38B2EA799A4}"/>
                </a:ext>
              </a:extLst>
            </p:cNvPr>
            <p:cNvSpPr txBox="1"/>
            <p:nvPr/>
          </p:nvSpPr>
          <p:spPr>
            <a:xfrm>
              <a:off x="5424934" y="4861603"/>
              <a:ext cx="2104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chemeClr val="accent1"/>
                  </a:solidFill>
                </a:rPr>
                <a:t>Share </a:t>
              </a:r>
              <a:r>
                <a:rPr lang="en-US" sz="2000" b="1" dirty="0">
                  <a:solidFill>
                    <a:schemeClr val="accent1"/>
                  </a:solidFill>
                </a:rPr>
                <a:t>preferences</a:t>
              </a: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6F9C9EFD-18AE-4673-9D23-365DCA170575}"/>
              </a:ext>
            </a:extLst>
          </p:cNvPr>
          <p:cNvGrpSpPr/>
          <p:nvPr/>
        </p:nvGrpSpPr>
        <p:grpSpPr>
          <a:xfrm>
            <a:off x="7170114" y="1981532"/>
            <a:ext cx="2002685" cy="798167"/>
            <a:chOff x="5444861" y="3037186"/>
            <a:chExt cx="2002685" cy="798167"/>
          </a:xfrm>
        </p:grpSpPr>
        <p:sp>
          <p:nvSpPr>
            <p:cNvPr id="21" name="Freeform 204">
              <a:extLst>
                <a:ext uri="{FF2B5EF4-FFF2-40B4-BE49-F238E27FC236}">
                  <a16:creationId xmlns:a16="http://schemas.microsoft.com/office/drawing/2014/main" id="{03874C87-F8EA-44D8-AD6D-22F4D4FD1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4861" y="3037186"/>
              <a:ext cx="2002685" cy="798167"/>
            </a:xfrm>
            <a:custGeom>
              <a:avLst/>
              <a:gdLst>
                <a:gd name="T0" fmla="*/ 4081 w 4107"/>
                <a:gd name="T1" fmla="*/ 660 h 1856"/>
                <a:gd name="T2" fmla="*/ 4022 w 4107"/>
                <a:gd name="T3" fmla="*/ 213 h 1856"/>
                <a:gd name="T4" fmla="*/ 3976 w 4107"/>
                <a:gd name="T5" fmla="*/ 73 h 1856"/>
                <a:gd name="T6" fmla="*/ 3939 w 4107"/>
                <a:gd name="T7" fmla="*/ 36 h 1856"/>
                <a:gd name="T8" fmla="*/ 3914 w 4107"/>
                <a:gd name="T9" fmla="*/ 23 h 1856"/>
                <a:gd name="T10" fmla="*/ 3875 w 4107"/>
                <a:gd name="T11" fmla="*/ 3 h 1856"/>
                <a:gd name="T12" fmla="*/ 3840 w 4107"/>
                <a:gd name="T13" fmla="*/ 8 h 1856"/>
                <a:gd name="T14" fmla="*/ 3839 w 4107"/>
                <a:gd name="T15" fmla="*/ 8 h 1856"/>
                <a:gd name="T16" fmla="*/ 3813 w 4107"/>
                <a:gd name="T17" fmla="*/ 0 h 1856"/>
                <a:gd name="T18" fmla="*/ 1934 w 4107"/>
                <a:gd name="T19" fmla="*/ 36 h 1856"/>
                <a:gd name="T20" fmla="*/ 758 w 4107"/>
                <a:gd name="T21" fmla="*/ 65 h 1856"/>
                <a:gd name="T22" fmla="*/ 54 w 4107"/>
                <a:gd name="T23" fmla="*/ 113 h 1856"/>
                <a:gd name="T24" fmla="*/ 31 w 4107"/>
                <a:gd name="T25" fmla="*/ 130 h 1856"/>
                <a:gd name="T26" fmla="*/ 42 w 4107"/>
                <a:gd name="T27" fmla="*/ 162 h 1856"/>
                <a:gd name="T28" fmla="*/ 289 w 4107"/>
                <a:gd name="T29" fmla="*/ 168 h 1856"/>
                <a:gd name="T30" fmla="*/ 1464 w 4107"/>
                <a:gd name="T31" fmla="*/ 136 h 1856"/>
                <a:gd name="T32" fmla="*/ 2869 w 4107"/>
                <a:gd name="T33" fmla="*/ 98 h 1856"/>
                <a:gd name="T34" fmla="*/ 3828 w 4107"/>
                <a:gd name="T35" fmla="*/ 268 h 1856"/>
                <a:gd name="T36" fmla="*/ 3873 w 4107"/>
                <a:gd name="T37" fmla="*/ 1195 h 1856"/>
                <a:gd name="T38" fmla="*/ 3403 w 4107"/>
                <a:gd name="T39" fmla="*/ 1585 h 1856"/>
                <a:gd name="T40" fmla="*/ 1989 w 4107"/>
                <a:gd name="T41" fmla="*/ 1608 h 1856"/>
                <a:gd name="T42" fmla="*/ 1043 w 4107"/>
                <a:gd name="T43" fmla="*/ 1607 h 1856"/>
                <a:gd name="T44" fmla="*/ 466 w 4107"/>
                <a:gd name="T45" fmla="*/ 1592 h 1856"/>
                <a:gd name="T46" fmla="*/ 123 w 4107"/>
                <a:gd name="T47" fmla="*/ 1603 h 1856"/>
                <a:gd name="T48" fmla="*/ 125 w 4107"/>
                <a:gd name="T49" fmla="*/ 1599 h 1856"/>
                <a:gd name="T50" fmla="*/ 125 w 4107"/>
                <a:gd name="T51" fmla="*/ 1568 h 1856"/>
                <a:gd name="T52" fmla="*/ 119 w 4107"/>
                <a:gd name="T53" fmla="*/ 1388 h 1856"/>
                <a:gd name="T54" fmla="*/ 94 w 4107"/>
                <a:gd name="T55" fmla="*/ 871 h 1856"/>
                <a:gd name="T56" fmla="*/ 80 w 4107"/>
                <a:gd name="T57" fmla="*/ 529 h 1856"/>
                <a:gd name="T58" fmla="*/ 74 w 4107"/>
                <a:gd name="T59" fmla="*/ 308 h 1856"/>
                <a:gd name="T60" fmla="*/ 46 w 4107"/>
                <a:gd name="T61" fmla="*/ 181 h 1856"/>
                <a:gd name="T62" fmla="*/ 24 w 4107"/>
                <a:gd name="T63" fmla="*/ 174 h 1856"/>
                <a:gd name="T64" fmla="*/ 9 w 4107"/>
                <a:gd name="T65" fmla="*/ 220 h 1856"/>
                <a:gd name="T66" fmla="*/ 2 w 4107"/>
                <a:gd name="T67" fmla="*/ 426 h 1856"/>
                <a:gd name="T68" fmla="*/ 10 w 4107"/>
                <a:gd name="T69" fmla="*/ 688 h 1856"/>
                <a:gd name="T70" fmla="*/ 18 w 4107"/>
                <a:gd name="T71" fmla="*/ 1052 h 1856"/>
                <a:gd name="T72" fmla="*/ 31 w 4107"/>
                <a:gd name="T73" fmla="*/ 1509 h 1856"/>
                <a:gd name="T74" fmla="*/ 41 w 4107"/>
                <a:gd name="T75" fmla="*/ 1614 h 1856"/>
                <a:gd name="T76" fmla="*/ 71 w 4107"/>
                <a:gd name="T77" fmla="*/ 1637 h 1856"/>
                <a:gd name="T78" fmla="*/ 72 w 4107"/>
                <a:gd name="T79" fmla="*/ 1643 h 1856"/>
                <a:gd name="T80" fmla="*/ 62 w 4107"/>
                <a:gd name="T81" fmla="*/ 1663 h 1856"/>
                <a:gd name="T82" fmla="*/ 72 w 4107"/>
                <a:gd name="T83" fmla="*/ 1694 h 1856"/>
                <a:gd name="T84" fmla="*/ 120 w 4107"/>
                <a:gd name="T85" fmla="*/ 1765 h 1856"/>
                <a:gd name="T86" fmla="*/ 206 w 4107"/>
                <a:gd name="T87" fmla="*/ 1822 h 1856"/>
                <a:gd name="T88" fmla="*/ 381 w 4107"/>
                <a:gd name="T89" fmla="*/ 1856 h 1856"/>
                <a:gd name="T90" fmla="*/ 610 w 4107"/>
                <a:gd name="T91" fmla="*/ 1844 h 1856"/>
                <a:gd name="T92" fmla="*/ 729 w 4107"/>
                <a:gd name="T93" fmla="*/ 1833 h 1856"/>
                <a:gd name="T94" fmla="*/ 794 w 4107"/>
                <a:gd name="T95" fmla="*/ 1833 h 1856"/>
                <a:gd name="T96" fmla="*/ 831 w 4107"/>
                <a:gd name="T97" fmla="*/ 1837 h 1856"/>
                <a:gd name="T98" fmla="*/ 867 w 4107"/>
                <a:gd name="T99" fmla="*/ 1822 h 1856"/>
                <a:gd name="T100" fmla="*/ 1221 w 4107"/>
                <a:gd name="T101" fmla="*/ 1805 h 1856"/>
                <a:gd name="T102" fmla="*/ 1812 w 4107"/>
                <a:gd name="T103" fmla="*/ 1805 h 1856"/>
                <a:gd name="T104" fmla="*/ 2658 w 4107"/>
                <a:gd name="T105" fmla="*/ 1831 h 1856"/>
                <a:gd name="T106" fmla="*/ 3075 w 4107"/>
                <a:gd name="T107" fmla="*/ 1834 h 1856"/>
                <a:gd name="T108" fmla="*/ 3481 w 4107"/>
                <a:gd name="T109" fmla="*/ 1820 h 1856"/>
                <a:gd name="T110" fmla="*/ 3770 w 4107"/>
                <a:gd name="T111" fmla="*/ 1794 h 1856"/>
                <a:gd name="T112" fmla="*/ 3939 w 4107"/>
                <a:gd name="T113" fmla="*/ 1776 h 1856"/>
                <a:gd name="T114" fmla="*/ 4035 w 4107"/>
                <a:gd name="T115" fmla="*/ 1748 h 1856"/>
                <a:gd name="T116" fmla="*/ 4071 w 4107"/>
                <a:gd name="T117" fmla="*/ 1719 h 1856"/>
                <a:gd name="T118" fmla="*/ 4076 w 4107"/>
                <a:gd name="T119" fmla="*/ 1664 h 1856"/>
                <a:gd name="T120" fmla="*/ 4086 w 4107"/>
                <a:gd name="T121" fmla="*/ 1554 h 1856"/>
                <a:gd name="T122" fmla="*/ 4107 w 4107"/>
                <a:gd name="T123" fmla="*/ 1157 h 1856"/>
                <a:gd name="T124" fmla="*/ 4092 w 4107"/>
                <a:gd name="T125" fmla="*/ 858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07" h="1856">
                  <a:moveTo>
                    <a:pt x="4092" y="858"/>
                  </a:moveTo>
                  <a:lnTo>
                    <a:pt x="4081" y="660"/>
                  </a:lnTo>
                  <a:lnTo>
                    <a:pt x="4051" y="359"/>
                  </a:lnTo>
                  <a:lnTo>
                    <a:pt x="4022" y="213"/>
                  </a:lnTo>
                  <a:lnTo>
                    <a:pt x="3993" y="118"/>
                  </a:lnTo>
                  <a:lnTo>
                    <a:pt x="3976" y="73"/>
                  </a:lnTo>
                  <a:lnTo>
                    <a:pt x="3967" y="54"/>
                  </a:lnTo>
                  <a:lnTo>
                    <a:pt x="3939" y="36"/>
                  </a:lnTo>
                  <a:lnTo>
                    <a:pt x="3923" y="34"/>
                  </a:lnTo>
                  <a:lnTo>
                    <a:pt x="3914" y="23"/>
                  </a:lnTo>
                  <a:lnTo>
                    <a:pt x="3895" y="9"/>
                  </a:lnTo>
                  <a:lnTo>
                    <a:pt x="3875" y="3"/>
                  </a:lnTo>
                  <a:lnTo>
                    <a:pt x="3852" y="4"/>
                  </a:lnTo>
                  <a:lnTo>
                    <a:pt x="3840" y="8"/>
                  </a:lnTo>
                  <a:lnTo>
                    <a:pt x="3839" y="8"/>
                  </a:lnTo>
                  <a:lnTo>
                    <a:pt x="3839" y="8"/>
                  </a:lnTo>
                  <a:lnTo>
                    <a:pt x="3828" y="1"/>
                  </a:lnTo>
                  <a:lnTo>
                    <a:pt x="3813" y="0"/>
                  </a:lnTo>
                  <a:lnTo>
                    <a:pt x="2873" y="14"/>
                  </a:lnTo>
                  <a:lnTo>
                    <a:pt x="1934" y="36"/>
                  </a:lnTo>
                  <a:lnTo>
                    <a:pt x="1464" y="47"/>
                  </a:lnTo>
                  <a:lnTo>
                    <a:pt x="758" y="65"/>
                  </a:lnTo>
                  <a:lnTo>
                    <a:pt x="289" y="91"/>
                  </a:lnTo>
                  <a:lnTo>
                    <a:pt x="54" y="113"/>
                  </a:lnTo>
                  <a:lnTo>
                    <a:pt x="44" y="115"/>
                  </a:lnTo>
                  <a:lnTo>
                    <a:pt x="31" y="130"/>
                  </a:lnTo>
                  <a:lnTo>
                    <a:pt x="31" y="148"/>
                  </a:lnTo>
                  <a:lnTo>
                    <a:pt x="42" y="162"/>
                  </a:lnTo>
                  <a:lnTo>
                    <a:pt x="54" y="165"/>
                  </a:lnTo>
                  <a:lnTo>
                    <a:pt x="289" y="168"/>
                  </a:lnTo>
                  <a:lnTo>
                    <a:pt x="759" y="162"/>
                  </a:lnTo>
                  <a:lnTo>
                    <a:pt x="1464" y="136"/>
                  </a:lnTo>
                  <a:lnTo>
                    <a:pt x="1934" y="121"/>
                  </a:lnTo>
                  <a:lnTo>
                    <a:pt x="2869" y="98"/>
                  </a:lnTo>
                  <a:lnTo>
                    <a:pt x="3806" y="83"/>
                  </a:lnTo>
                  <a:lnTo>
                    <a:pt x="3828" y="268"/>
                  </a:lnTo>
                  <a:lnTo>
                    <a:pt x="3856" y="639"/>
                  </a:lnTo>
                  <a:lnTo>
                    <a:pt x="3873" y="1195"/>
                  </a:lnTo>
                  <a:lnTo>
                    <a:pt x="3874" y="1568"/>
                  </a:lnTo>
                  <a:lnTo>
                    <a:pt x="3403" y="1585"/>
                  </a:lnTo>
                  <a:lnTo>
                    <a:pt x="2461" y="1605"/>
                  </a:lnTo>
                  <a:lnTo>
                    <a:pt x="1989" y="1608"/>
                  </a:lnTo>
                  <a:lnTo>
                    <a:pt x="1516" y="1611"/>
                  </a:lnTo>
                  <a:lnTo>
                    <a:pt x="1043" y="1607"/>
                  </a:lnTo>
                  <a:lnTo>
                    <a:pt x="815" y="1602"/>
                  </a:lnTo>
                  <a:lnTo>
                    <a:pt x="466" y="1592"/>
                  </a:lnTo>
                  <a:lnTo>
                    <a:pt x="236" y="1596"/>
                  </a:lnTo>
                  <a:lnTo>
                    <a:pt x="123" y="1603"/>
                  </a:lnTo>
                  <a:lnTo>
                    <a:pt x="124" y="1602"/>
                  </a:lnTo>
                  <a:lnTo>
                    <a:pt x="125" y="1599"/>
                  </a:lnTo>
                  <a:lnTo>
                    <a:pt x="131" y="1589"/>
                  </a:lnTo>
                  <a:lnTo>
                    <a:pt x="125" y="1568"/>
                  </a:lnTo>
                  <a:lnTo>
                    <a:pt x="119" y="1561"/>
                  </a:lnTo>
                  <a:lnTo>
                    <a:pt x="119" y="1388"/>
                  </a:lnTo>
                  <a:lnTo>
                    <a:pt x="102" y="1043"/>
                  </a:lnTo>
                  <a:lnTo>
                    <a:pt x="94" y="871"/>
                  </a:lnTo>
                  <a:lnTo>
                    <a:pt x="88" y="700"/>
                  </a:lnTo>
                  <a:lnTo>
                    <a:pt x="80" y="529"/>
                  </a:lnTo>
                  <a:lnTo>
                    <a:pt x="79" y="442"/>
                  </a:lnTo>
                  <a:lnTo>
                    <a:pt x="74" y="308"/>
                  </a:lnTo>
                  <a:lnTo>
                    <a:pt x="59" y="222"/>
                  </a:lnTo>
                  <a:lnTo>
                    <a:pt x="46" y="181"/>
                  </a:lnTo>
                  <a:lnTo>
                    <a:pt x="41" y="174"/>
                  </a:lnTo>
                  <a:lnTo>
                    <a:pt x="24" y="174"/>
                  </a:lnTo>
                  <a:lnTo>
                    <a:pt x="19" y="181"/>
                  </a:lnTo>
                  <a:lnTo>
                    <a:pt x="9" y="220"/>
                  </a:lnTo>
                  <a:lnTo>
                    <a:pt x="0" y="301"/>
                  </a:lnTo>
                  <a:lnTo>
                    <a:pt x="2" y="426"/>
                  </a:lnTo>
                  <a:lnTo>
                    <a:pt x="6" y="507"/>
                  </a:lnTo>
                  <a:lnTo>
                    <a:pt x="10" y="688"/>
                  </a:lnTo>
                  <a:lnTo>
                    <a:pt x="15" y="871"/>
                  </a:lnTo>
                  <a:lnTo>
                    <a:pt x="18" y="1052"/>
                  </a:lnTo>
                  <a:lnTo>
                    <a:pt x="23" y="1326"/>
                  </a:lnTo>
                  <a:lnTo>
                    <a:pt x="31" y="1509"/>
                  </a:lnTo>
                  <a:lnTo>
                    <a:pt x="39" y="1599"/>
                  </a:lnTo>
                  <a:lnTo>
                    <a:pt x="41" y="1614"/>
                  </a:lnTo>
                  <a:lnTo>
                    <a:pt x="59" y="1633"/>
                  </a:lnTo>
                  <a:lnTo>
                    <a:pt x="71" y="1637"/>
                  </a:lnTo>
                  <a:lnTo>
                    <a:pt x="71" y="1641"/>
                  </a:lnTo>
                  <a:lnTo>
                    <a:pt x="72" y="1643"/>
                  </a:lnTo>
                  <a:lnTo>
                    <a:pt x="66" y="1649"/>
                  </a:lnTo>
                  <a:lnTo>
                    <a:pt x="62" y="1663"/>
                  </a:lnTo>
                  <a:lnTo>
                    <a:pt x="65" y="1672"/>
                  </a:lnTo>
                  <a:lnTo>
                    <a:pt x="72" y="1694"/>
                  </a:lnTo>
                  <a:lnTo>
                    <a:pt x="93" y="1733"/>
                  </a:lnTo>
                  <a:lnTo>
                    <a:pt x="120" y="1765"/>
                  </a:lnTo>
                  <a:lnTo>
                    <a:pt x="151" y="1791"/>
                  </a:lnTo>
                  <a:lnTo>
                    <a:pt x="206" y="1822"/>
                  </a:lnTo>
                  <a:lnTo>
                    <a:pt x="289" y="1846"/>
                  </a:lnTo>
                  <a:lnTo>
                    <a:pt x="381" y="1856"/>
                  </a:lnTo>
                  <a:lnTo>
                    <a:pt x="475" y="1856"/>
                  </a:lnTo>
                  <a:lnTo>
                    <a:pt x="610" y="1844"/>
                  </a:lnTo>
                  <a:lnTo>
                    <a:pt x="687" y="1837"/>
                  </a:lnTo>
                  <a:lnTo>
                    <a:pt x="729" y="1833"/>
                  </a:lnTo>
                  <a:lnTo>
                    <a:pt x="772" y="1829"/>
                  </a:lnTo>
                  <a:lnTo>
                    <a:pt x="794" y="1833"/>
                  </a:lnTo>
                  <a:lnTo>
                    <a:pt x="815" y="1835"/>
                  </a:lnTo>
                  <a:lnTo>
                    <a:pt x="831" y="1837"/>
                  </a:lnTo>
                  <a:lnTo>
                    <a:pt x="856" y="1830"/>
                  </a:lnTo>
                  <a:lnTo>
                    <a:pt x="867" y="1822"/>
                  </a:lnTo>
                  <a:lnTo>
                    <a:pt x="985" y="1815"/>
                  </a:lnTo>
                  <a:lnTo>
                    <a:pt x="1221" y="1805"/>
                  </a:lnTo>
                  <a:lnTo>
                    <a:pt x="1576" y="1802"/>
                  </a:lnTo>
                  <a:lnTo>
                    <a:pt x="1812" y="1805"/>
                  </a:lnTo>
                  <a:lnTo>
                    <a:pt x="2094" y="1813"/>
                  </a:lnTo>
                  <a:lnTo>
                    <a:pt x="2658" y="1831"/>
                  </a:lnTo>
                  <a:lnTo>
                    <a:pt x="2941" y="1834"/>
                  </a:lnTo>
                  <a:lnTo>
                    <a:pt x="3075" y="1834"/>
                  </a:lnTo>
                  <a:lnTo>
                    <a:pt x="3345" y="1826"/>
                  </a:lnTo>
                  <a:lnTo>
                    <a:pt x="3481" y="1820"/>
                  </a:lnTo>
                  <a:lnTo>
                    <a:pt x="3626" y="1809"/>
                  </a:lnTo>
                  <a:lnTo>
                    <a:pt x="3770" y="1794"/>
                  </a:lnTo>
                  <a:lnTo>
                    <a:pt x="3836" y="1789"/>
                  </a:lnTo>
                  <a:lnTo>
                    <a:pt x="3939" y="1776"/>
                  </a:lnTo>
                  <a:lnTo>
                    <a:pt x="4003" y="1760"/>
                  </a:lnTo>
                  <a:lnTo>
                    <a:pt x="4035" y="1748"/>
                  </a:lnTo>
                  <a:lnTo>
                    <a:pt x="4050" y="1741"/>
                  </a:lnTo>
                  <a:lnTo>
                    <a:pt x="4071" y="1719"/>
                  </a:lnTo>
                  <a:lnTo>
                    <a:pt x="4080" y="1691"/>
                  </a:lnTo>
                  <a:lnTo>
                    <a:pt x="4076" y="1664"/>
                  </a:lnTo>
                  <a:lnTo>
                    <a:pt x="4070" y="1653"/>
                  </a:lnTo>
                  <a:lnTo>
                    <a:pt x="4086" y="1554"/>
                  </a:lnTo>
                  <a:lnTo>
                    <a:pt x="4105" y="1356"/>
                  </a:lnTo>
                  <a:lnTo>
                    <a:pt x="4107" y="1157"/>
                  </a:lnTo>
                  <a:lnTo>
                    <a:pt x="4099" y="958"/>
                  </a:lnTo>
                  <a:lnTo>
                    <a:pt x="4092" y="858"/>
                  </a:lnTo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8E3CD9A0-1FA9-4A30-993C-5834D9E5ECA6}"/>
                </a:ext>
              </a:extLst>
            </p:cNvPr>
            <p:cNvSpPr txBox="1"/>
            <p:nvPr/>
          </p:nvSpPr>
          <p:spPr>
            <a:xfrm>
              <a:off x="5714999" y="3202553"/>
              <a:ext cx="15881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4"/>
                  </a:solidFill>
                </a:rPr>
                <a:t>Negotiation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EE7AA462-969D-472F-9916-7C16E5BA6190}"/>
              </a:ext>
            </a:extLst>
          </p:cNvPr>
          <p:cNvGrpSpPr/>
          <p:nvPr/>
        </p:nvGrpSpPr>
        <p:grpSpPr>
          <a:xfrm>
            <a:off x="1616976" y="4096019"/>
            <a:ext cx="2704954" cy="918908"/>
            <a:chOff x="5097725" y="4312027"/>
            <a:chExt cx="2704954" cy="918908"/>
          </a:xfrm>
        </p:grpSpPr>
        <p:cxnSp>
          <p:nvCxnSpPr>
            <p:cNvPr id="33" name="Shape 163">
              <a:extLst>
                <a:ext uri="{FF2B5EF4-FFF2-40B4-BE49-F238E27FC236}">
                  <a16:creationId xmlns:a16="http://schemas.microsoft.com/office/drawing/2014/main" id="{0A0F315B-1EF9-4E58-A294-C33171DFE999}"/>
                </a:ext>
              </a:extLst>
            </p:cNvPr>
            <p:cNvCxnSpPr>
              <a:cxnSpLocks/>
            </p:cNvCxnSpPr>
            <p:nvPr/>
          </p:nvCxnSpPr>
          <p:spPr>
            <a:xfrm>
              <a:off x="5097725" y="4610070"/>
              <a:ext cx="2704954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4" name="Shape 164">
              <a:extLst>
                <a:ext uri="{FF2B5EF4-FFF2-40B4-BE49-F238E27FC236}">
                  <a16:creationId xmlns:a16="http://schemas.microsoft.com/office/drawing/2014/main" id="{38E73A81-F0AE-4C16-833E-48850D3426B4}"/>
                </a:ext>
              </a:extLst>
            </p:cNvPr>
            <p:cNvSpPr/>
            <p:nvPr/>
          </p:nvSpPr>
          <p:spPr>
            <a:xfrm>
              <a:off x="5774384" y="4312027"/>
              <a:ext cx="1489202" cy="43457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9050" cap="flat" cmpd="sng">
              <a:solidFill>
                <a:schemeClr val="tx2">
                  <a:lumMod val="75000"/>
                </a:schemeClr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defRPr/>
              </a:pPr>
              <a:r>
                <a:rPr lang="fr-FR" b="1" kern="0" dirty="0" err="1">
                  <a:solidFill>
                    <a:srgbClr val="FFFFFF"/>
                  </a:solidFill>
                  <a:ea typeface="Calibri"/>
                  <a:cs typeface="Calibri"/>
                  <a:sym typeface="Calibri"/>
                </a:rPr>
                <a:t>Utterance</a:t>
              </a:r>
              <a:r>
                <a:rPr lang="fr-FR" b="1" kern="0" baseline="-25000" dirty="0" err="1">
                  <a:solidFill>
                    <a:srgbClr val="FFFFFF"/>
                  </a:solidFill>
                  <a:ea typeface="Calibri"/>
                  <a:cs typeface="Calibri"/>
                  <a:sym typeface="Calibri"/>
                </a:rPr>
                <a:t>Self</a:t>
              </a:r>
              <a:endParaRPr lang="fr-FR" b="1" kern="0" baseline="-25000" dirty="0">
                <a:solidFill>
                  <a:srgbClr val="FFFFFF"/>
                </a:solidFill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5" name="Shape 165">
              <a:extLst>
                <a:ext uri="{FF2B5EF4-FFF2-40B4-BE49-F238E27FC236}">
                  <a16:creationId xmlns:a16="http://schemas.microsoft.com/office/drawing/2014/main" id="{3749A2BC-F172-48B5-BFD0-66566A820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97725" y="4991103"/>
              <a:ext cx="2654202" cy="0"/>
            </a:xfrm>
            <a:prstGeom prst="straightConnector1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6" name="Shape 166">
              <a:extLst>
                <a:ext uri="{FF2B5EF4-FFF2-40B4-BE49-F238E27FC236}">
                  <a16:creationId xmlns:a16="http://schemas.microsoft.com/office/drawing/2014/main" id="{2DC50234-2553-422D-8751-465FC21C86DE}"/>
                </a:ext>
              </a:extLst>
            </p:cNvPr>
            <p:cNvSpPr/>
            <p:nvPr/>
          </p:nvSpPr>
          <p:spPr>
            <a:xfrm>
              <a:off x="5774873" y="4835787"/>
              <a:ext cx="1502247" cy="395148"/>
            </a:xfrm>
            <a:prstGeom prst="rect">
              <a:avLst/>
            </a:prstGeom>
            <a:solidFill>
              <a:srgbClr val="A5A5A5"/>
            </a:solidFill>
            <a:ln w="19050" cap="flat" cmpd="sng">
              <a:solidFill>
                <a:srgbClr val="A5A5A5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Utterance</a:t>
              </a:r>
              <a:r>
                <a:rPr kumimoji="0" lang="fr-FR" b="1" i="0" u="none" strike="noStrike" kern="0" cap="none" spc="0" normalizeH="0" baseline="-2500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other</a:t>
              </a:r>
              <a:endParaRPr kumimoji="0" b="1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Freeform: Shape 68">
            <a:extLst>
              <a:ext uri="{FF2B5EF4-FFF2-40B4-BE49-F238E27FC236}">
                <a16:creationId xmlns:a16="http://schemas.microsoft.com/office/drawing/2014/main" id="{8AB40CA1-6522-4083-B5D3-0BA4ED8060EE}"/>
              </a:ext>
            </a:extLst>
          </p:cNvPr>
          <p:cNvSpPr>
            <a:spLocks/>
          </p:cNvSpPr>
          <p:nvPr/>
        </p:nvSpPr>
        <p:spPr bwMode="auto">
          <a:xfrm>
            <a:off x="9559884" y="2800302"/>
            <a:ext cx="2529680" cy="2132648"/>
          </a:xfrm>
          <a:custGeom>
            <a:avLst/>
            <a:gdLst>
              <a:gd name="connsiteX0" fmla="*/ 74633 w 1268413"/>
              <a:gd name="connsiteY0" fmla="*/ 33338 h 736600"/>
              <a:gd name="connsiteX1" fmla="*/ 72251 w 1268413"/>
              <a:gd name="connsiteY1" fmla="*/ 110282 h 736600"/>
              <a:gd name="connsiteX2" fmla="*/ 64311 w 1268413"/>
              <a:gd name="connsiteY2" fmla="*/ 264964 h 736600"/>
              <a:gd name="connsiteX3" fmla="*/ 51606 w 1268413"/>
              <a:gd name="connsiteY3" fmla="*/ 419646 h 736600"/>
              <a:gd name="connsiteX4" fmla="*/ 31359 w 1268413"/>
              <a:gd name="connsiteY4" fmla="*/ 572741 h 736600"/>
              <a:gd name="connsiteX5" fmla="*/ 17463 w 1268413"/>
              <a:gd name="connsiteY5" fmla="*/ 648495 h 736600"/>
              <a:gd name="connsiteX6" fmla="*/ 20242 w 1268413"/>
              <a:gd name="connsiteY6" fmla="*/ 648892 h 736600"/>
              <a:gd name="connsiteX7" fmla="*/ 22624 w 1268413"/>
              <a:gd name="connsiteY7" fmla="*/ 649288 h 736600"/>
              <a:gd name="connsiteX8" fmla="*/ 37314 w 1268413"/>
              <a:gd name="connsiteY8" fmla="*/ 645719 h 736600"/>
              <a:gd name="connsiteX9" fmla="*/ 67487 w 1268413"/>
              <a:gd name="connsiteY9" fmla="*/ 643339 h 736600"/>
              <a:gd name="connsiteX10" fmla="*/ 113937 w 1268413"/>
              <a:gd name="connsiteY10" fmla="*/ 642546 h 736600"/>
              <a:gd name="connsiteX11" fmla="*/ 142522 w 1268413"/>
              <a:gd name="connsiteY11" fmla="*/ 642546 h 736600"/>
              <a:gd name="connsiteX12" fmla="*/ 219145 w 1268413"/>
              <a:gd name="connsiteY12" fmla="*/ 640563 h 736600"/>
              <a:gd name="connsiteX13" fmla="*/ 295372 w 1268413"/>
              <a:gd name="connsiteY13" fmla="*/ 638976 h 736600"/>
              <a:gd name="connsiteX14" fmla="*/ 439884 w 1268413"/>
              <a:gd name="connsiteY14" fmla="*/ 636993 h 736600"/>
              <a:gd name="connsiteX15" fmla="*/ 584000 w 1268413"/>
              <a:gd name="connsiteY15" fmla="*/ 636596 h 736600"/>
              <a:gd name="connsiteX16" fmla="*/ 732880 w 1268413"/>
              <a:gd name="connsiteY16" fmla="*/ 636596 h 736600"/>
              <a:gd name="connsiteX17" fmla="*/ 881362 w 1268413"/>
              <a:gd name="connsiteY17" fmla="*/ 637390 h 736600"/>
              <a:gd name="connsiteX18" fmla="*/ 951633 w 1268413"/>
              <a:gd name="connsiteY18" fmla="*/ 636993 h 736600"/>
              <a:gd name="connsiteX19" fmla="*/ 1059224 w 1268413"/>
              <a:gd name="connsiteY19" fmla="*/ 635803 h 736600"/>
              <a:gd name="connsiteX20" fmla="*/ 1129892 w 1268413"/>
              <a:gd name="connsiteY20" fmla="*/ 638579 h 736600"/>
              <a:gd name="connsiteX21" fmla="*/ 1165226 w 1268413"/>
              <a:gd name="connsiteY21" fmla="*/ 642149 h 736600"/>
              <a:gd name="connsiteX22" fmla="*/ 1162844 w 1268413"/>
              <a:gd name="connsiteY22" fmla="*/ 493020 h 736600"/>
              <a:gd name="connsiteX23" fmla="*/ 1155301 w 1268413"/>
              <a:gd name="connsiteY23" fmla="*/ 270517 h 736600"/>
              <a:gd name="connsiteX24" fmla="*/ 1147758 w 1268413"/>
              <a:gd name="connsiteY24" fmla="*/ 121784 h 736600"/>
              <a:gd name="connsiteX25" fmla="*/ 1142596 w 1268413"/>
              <a:gd name="connsiteY25" fmla="*/ 47220 h 736600"/>
              <a:gd name="connsiteX26" fmla="*/ 1082251 w 1268413"/>
              <a:gd name="connsiteY26" fmla="*/ 46823 h 736600"/>
              <a:gd name="connsiteX27" fmla="*/ 1021905 w 1268413"/>
              <a:gd name="connsiteY27" fmla="*/ 42857 h 736600"/>
              <a:gd name="connsiteX28" fmla="*/ 954016 w 1268413"/>
              <a:gd name="connsiteY28" fmla="*/ 40874 h 736600"/>
              <a:gd name="connsiteX29" fmla="*/ 885729 w 1268413"/>
              <a:gd name="connsiteY29" fmla="*/ 38494 h 736600"/>
              <a:gd name="connsiteX30" fmla="*/ 748760 w 1268413"/>
              <a:gd name="connsiteY30" fmla="*/ 36115 h 736600"/>
              <a:gd name="connsiteX31" fmla="*/ 611791 w 1268413"/>
              <a:gd name="connsiteY31" fmla="*/ 34528 h 736600"/>
              <a:gd name="connsiteX32" fmla="*/ 343410 w 1268413"/>
              <a:gd name="connsiteY32" fmla="*/ 34925 h 736600"/>
              <a:gd name="connsiteX33" fmla="*/ 479425 w 1268413"/>
              <a:gd name="connsiteY33" fmla="*/ 0 h 736600"/>
              <a:gd name="connsiteX34" fmla="*/ 620316 w 1268413"/>
              <a:gd name="connsiteY34" fmla="*/ 0 h 736600"/>
              <a:gd name="connsiteX35" fmla="*/ 761207 w 1268413"/>
              <a:gd name="connsiteY35" fmla="*/ 1588 h 736600"/>
              <a:gd name="connsiteX36" fmla="*/ 902494 w 1268413"/>
              <a:gd name="connsiteY36" fmla="*/ 4366 h 736600"/>
              <a:gd name="connsiteX37" fmla="*/ 974726 w 1268413"/>
              <a:gd name="connsiteY37" fmla="*/ 6747 h 736600"/>
              <a:gd name="connsiteX38" fmla="*/ 1047354 w 1268413"/>
              <a:gd name="connsiteY38" fmla="*/ 8731 h 736600"/>
              <a:gd name="connsiteX39" fmla="*/ 1078310 w 1268413"/>
              <a:gd name="connsiteY39" fmla="*/ 9525 h 736600"/>
              <a:gd name="connsiteX40" fmla="*/ 1125141 w 1268413"/>
              <a:gd name="connsiteY40" fmla="*/ 10716 h 736600"/>
              <a:gd name="connsiteX41" fmla="*/ 1155304 w 1268413"/>
              <a:gd name="connsiteY41" fmla="*/ 13891 h 736600"/>
              <a:gd name="connsiteX42" fmla="*/ 1170782 w 1268413"/>
              <a:gd name="connsiteY42" fmla="*/ 17066 h 736600"/>
              <a:gd name="connsiteX43" fmla="*/ 1175544 w 1268413"/>
              <a:gd name="connsiteY43" fmla="*/ 18256 h 736600"/>
              <a:gd name="connsiteX44" fmla="*/ 1177926 w 1268413"/>
              <a:gd name="connsiteY44" fmla="*/ 21035 h 736600"/>
              <a:gd name="connsiteX45" fmla="*/ 1181498 w 1268413"/>
              <a:gd name="connsiteY45" fmla="*/ 21431 h 736600"/>
              <a:gd name="connsiteX46" fmla="*/ 1187848 w 1268413"/>
              <a:gd name="connsiteY46" fmla="*/ 24606 h 736600"/>
              <a:gd name="connsiteX47" fmla="*/ 1190229 w 1268413"/>
              <a:gd name="connsiteY47" fmla="*/ 27781 h 736600"/>
              <a:gd name="connsiteX48" fmla="*/ 1214438 w 1268413"/>
              <a:gd name="connsiteY48" fmla="*/ 56356 h 736600"/>
              <a:gd name="connsiteX49" fmla="*/ 1245394 w 1268413"/>
              <a:gd name="connsiteY49" fmla="*/ 99616 h 736600"/>
              <a:gd name="connsiteX50" fmla="*/ 1260476 w 1268413"/>
              <a:gd name="connsiteY50" fmla="*/ 132160 h 736600"/>
              <a:gd name="connsiteX51" fmla="*/ 1264444 w 1268413"/>
              <a:gd name="connsiteY51" fmla="*/ 151210 h 736600"/>
              <a:gd name="connsiteX52" fmla="*/ 1267619 w 1268413"/>
              <a:gd name="connsiteY52" fmla="*/ 172244 h 736600"/>
              <a:gd name="connsiteX53" fmla="*/ 1268413 w 1268413"/>
              <a:gd name="connsiteY53" fmla="*/ 214313 h 736600"/>
              <a:gd name="connsiteX54" fmla="*/ 1264841 w 1268413"/>
              <a:gd name="connsiteY54" fmla="*/ 278210 h 736600"/>
              <a:gd name="connsiteX55" fmla="*/ 1262460 w 1268413"/>
              <a:gd name="connsiteY55" fmla="*/ 319881 h 736600"/>
              <a:gd name="connsiteX56" fmla="*/ 1256904 w 1268413"/>
              <a:gd name="connsiteY56" fmla="*/ 436563 h 736600"/>
              <a:gd name="connsiteX57" fmla="*/ 1250554 w 1268413"/>
              <a:gd name="connsiteY57" fmla="*/ 554038 h 736600"/>
              <a:gd name="connsiteX58" fmla="*/ 1250951 w 1268413"/>
              <a:gd name="connsiteY58" fmla="*/ 559594 h 736600"/>
              <a:gd name="connsiteX59" fmla="*/ 1251744 w 1268413"/>
              <a:gd name="connsiteY59" fmla="*/ 565150 h 736600"/>
              <a:gd name="connsiteX60" fmla="*/ 1252141 w 1268413"/>
              <a:gd name="connsiteY60" fmla="*/ 586978 h 736600"/>
              <a:gd name="connsiteX61" fmla="*/ 1250157 w 1268413"/>
              <a:gd name="connsiteY61" fmla="*/ 617538 h 736600"/>
              <a:gd name="connsiteX62" fmla="*/ 1245791 w 1268413"/>
              <a:gd name="connsiteY62" fmla="*/ 637778 h 736600"/>
              <a:gd name="connsiteX63" fmla="*/ 1243013 w 1268413"/>
              <a:gd name="connsiteY63" fmla="*/ 647700 h 736600"/>
              <a:gd name="connsiteX64" fmla="*/ 1239838 w 1268413"/>
              <a:gd name="connsiteY64" fmla="*/ 675481 h 736600"/>
              <a:gd name="connsiteX65" fmla="*/ 1236266 w 1268413"/>
              <a:gd name="connsiteY65" fmla="*/ 702469 h 736600"/>
              <a:gd name="connsiteX66" fmla="*/ 1237060 w 1268413"/>
              <a:gd name="connsiteY66" fmla="*/ 707231 h 736600"/>
              <a:gd name="connsiteX67" fmla="*/ 1235473 w 1268413"/>
              <a:gd name="connsiteY67" fmla="*/ 717153 h 736600"/>
              <a:gd name="connsiteX68" fmla="*/ 1233488 w 1268413"/>
              <a:gd name="connsiteY68" fmla="*/ 721519 h 736600"/>
              <a:gd name="connsiteX69" fmla="*/ 1231504 w 1268413"/>
              <a:gd name="connsiteY69" fmla="*/ 727869 h 736600"/>
              <a:gd name="connsiteX70" fmla="*/ 1223963 w 1268413"/>
              <a:gd name="connsiteY70" fmla="*/ 734616 h 736600"/>
              <a:gd name="connsiteX71" fmla="*/ 1218010 w 1268413"/>
              <a:gd name="connsiteY71" fmla="*/ 735013 h 736600"/>
              <a:gd name="connsiteX72" fmla="*/ 1212454 w 1268413"/>
              <a:gd name="connsiteY72" fmla="*/ 736600 h 736600"/>
              <a:gd name="connsiteX73" fmla="*/ 1205310 w 1268413"/>
              <a:gd name="connsiteY73" fmla="*/ 735410 h 736600"/>
              <a:gd name="connsiteX74" fmla="*/ 1171179 w 1268413"/>
              <a:gd name="connsiteY74" fmla="*/ 729456 h 736600"/>
              <a:gd name="connsiteX75" fmla="*/ 1102519 w 1268413"/>
              <a:gd name="connsiteY75" fmla="*/ 719931 h 736600"/>
              <a:gd name="connsiteX76" fmla="*/ 998935 w 1268413"/>
              <a:gd name="connsiteY76" fmla="*/ 711200 h 736600"/>
              <a:gd name="connsiteX77" fmla="*/ 860029 w 1268413"/>
              <a:gd name="connsiteY77" fmla="*/ 708819 h 736600"/>
              <a:gd name="connsiteX78" fmla="*/ 721916 w 1268413"/>
              <a:gd name="connsiteY78" fmla="*/ 712391 h 736600"/>
              <a:gd name="connsiteX79" fmla="*/ 652463 w 1268413"/>
              <a:gd name="connsiteY79" fmla="*/ 714772 h 736600"/>
              <a:gd name="connsiteX80" fmla="*/ 514350 w 1268413"/>
              <a:gd name="connsiteY80" fmla="*/ 720725 h 736600"/>
              <a:gd name="connsiteX81" fmla="*/ 307578 w 1268413"/>
              <a:gd name="connsiteY81" fmla="*/ 727075 h 736600"/>
              <a:gd name="connsiteX82" fmla="*/ 169863 w 1268413"/>
              <a:gd name="connsiteY82" fmla="*/ 728266 h 736600"/>
              <a:gd name="connsiteX83" fmla="*/ 100806 w 1268413"/>
              <a:gd name="connsiteY83" fmla="*/ 726678 h 736600"/>
              <a:gd name="connsiteX84" fmla="*/ 97235 w 1268413"/>
              <a:gd name="connsiteY84" fmla="*/ 726678 h 736600"/>
              <a:gd name="connsiteX85" fmla="*/ 92075 w 1268413"/>
              <a:gd name="connsiteY85" fmla="*/ 723503 h 736600"/>
              <a:gd name="connsiteX86" fmla="*/ 90091 w 1268413"/>
              <a:gd name="connsiteY86" fmla="*/ 721519 h 736600"/>
              <a:gd name="connsiteX87" fmla="*/ 73025 w 1268413"/>
              <a:gd name="connsiteY87" fmla="*/ 709613 h 736600"/>
              <a:gd name="connsiteX88" fmla="*/ 56753 w 1268413"/>
              <a:gd name="connsiteY88" fmla="*/ 696913 h 736600"/>
              <a:gd name="connsiteX89" fmla="*/ 32147 w 1268413"/>
              <a:gd name="connsiteY89" fmla="*/ 683022 h 736600"/>
              <a:gd name="connsiteX90" fmla="*/ 7938 w 1268413"/>
              <a:gd name="connsiteY90" fmla="*/ 669131 h 736600"/>
              <a:gd name="connsiteX91" fmla="*/ 3572 w 1268413"/>
              <a:gd name="connsiteY91" fmla="*/ 665163 h 736600"/>
              <a:gd name="connsiteX92" fmla="*/ 1985 w 1268413"/>
              <a:gd name="connsiteY92" fmla="*/ 660400 h 736600"/>
              <a:gd name="connsiteX93" fmla="*/ 1985 w 1268413"/>
              <a:gd name="connsiteY93" fmla="*/ 659210 h 736600"/>
              <a:gd name="connsiteX94" fmla="*/ 1985 w 1268413"/>
              <a:gd name="connsiteY94" fmla="*/ 658416 h 736600"/>
              <a:gd name="connsiteX95" fmla="*/ 2778 w 1268413"/>
              <a:gd name="connsiteY95" fmla="*/ 655241 h 736600"/>
              <a:gd name="connsiteX96" fmla="*/ 4366 w 1268413"/>
              <a:gd name="connsiteY96" fmla="*/ 652860 h 736600"/>
              <a:gd name="connsiteX97" fmla="*/ 1985 w 1268413"/>
              <a:gd name="connsiteY97" fmla="*/ 651272 h 736600"/>
              <a:gd name="connsiteX98" fmla="*/ 0 w 1268413"/>
              <a:gd name="connsiteY98" fmla="*/ 647700 h 736600"/>
              <a:gd name="connsiteX99" fmla="*/ 0 w 1268413"/>
              <a:gd name="connsiteY99" fmla="*/ 644922 h 736600"/>
              <a:gd name="connsiteX100" fmla="*/ 9922 w 1268413"/>
              <a:gd name="connsiteY100" fmla="*/ 491728 h 736600"/>
              <a:gd name="connsiteX101" fmla="*/ 29369 w 1268413"/>
              <a:gd name="connsiteY101" fmla="*/ 262335 h 736600"/>
              <a:gd name="connsiteX102" fmla="*/ 40085 w 1268413"/>
              <a:gd name="connsiteY102" fmla="*/ 109141 h 736600"/>
              <a:gd name="connsiteX103" fmla="*/ 43656 w 1268413"/>
              <a:gd name="connsiteY103" fmla="*/ 32147 h 736600"/>
              <a:gd name="connsiteX104" fmla="*/ 44450 w 1268413"/>
              <a:gd name="connsiteY104" fmla="*/ 28178 h 736600"/>
              <a:gd name="connsiteX105" fmla="*/ 48022 w 1268413"/>
              <a:gd name="connsiteY105" fmla="*/ 21828 h 736600"/>
              <a:gd name="connsiteX106" fmla="*/ 50403 w 1268413"/>
              <a:gd name="connsiteY106" fmla="*/ 19844 h 736600"/>
              <a:gd name="connsiteX107" fmla="*/ 52388 w 1268413"/>
              <a:gd name="connsiteY107" fmla="*/ 17463 h 736600"/>
              <a:gd name="connsiteX108" fmla="*/ 56753 w 1268413"/>
              <a:gd name="connsiteY108" fmla="*/ 16272 h 736600"/>
              <a:gd name="connsiteX109" fmla="*/ 127000 w 1268413"/>
              <a:gd name="connsiteY109" fmla="*/ 10716 h 736600"/>
              <a:gd name="connsiteX110" fmla="*/ 267891 w 1268413"/>
              <a:gd name="connsiteY110" fmla="*/ 3969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268413" h="736600">
                <a:moveTo>
                  <a:pt x="74633" y="33338"/>
                </a:moveTo>
                <a:lnTo>
                  <a:pt x="72251" y="110282"/>
                </a:lnTo>
                <a:lnTo>
                  <a:pt x="64311" y="264964"/>
                </a:lnTo>
                <a:lnTo>
                  <a:pt x="51606" y="419646"/>
                </a:lnTo>
                <a:lnTo>
                  <a:pt x="31359" y="572741"/>
                </a:lnTo>
                <a:lnTo>
                  <a:pt x="17463" y="648495"/>
                </a:lnTo>
                <a:lnTo>
                  <a:pt x="20242" y="648892"/>
                </a:lnTo>
                <a:lnTo>
                  <a:pt x="22624" y="649288"/>
                </a:lnTo>
                <a:lnTo>
                  <a:pt x="37314" y="645719"/>
                </a:lnTo>
                <a:lnTo>
                  <a:pt x="67487" y="643339"/>
                </a:lnTo>
                <a:lnTo>
                  <a:pt x="113937" y="642546"/>
                </a:lnTo>
                <a:lnTo>
                  <a:pt x="142522" y="642546"/>
                </a:lnTo>
                <a:lnTo>
                  <a:pt x="219145" y="640563"/>
                </a:lnTo>
                <a:lnTo>
                  <a:pt x="295372" y="638976"/>
                </a:lnTo>
                <a:lnTo>
                  <a:pt x="439884" y="636993"/>
                </a:lnTo>
                <a:lnTo>
                  <a:pt x="584000" y="636596"/>
                </a:lnTo>
                <a:lnTo>
                  <a:pt x="732880" y="636596"/>
                </a:lnTo>
                <a:lnTo>
                  <a:pt x="881362" y="637390"/>
                </a:lnTo>
                <a:lnTo>
                  <a:pt x="951633" y="636993"/>
                </a:lnTo>
                <a:lnTo>
                  <a:pt x="1059224" y="635803"/>
                </a:lnTo>
                <a:lnTo>
                  <a:pt x="1129892" y="638579"/>
                </a:lnTo>
                <a:lnTo>
                  <a:pt x="1165226" y="642149"/>
                </a:lnTo>
                <a:lnTo>
                  <a:pt x="1162844" y="493020"/>
                </a:lnTo>
                <a:lnTo>
                  <a:pt x="1155301" y="270517"/>
                </a:lnTo>
                <a:lnTo>
                  <a:pt x="1147758" y="121784"/>
                </a:lnTo>
                <a:lnTo>
                  <a:pt x="1142596" y="47220"/>
                </a:lnTo>
                <a:lnTo>
                  <a:pt x="1082251" y="46823"/>
                </a:lnTo>
                <a:lnTo>
                  <a:pt x="1021905" y="42857"/>
                </a:lnTo>
                <a:lnTo>
                  <a:pt x="954016" y="40874"/>
                </a:lnTo>
                <a:lnTo>
                  <a:pt x="885729" y="38494"/>
                </a:lnTo>
                <a:lnTo>
                  <a:pt x="748760" y="36115"/>
                </a:lnTo>
                <a:lnTo>
                  <a:pt x="611791" y="34528"/>
                </a:lnTo>
                <a:lnTo>
                  <a:pt x="343410" y="34925"/>
                </a:lnTo>
                <a:close/>
                <a:moveTo>
                  <a:pt x="479425" y="0"/>
                </a:moveTo>
                <a:lnTo>
                  <a:pt x="620316" y="0"/>
                </a:lnTo>
                <a:lnTo>
                  <a:pt x="761207" y="1588"/>
                </a:lnTo>
                <a:lnTo>
                  <a:pt x="902494" y="4366"/>
                </a:lnTo>
                <a:lnTo>
                  <a:pt x="974726" y="6747"/>
                </a:lnTo>
                <a:lnTo>
                  <a:pt x="1047354" y="8731"/>
                </a:lnTo>
                <a:lnTo>
                  <a:pt x="1078310" y="9525"/>
                </a:lnTo>
                <a:lnTo>
                  <a:pt x="1125141" y="10716"/>
                </a:lnTo>
                <a:lnTo>
                  <a:pt x="1155304" y="13891"/>
                </a:lnTo>
                <a:lnTo>
                  <a:pt x="1170782" y="17066"/>
                </a:lnTo>
                <a:lnTo>
                  <a:pt x="1175544" y="18256"/>
                </a:lnTo>
                <a:lnTo>
                  <a:pt x="1177926" y="21035"/>
                </a:lnTo>
                <a:lnTo>
                  <a:pt x="1181498" y="21431"/>
                </a:lnTo>
                <a:lnTo>
                  <a:pt x="1187848" y="24606"/>
                </a:lnTo>
                <a:lnTo>
                  <a:pt x="1190229" y="27781"/>
                </a:lnTo>
                <a:lnTo>
                  <a:pt x="1214438" y="56356"/>
                </a:lnTo>
                <a:lnTo>
                  <a:pt x="1245394" y="99616"/>
                </a:lnTo>
                <a:lnTo>
                  <a:pt x="1260476" y="132160"/>
                </a:lnTo>
                <a:lnTo>
                  <a:pt x="1264444" y="151210"/>
                </a:lnTo>
                <a:lnTo>
                  <a:pt x="1267619" y="172244"/>
                </a:lnTo>
                <a:lnTo>
                  <a:pt x="1268413" y="214313"/>
                </a:lnTo>
                <a:lnTo>
                  <a:pt x="1264841" y="278210"/>
                </a:lnTo>
                <a:lnTo>
                  <a:pt x="1262460" y="319881"/>
                </a:lnTo>
                <a:lnTo>
                  <a:pt x="1256904" y="436563"/>
                </a:lnTo>
                <a:lnTo>
                  <a:pt x="1250554" y="554038"/>
                </a:lnTo>
                <a:lnTo>
                  <a:pt x="1250951" y="559594"/>
                </a:lnTo>
                <a:lnTo>
                  <a:pt x="1251744" y="565150"/>
                </a:lnTo>
                <a:lnTo>
                  <a:pt x="1252141" y="586978"/>
                </a:lnTo>
                <a:lnTo>
                  <a:pt x="1250157" y="617538"/>
                </a:lnTo>
                <a:lnTo>
                  <a:pt x="1245791" y="637778"/>
                </a:lnTo>
                <a:lnTo>
                  <a:pt x="1243013" y="647700"/>
                </a:lnTo>
                <a:lnTo>
                  <a:pt x="1239838" y="675481"/>
                </a:lnTo>
                <a:lnTo>
                  <a:pt x="1236266" y="702469"/>
                </a:lnTo>
                <a:lnTo>
                  <a:pt x="1237060" y="707231"/>
                </a:lnTo>
                <a:lnTo>
                  <a:pt x="1235473" y="717153"/>
                </a:lnTo>
                <a:lnTo>
                  <a:pt x="1233488" y="721519"/>
                </a:lnTo>
                <a:lnTo>
                  <a:pt x="1231504" y="727869"/>
                </a:lnTo>
                <a:lnTo>
                  <a:pt x="1223963" y="734616"/>
                </a:lnTo>
                <a:lnTo>
                  <a:pt x="1218010" y="735013"/>
                </a:lnTo>
                <a:lnTo>
                  <a:pt x="1212454" y="736600"/>
                </a:lnTo>
                <a:lnTo>
                  <a:pt x="1205310" y="735410"/>
                </a:lnTo>
                <a:lnTo>
                  <a:pt x="1171179" y="729456"/>
                </a:lnTo>
                <a:lnTo>
                  <a:pt x="1102519" y="719931"/>
                </a:lnTo>
                <a:lnTo>
                  <a:pt x="998935" y="711200"/>
                </a:lnTo>
                <a:lnTo>
                  <a:pt x="860029" y="708819"/>
                </a:lnTo>
                <a:lnTo>
                  <a:pt x="721916" y="712391"/>
                </a:lnTo>
                <a:lnTo>
                  <a:pt x="652463" y="714772"/>
                </a:lnTo>
                <a:lnTo>
                  <a:pt x="514350" y="720725"/>
                </a:lnTo>
                <a:lnTo>
                  <a:pt x="307578" y="727075"/>
                </a:lnTo>
                <a:lnTo>
                  <a:pt x="169863" y="728266"/>
                </a:lnTo>
                <a:lnTo>
                  <a:pt x="100806" y="726678"/>
                </a:lnTo>
                <a:lnTo>
                  <a:pt x="97235" y="726678"/>
                </a:lnTo>
                <a:lnTo>
                  <a:pt x="92075" y="723503"/>
                </a:lnTo>
                <a:lnTo>
                  <a:pt x="90091" y="721519"/>
                </a:lnTo>
                <a:lnTo>
                  <a:pt x="73025" y="709613"/>
                </a:lnTo>
                <a:lnTo>
                  <a:pt x="56753" y="696913"/>
                </a:lnTo>
                <a:lnTo>
                  <a:pt x="32147" y="683022"/>
                </a:lnTo>
                <a:lnTo>
                  <a:pt x="7938" y="669131"/>
                </a:lnTo>
                <a:lnTo>
                  <a:pt x="3572" y="665163"/>
                </a:lnTo>
                <a:lnTo>
                  <a:pt x="1985" y="660400"/>
                </a:lnTo>
                <a:lnTo>
                  <a:pt x="1985" y="659210"/>
                </a:lnTo>
                <a:lnTo>
                  <a:pt x="1985" y="658416"/>
                </a:lnTo>
                <a:lnTo>
                  <a:pt x="2778" y="655241"/>
                </a:lnTo>
                <a:lnTo>
                  <a:pt x="4366" y="652860"/>
                </a:lnTo>
                <a:lnTo>
                  <a:pt x="1985" y="651272"/>
                </a:lnTo>
                <a:lnTo>
                  <a:pt x="0" y="647700"/>
                </a:lnTo>
                <a:lnTo>
                  <a:pt x="0" y="644922"/>
                </a:lnTo>
                <a:lnTo>
                  <a:pt x="9922" y="491728"/>
                </a:lnTo>
                <a:lnTo>
                  <a:pt x="29369" y="262335"/>
                </a:lnTo>
                <a:lnTo>
                  <a:pt x="40085" y="109141"/>
                </a:lnTo>
                <a:lnTo>
                  <a:pt x="43656" y="32147"/>
                </a:lnTo>
                <a:lnTo>
                  <a:pt x="44450" y="28178"/>
                </a:lnTo>
                <a:lnTo>
                  <a:pt x="48022" y="21828"/>
                </a:lnTo>
                <a:lnTo>
                  <a:pt x="50403" y="19844"/>
                </a:lnTo>
                <a:lnTo>
                  <a:pt x="52388" y="17463"/>
                </a:lnTo>
                <a:lnTo>
                  <a:pt x="56753" y="16272"/>
                </a:lnTo>
                <a:lnTo>
                  <a:pt x="127000" y="10716"/>
                </a:lnTo>
                <a:lnTo>
                  <a:pt x="267891" y="396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0EAA794-787B-45AF-B3D1-83A7803E0F6D}"/>
              </a:ext>
            </a:extLst>
          </p:cNvPr>
          <p:cNvSpPr txBox="1"/>
          <p:nvPr/>
        </p:nvSpPr>
        <p:spPr>
          <a:xfrm>
            <a:off x="9679250" y="3037977"/>
            <a:ext cx="22954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Share a </a:t>
            </a:r>
            <a:r>
              <a:rPr lang="en-US" dirty="0"/>
              <a:t>preference</a:t>
            </a:r>
          </a:p>
          <a:p>
            <a:r>
              <a:rPr lang="fr-FR" b="1" dirty="0"/>
              <a:t>     State </a:t>
            </a:r>
            <a:r>
              <a:rPr lang="fr-FR" b="1" dirty="0" err="1"/>
              <a:t>Preference</a:t>
            </a:r>
            <a:r>
              <a:rPr lang="fr-FR" b="1" dirty="0"/>
              <a:t>[X]</a:t>
            </a:r>
          </a:p>
          <a:p>
            <a:pPr lvl="1"/>
            <a:endParaRPr lang="fr-FR" dirty="0"/>
          </a:p>
          <a:p>
            <a:r>
              <a:rPr lang="fr-FR" dirty="0" err="1"/>
              <a:t>Ask</a:t>
            </a:r>
            <a:r>
              <a:rPr lang="fr-FR" dirty="0"/>
              <a:t> for a </a:t>
            </a:r>
            <a:r>
              <a:rPr lang="fr-FR" dirty="0" err="1"/>
              <a:t>preference</a:t>
            </a:r>
            <a:endParaRPr lang="fr-FR" dirty="0"/>
          </a:p>
          <a:p>
            <a:r>
              <a:rPr lang="fr-FR" b="1" dirty="0"/>
              <a:t>     </a:t>
            </a:r>
            <a:r>
              <a:rPr lang="fr-FR" b="1" dirty="0" err="1"/>
              <a:t>Ask</a:t>
            </a:r>
            <a:r>
              <a:rPr lang="fr-FR" b="1" dirty="0"/>
              <a:t> </a:t>
            </a:r>
            <a:r>
              <a:rPr lang="fr-FR" b="1" dirty="0" err="1"/>
              <a:t>Preference</a:t>
            </a:r>
            <a:r>
              <a:rPr lang="fr-FR" b="1" dirty="0"/>
              <a:t>[X]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EA42361-6B0D-44EB-AB4A-A719AD46C9BF}"/>
              </a:ext>
            </a:extLst>
          </p:cNvPr>
          <p:cNvGrpSpPr/>
          <p:nvPr/>
        </p:nvGrpSpPr>
        <p:grpSpPr>
          <a:xfrm>
            <a:off x="570570" y="1398694"/>
            <a:ext cx="2221451" cy="2132977"/>
            <a:chOff x="570570" y="1398694"/>
            <a:chExt cx="2221451" cy="2132977"/>
          </a:xfrm>
        </p:grpSpPr>
        <p:sp>
          <p:nvSpPr>
            <p:cNvPr id="37" name="Shape 175">
              <a:extLst>
                <a:ext uri="{FF2B5EF4-FFF2-40B4-BE49-F238E27FC236}">
                  <a16:creationId xmlns:a16="http://schemas.microsoft.com/office/drawing/2014/main" id="{368DD556-C3C4-4C2A-9CCF-5482B596BDAC}"/>
                </a:ext>
              </a:extLst>
            </p:cNvPr>
            <p:cNvSpPr/>
            <p:nvPr/>
          </p:nvSpPr>
          <p:spPr>
            <a:xfrm>
              <a:off x="843076" y="2743603"/>
              <a:ext cx="1392824" cy="757197"/>
            </a:xfrm>
            <a:prstGeom prst="cloudCallout">
              <a:avLst>
                <a:gd name="adj1" fmla="val -19548"/>
                <a:gd name="adj2" fmla="val 10444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>
              <a:solidFill>
                <a:schemeClr val="tx2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174">
              <a:extLst>
                <a:ext uri="{FF2B5EF4-FFF2-40B4-BE49-F238E27FC236}">
                  <a16:creationId xmlns:a16="http://schemas.microsoft.com/office/drawing/2014/main" id="{3C4B7C31-863D-4161-88FF-7496D4A0DCAC}"/>
                </a:ext>
              </a:extLst>
            </p:cNvPr>
            <p:cNvSpPr/>
            <p:nvPr/>
          </p:nvSpPr>
          <p:spPr>
            <a:xfrm>
              <a:off x="570570" y="2089350"/>
              <a:ext cx="2002685" cy="1442321"/>
            </a:xfrm>
            <a:prstGeom prst="rect">
              <a:avLst/>
            </a:prstGeom>
            <a:solidFill>
              <a:schemeClr val="bg2"/>
            </a:solidFill>
            <a:ln w="12700" cap="flat" cmpd="sng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150">
              <a:extLst>
                <a:ext uri="{FF2B5EF4-FFF2-40B4-BE49-F238E27FC236}">
                  <a16:creationId xmlns:a16="http://schemas.microsoft.com/office/drawing/2014/main" id="{8CF2D897-10C6-4534-A483-1E849D3A04DE}"/>
                </a:ext>
              </a:extLst>
            </p:cNvPr>
            <p:cNvSpPr/>
            <p:nvPr/>
          </p:nvSpPr>
          <p:spPr>
            <a:xfrm>
              <a:off x="570570" y="1543356"/>
              <a:ext cx="2002685" cy="573608"/>
            </a:xfrm>
            <a:prstGeom prst="rect">
              <a:avLst/>
            </a:prstGeom>
            <a:solidFill>
              <a:schemeClr val="bg2"/>
            </a:solidFill>
            <a:ln w="19050" cap="flat" cmpd="sng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1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Open Sans"/>
                  <a:ea typeface="Calibri"/>
                  <a:cs typeface="Calibri"/>
                  <a:sym typeface="Calibri"/>
                </a:rPr>
                <a:t>Mental model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Open Sans"/>
                <a:cs typeface="Arial"/>
                <a:sym typeface="Arial"/>
              </a:endParaRPr>
            </a:p>
          </p:txBody>
        </p:sp>
        <p:sp>
          <p:nvSpPr>
            <p:cNvPr id="42" name="Shape 148">
              <a:extLst>
                <a:ext uri="{FF2B5EF4-FFF2-40B4-BE49-F238E27FC236}">
                  <a16:creationId xmlns:a16="http://schemas.microsoft.com/office/drawing/2014/main" id="{D3383C6B-6FDC-4E7D-BC04-10ECCF855B4B}"/>
                </a:ext>
              </a:extLst>
            </p:cNvPr>
            <p:cNvSpPr/>
            <p:nvPr/>
          </p:nvSpPr>
          <p:spPr>
            <a:xfrm>
              <a:off x="843076" y="2390703"/>
              <a:ext cx="1392824" cy="57360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9050" cap="flat" cmpd="sng">
              <a:solidFill>
                <a:schemeClr val="tx2">
                  <a:lumMod val="75000"/>
                </a:schemeClr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Shared</a:t>
              </a:r>
              <a:r>
                <a:rPr kumimoji="0" lang="fr-FR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b="1" kern="0" dirty="0" err="1">
                  <a:solidFill>
                    <a:srgbClr val="FFFFFF"/>
                  </a:solidFill>
                  <a:ea typeface="Calibri"/>
                  <a:cs typeface="Calibri"/>
                  <a:sym typeface="Calibri"/>
                </a:rPr>
                <a:t>Proposals</a:t>
              </a:r>
              <a:endParaRPr kumimoji="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3" name="Image 52">
              <a:extLst>
                <a:ext uri="{FF2B5EF4-FFF2-40B4-BE49-F238E27FC236}">
                  <a16:creationId xmlns:a16="http://schemas.microsoft.com/office/drawing/2014/main" id="{27DEEDF0-4339-444C-BF75-7E5E9F2C3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488" y="1398694"/>
              <a:ext cx="437533" cy="43753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7" name="ZoneTexte 56">
            <a:extLst>
              <a:ext uri="{FF2B5EF4-FFF2-40B4-BE49-F238E27FC236}">
                <a16:creationId xmlns:a16="http://schemas.microsoft.com/office/drawing/2014/main" id="{5BCF1AC2-AF0E-4A5F-A80A-184FCFA554E4}"/>
              </a:ext>
            </a:extLst>
          </p:cNvPr>
          <p:cNvSpPr txBox="1"/>
          <p:nvPr/>
        </p:nvSpPr>
        <p:spPr>
          <a:xfrm>
            <a:off x="7200188" y="2967655"/>
            <a:ext cx="18863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dirty="0" err="1">
                <a:solidFill>
                  <a:prstClr val="black"/>
                </a:solidFill>
              </a:rPr>
              <a:t>Make</a:t>
            </a:r>
            <a:r>
              <a:rPr lang="fr-FR" dirty="0">
                <a:solidFill>
                  <a:prstClr val="black"/>
                </a:solidFill>
              </a:rPr>
              <a:t> a </a:t>
            </a:r>
            <a:r>
              <a:rPr lang="fr-FR" dirty="0" err="1">
                <a:solidFill>
                  <a:prstClr val="black"/>
                </a:solidFill>
              </a:rPr>
              <a:t>proposal</a:t>
            </a:r>
            <a:endParaRPr lang="fr-FR" dirty="0">
              <a:solidFill>
                <a:prstClr val="black"/>
              </a:solidFill>
            </a:endParaRPr>
          </a:p>
          <a:p>
            <a:pPr lvl="1"/>
            <a:r>
              <a:rPr lang="fr-FR" b="1" dirty="0">
                <a:solidFill>
                  <a:prstClr val="black"/>
                </a:solidFill>
              </a:rPr>
              <a:t>Propose[X]</a:t>
            </a:r>
          </a:p>
          <a:p>
            <a:pPr lvl="1"/>
            <a:endParaRPr lang="fr-FR" dirty="0">
              <a:solidFill>
                <a:prstClr val="black"/>
              </a:solidFill>
            </a:endParaRPr>
          </a:p>
          <a:p>
            <a:pPr lvl="0"/>
            <a:r>
              <a:rPr lang="fr-FR" dirty="0" err="1">
                <a:solidFill>
                  <a:prstClr val="black"/>
                </a:solidFill>
              </a:rPr>
              <a:t>Reject</a:t>
            </a:r>
            <a:r>
              <a:rPr lang="fr-FR" dirty="0">
                <a:solidFill>
                  <a:prstClr val="black"/>
                </a:solidFill>
              </a:rPr>
              <a:t> a </a:t>
            </a:r>
            <a:r>
              <a:rPr lang="fr-FR" dirty="0" err="1">
                <a:solidFill>
                  <a:prstClr val="black"/>
                </a:solidFill>
              </a:rPr>
              <a:t>proposal</a:t>
            </a:r>
            <a:endParaRPr lang="fr-FR" dirty="0">
              <a:solidFill>
                <a:prstClr val="black"/>
              </a:solidFill>
            </a:endParaRPr>
          </a:p>
          <a:p>
            <a:pPr lvl="1"/>
            <a:r>
              <a:rPr lang="en-US" b="1" dirty="0">
                <a:solidFill>
                  <a:prstClr val="black"/>
                </a:solidFill>
              </a:rPr>
              <a:t>Reject</a:t>
            </a:r>
            <a:r>
              <a:rPr lang="fr-FR" b="1" dirty="0">
                <a:solidFill>
                  <a:prstClr val="black"/>
                </a:solidFill>
              </a:rPr>
              <a:t>[X]</a:t>
            </a:r>
          </a:p>
          <a:p>
            <a:pPr lvl="1"/>
            <a:endParaRPr lang="fr-FR" dirty="0">
              <a:solidFill>
                <a:prstClr val="black"/>
              </a:solidFill>
            </a:endParaRPr>
          </a:p>
          <a:p>
            <a:pPr lvl="0"/>
            <a:r>
              <a:rPr lang="fr-FR" dirty="0" err="1">
                <a:solidFill>
                  <a:prstClr val="black"/>
                </a:solidFill>
              </a:rPr>
              <a:t>Accept</a:t>
            </a:r>
            <a:r>
              <a:rPr lang="fr-FR" dirty="0">
                <a:solidFill>
                  <a:prstClr val="black"/>
                </a:solidFill>
              </a:rPr>
              <a:t> a </a:t>
            </a:r>
            <a:r>
              <a:rPr lang="fr-FR" dirty="0" err="1">
                <a:solidFill>
                  <a:prstClr val="black"/>
                </a:solidFill>
              </a:rPr>
              <a:t>proposal</a:t>
            </a:r>
            <a:endParaRPr lang="fr-FR" dirty="0">
              <a:solidFill>
                <a:prstClr val="black"/>
              </a:solidFill>
            </a:endParaRPr>
          </a:p>
          <a:p>
            <a:pPr lvl="1"/>
            <a:r>
              <a:rPr lang="fr-FR" b="1" dirty="0" err="1">
                <a:solidFill>
                  <a:prstClr val="black"/>
                </a:solidFill>
              </a:rPr>
              <a:t>Accept</a:t>
            </a:r>
            <a:r>
              <a:rPr lang="fr-FR" b="1" dirty="0">
                <a:solidFill>
                  <a:prstClr val="black"/>
                </a:solidFill>
              </a:rPr>
              <a:t>[X]</a:t>
            </a:r>
          </a:p>
        </p:txBody>
      </p:sp>
      <p:sp>
        <p:nvSpPr>
          <p:cNvPr id="58" name="Freeform: Shape 68">
            <a:extLst>
              <a:ext uri="{FF2B5EF4-FFF2-40B4-BE49-F238E27FC236}">
                <a16:creationId xmlns:a16="http://schemas.microsoft.com/office/drawing/2014/main" id="{3E9366C8-048E-44D6-8EE4-C5DF55F4C80D}"/>
              </a:ext>
            </a:extLst>
          </p:cNvPr>
          <p:cNvSpPr>
            <a:spLocks/>
          </p:cNvSpPr>
          <p:nvPr/>
        </p:nvSpPr>
        <p:spPr bwMode="auto">
          <a:xfrm>
            <a:off x="7054679" y="2779699"/>
            <a:ext cx="2271434" cy="2911238"/>
          </a:xfrm>
          <a:custGeom>
            <a:avLst/>
            <a:gdLst>
              <a:gd name="connsiteX0" fmla="*/ 74633 w 1268413"/>
              <a:gd name="connsiteY0" fmla="*/ 33338 h 736600"/>
              <a:gd name="connsiteX1" fmla="*/ 72251 w 1268413"/>
              <a:gd name="connsiteY1" fmla="*/ 110282 h 736600"/>
              <a:gd name="connsiteX2" fmla="*/ 64311 w 1268413"/>
              <a:gd name="connsiteY2" fmla="*/ 264964 h 736600"/>
              <a:gd name="connsiteX3" fmla="*/ 51606 w 1268413"/>
              <a:gd name="connsiteY3" fmla="*/ 419646 h 736600"/>
              <a:gd name="connsiteX4" fmla="*/ 31359 w 1268413"/>
              <a:gd name="connsiteY4" fmla="*/ 572741 h 736600"/>
              <a:gd name="connsiteX5" fmla="*/ 17463 w 1268413"/>
              <a:gd name="connsiteY5" fmla="*/ 648495 h 736600"/>
              <a:gd name="connsiteX6" fmla="*/ 20242 w 1268413"/>
              <a:gd name="connsiteY6" fmla="*/ 648892 h 736600"/>
              <a:gd name="connsiteX7" fmla="*/ 22624 w 1268413"/>
              <a:gd name="connsiteY7" fmla="*/ 649288 h 736600"/>
              <a:gd name="connsiteX8" fmla="*/ 37314 w 1268413"/>
              <a:gd name="connsiteY8" fmla="*/ 645719 h 736600"/>
              <a:gd name="connsiteX9" fmla="*/ 67487 w 1268413"/>
              <a:gd name="connsiteY9" fmla="*/ 643339 h 736600"/>
              <a:gd name="connsiteX10" fmla="*/ 113937 w 1268413"/>
              <a:gd name="connsiteY10" fmla="*/ 642546 h 736600"/>
              <a:gd name="connsiteX11" fmla="*/ 142522 w 1268413"/>
              <a:gd name="connsiteY11" fmla="*/ 642546 h 736600"/>
              <a:gd name="connsiteX12" fmla="*/ 219145 w 1268413"/>
              <a:gd name="connsiteY12" fmla="*/ 640563 h 736600"/>
              <a:gd name="connsiteX13" fmla="*/ 295372 w 1268413"/>
              <a:gd name="connsiteY13" fmla="*/ 638976 h 736600"/>
              <a:gd name="connsiteX14" fmla="*/ 439884 w 1268413"/>
              <a:gd name="connsiteY14" fmla="*/ 636993 h 736600"/>
              <a:gd name="connsiteX15" fmla="*/ 584000 w 1268413"/>
              <a:gd name="connsiteY15" fmla="*/ 636596 h 736600"/>
              <a:gd name="connsiteX16" fmla="*/ 732880 w 1268413"/>
              <a:gd name="connsiteY16" fmla="*/ 636596 h 736600"/>
              <a:gd name="connsiteX17" fmla="*/ 881362 w 1268413"/>
              <a:gd name="connsiteY17" fmla="*/ 637390 h 736600"/>
              <a:gd name="connsiteX18" fmla="*/ 951633 w 1268413"/>
              <a:gd name="connsiteY18" fmla="*/ 636993 h 736600"/>
              <a:gd name="connsiteX19" fmla="*/ 1059224 w 1268413"/>
              <a:gd name="connsiteY19" fmla="*/ 635803 h 736600"/>
              <a:gd name="connsiteX20" fmla="*/ 1129892 w 1268413"/>
              <a:gd name="connsiteY20" fmla="*/ 638579 h 736600"/>
              <a:gd name="connsiteX21" fmla="*/ 1165226 w 1268413"/>
              <a:gd name="connsiteY21" fmla="*/ 642149 h 736600"/>
              <a:gd name="connsiteX22" fmla="*/ 1162844 w 1268413"/>
              <a:gd name="connsiteY22" fmla="*/ 493020 h 736600"/>
              <a:gd name="connsiteX23" fmla="*/ 1155301 w 1268413"/>
              <a:gd name="connsiteY23" fmla="*/ 270517 h 736600"/>
              <a:gd name="connsiteX24" fmla="*/ 1147758 w 1268413"/>
              <a:gd name="connsiteY24" fmla="*/ 121784 h 736600"/>
              <a:gd name="connsiteX25" fmla="*/ 1142596 w 1268413"/>
              <a:gd name="connsiteY25" fmla="*/ 47220 h 736600"/>
              <a:gd name="connsiteX26" fmla="*/ 1082251 w 1268413"/>
              <a:gd name="connsiteY26" fmla="*/ 46823 h 736600"/>
              <a:gd name="connsiteX27" fmla="*/ 1021905 w 1268413"/>
              <a:gd name="connsiteY27" fmla="*/ 42857 h 736600"/>
              <a:gd name="connsiteX28" fmla="*/ 954016 w 1268413"/>
              <a:gd name="connsiteY28" fmla="*/ 40874 h 736600"/>
              <a:gd name="connsiteX29" fmla="*/ 885729 w 1268413"/>
              <a:gd name="connsiteY29" fmla="*/ 38494 h 736600"/>
              <a:gd name="connsiteX30" fmla="*/ 748760 w 1268413"/>
              <a:gd name="connsiteY30" fmla="*/ 36115 h 736600"/>
              <a:gd name="connsiteX31" fmla="*/ 611791 w 1268413"/>
              <a:gd name="connsiteY31" fmla="*/ 34528 h 736600"/>
              <a:gd name="connsiteX32" fmla="*/ 343410 w 1268413"/>
              <a:gd name="connsiteY32" fmla="*/ 34925 h 736600"/>
              <a:gd name="connsiteX33" fmla="*/ 479425 w 1268413"/>
              <a:gd name="connsiteY33" fmla="*/ 0 h 736600"/>
              <a:gd name="connsiteX34" fmla="*/ 620316 w 1268413"/>
              <a:gd name="connsiteY34" fmla="*/ 0 h 736600"/>
              <a:gd name="connsiteX35" fmla="*/ 761207 w 1268413"/>
              <a:gd name="connsiteY35" fmla="*/ 1588 h 736600"/>
              <a:gd name="connsiteX36" fmla="*/ 902494 w 1268413"/>
              <a:gd name="connsiteY36" fmla="*/ 4366 h 736600"/>
              <a:gd name="connsiteX37" fmla="*/ 974726 w 1268413"/>
              <a:gd name="connsiteY37" fmla="*/ 6747 h 736600"/>
              <a:gd name="connsiteX38" fmla="*/ 1047354 w 1268413"/>
              <a:gd name="connsiteY38" fmla="*/ 8731 h 736600"/>
              <a:gd name="connsiteX39" fmla="*/ 1078310 w 1268413"/>
              <a:gd name="connsiteY39" fmla="*/ 9525 h 736600"/>
              <a:gd name="connsiteX40" fmla="*/ 1125141 w 1268413"/>
              <a:gd name="connsiteY40" fmla="*/ 10716 h 736600"/>
              <a:gd name="connsiteX41" fmla="*/ 1155304 w 1268413"/>
              <a:gd name="connsiteY41" fmla="*/ 13891 h 736600"/>
              <a:gd name="connsiteX42" fmla="*/ 1170782 w 1268413"/>
              <a:gd name="connsiteY42" fmla="*/ 17066 h 736600"/>
              <a:gd name="connsiteX43" fmla="*/ 1175544 w 1268413"/>
              <a:gd name="connsiteY43" fmla="*/ 18256 h 736600"/>
              <a:gd name="connsiteX44" fmla="*/ 1177926 w 1268413"/>
              <a:gd name="connsiteY44" fmla="*/ 21035 h 736600"/>
              <a:gd name="connsiteX45" fmla="*/ 1181498 w 1268413"/>
              <a:gd name="connsiteY45" fmla="*/ 21431 h 736600"/>
              <a:gd name="connsiteX46" fmla="*/ 1187848 w 1268413"/>
              <a:gd name="connsiteY46" fmla="*/ 24606 h 736600"/>
              <a:gd name="connsiteX47" fmla="*/ 1190229 w 1268413"/>
              <a:gd name="connsiteY47" fmla="*/ 27781 h 736600"/>
              <a:gd name="connsiteX48" fmla="*/ 1214438 w 1268413"/>
              <a:gd name="connsiteY48" fmla="*/ 56356 h 736600"/>
              <a:gd name="connsiteX49" fmla="*/ 1245394 w 1268413"/>
              <a:gd name="connsiteY49" fmla="*/ 99616 h 736600"/>
              <a:gd name="connsiteX50" fmla="*/ 1260476 w 1268413"/>
              <a:gd name="connsiteY50" fmla="*/ 132160 h 736600"/>
              <a:gd name="connsiteX51" fmla="*/ 1264444 w 1268413"/>
              <a:gd name="connsiteY51" fmla="*/ 151210 h 736600"/>
              <a:gd name="connsiteX52" fmla="*/ 1267619 w 1268413"/>
              <a:gd name="connsiteY52" fmla="*/ 172244 h 736600"/>
              <a:gd name="connsiteX53" fmla="*/ 1268413 w 1268413"/>
              <a:gd name="connsiteY53" fmla="*/ 214313 h 736600"/>
              <a:gd name="connsiteX54" fmla="*/ 1264841 w 1268413"/>
              <a:gd name="connsiteY54" fmla="*/ 278210 h 736600"/>
              <a:gd name="connsiteX55" fmla="*/ 1262460 w 1268413"/>
              <a:gd name="connsiteY55" fmla="*/ 319881 h 736600"/>
              <a:gd name="connsiteX56" fmla="*/ 1256904 w 1268413"/>
              <a:gd name="connsiteY56" fmla="*/ 436563 h 736600"/>
              <a:gd name="connsiteX57" fmla="*/ 1250554 w 1268413"/>
              <a:gd name="connsiteY57" fmla="*/ 554038 h 736600"/>
              <a:gd name="connsiteX58" fmla="*/ 1250951 w 1268413"/>
              <a:gd name="connsiteY58" fmla="*/ 559594 h 736600"/>
              <a:gd name="connsiteX59" fmla="*/ 1251744 w 1268413"/>
              <a:gd name="connsiteY59" fmla="*/ 565150 h 736600"/>
              <a:gd name="connsiteX60" fmla="*/ 1252141 w 1268413"/>
              <a:gd name="connsiteY60" fmla="*/ 586978 h 736600"/>
              <a:gd name="connsiteX61" fmla="*/ 1250157 w 1268413"/>
              <a:gd name="connsiteY61" fmla="*/ 617538 h 736600"/>
              <a:gd name="connsiteX62" fmla="*/ 1245791 w 1268413"/>
              <a:gd name="connsiteY62" fmla="*/ 637778 h 736600"/>
              <a:gd name="connsiteX63" fmla="*/ 1243013 w 1268413"/>
              <a:gd name="connsiteY63" fmla="*/ 647700 h 736600"/>
              <a:gd name="connsiteX64" fmla="*/ 1239838 w 1268413"/>
              <a:gd name="connsiteY64" fmla="*/ 675481 h 736600"/>
              <a:gd name="connsiteX65" fmla="*/ 1236266 w 1268413"/>
              <a:gd name="connsiteY65" fmla="*/ 702469 h 736600"/>
              <a:gd name="connsiteX66" fmla="*/ 1237060 w 1268413"/>
              <a:gd name="connsiteY66" fmla="*/ 707231 h 736600"/>
              <a:gd name="connsiteX67" fmla="*/ 1235473 w 1268413"/>
              <a:gd name="connsiteY67" fmla="*/ 717153 h 736600"/>
              <a:gd name="connsiteX68" fmla="*/ 1233488 w 1268413"/>
              <a:gd name="connsiteY68" fmla="*/ 721519 h 736600"/>
              <a:gd name="connsiteX69" fmla="*/ 1231504 w 1268413"/>
              <a:gd name="connsiteY69" fmla="*/ 727869 h 736600"/>
              <a:gd name="connsiteX70" fmla="*/ 1223963 w 1268413"/>
              <a:gd name="connsiteY70" fmla="*/ 734616 h 736600"/>
              <a:gd name="connsiteX71" fmla="*/ 1218010 w 1268413"/>
              <a:gd name="connsiteY71" fmla="*/ 735013 h 736600"/>
              <a:gd name="connsiteX72" fmla="*/ 1212454 w 1268413"/>
              <a:gd name="connsiteY72" fmla="*/ 736600 h 736600"/>
              <a:gd name="connsiteX73" fmla="*/ 1205310 w 1268413"/>
              <a:gd name="connsiteY73" fmla="*/ 735410 h 736600"/>
              <a:gd name="connsiteX74" fmla="*/ 1171179 w 1268413"/>
              <a:gd name="connsiteY74" fmla="*/ 729456 h 736600"/>
              <a:gd name="connsiteX75" fmla="*/ 1102519 w 1268413"/>
              <a:gd name="connsiteY75" fmla="*/ 719931 h 736600"/>
              <a:gd name="connsiteX76" fmla="*/ 998935 w 1268413"/>
              <a:gd name="connsiteY76" fmla="*/ 711200 h 736600"/>
              <a:gd name="connsiteX77" fmla="*/ 860029 w 1268413"/>
              <a:gd name="connsiteY77" fmla="*/ 708819 h 736600"/>
              <a:gd name="connsiteX78" fmla="*/ 721916 w 1268413"/>
              <a:gd name="connsiteY78" fmla="*/ 712391 h 736600"/>
              <a:gd name="connsiteX79" fmla="*/ 652463 w 1268413"/>
              <a:gd name="connsiteY79" fmla="*/ 714772 h 736600"/>
              <a:gd name="connsiteX80" fmla="*/ 514350 w 1268413"/>
              <a:gd name="connsiteY80" fmla="*/ 720725 h 736600"/>
              <a:gd name="connsiteX81" fmla="*/ 307578 w 1268413"/>
              <a:gd name="connsiteY81" fmla="*/ 727075 h 736600"/>
              <a:gd name="connsiteX82" fmla="*/ 169863 w 1268413"/>
              <a:gd name="connsiteY82" fmla="*/ 728266 h 736600"/>
              <a:gd name="connsiteX83" fmla="*/ 100806 w 1268413"/>
              <a:gd name="connsiteY83" fmla="*/ 726678 h 736600"/>
              <a:gd name="connsiteX84" fmla="*/ 97235 w 1268413"/>
              <a:gd name="connsiteY84" fmla="*/ 726678 h 736600"/>
              <a:gd name="connsiteX85" fmla="*/ 92075 w 1268413"/>
              <a:gd name="connsiteY85" fmla="*/ 723503 h 736600"/>
              <a:gd name="connsiteX86" fmla="*/ 90091 w 1268413"/>
              <a:gd name="connsiteY86" fmla="*/ 721519 h 736600"/>
              <a:gd name="connsiteX87" fmla="*/ 73025 w 1268413"/>
              <a:gd name="connsiteY87" fmla="*/ 709613 h 736600"/>
              <a:gd name="connsiteX88" fmla="*/ 56753 w 1268413"/>
              <a:gd name="connsiteY88" fmla="*/ 696913 h 736600"/>
              <a:gd name="connsiteX89" fmla="*/ 32147 w 1268413"/>
              <a:gd name="connsiteY89" fmla="*/ 683022 h 736600"/>
              <a:gd name="connsiteX90" fmla="*/ 7938 w 1268413"/>
              <a:gd name="connsiteY90" fmla="*/ 669131 h 736600"/>
              <a:gd name="connsiteX91" fmla="*/ 3572 w 1268413"/>
              <a:gd name="connsiteY91" fmla="*/ 665163 h 736600"/>
              <a:gd name="connsiteX92" fmla="*/ 1985 w 1268413"/>
              <a:gd name="connsiteY92" fmla="*/ 660400 h 736600"/>
              <a:gd name="connsiteX93" fmla="*/ 1985 w 1268413"/>
              <a:gd name="connsiteY93" fmla="*/ 659210 h 736600"/>
              <a:gd name="connsiteX94" fmla="*/ 1985 w 1268413"/>
              <a:gd name="connsiteY94" fmla="*/ 658416 h 736600"/>
              <a:gd name="connsiteX95" fmla="*/ 2778 w 1268413"/>
              <a:gd name="connsiteY95" fmla="*/ 655241 h 736600"/>
              <a:gd name="connsiteX96" fmla="*/ 4366 w 1268413"/>
              <a:gd name="connsiteY96" fmla="*/ 652860 h 736600"/>
              <a:gd name="connsiteX97" fmla="*/ 1985 w 1268413"/>
              <a:gd name="connsiteY97" fmla="*/ 651272 h 736600"/>
              <a:gd name="connsiteX98" fmla="*/ 0 w 1268413"/>
              <a:gd name="connsiteY98" fmla="*/ 647700 h 736600"/>
              <a:gd name="connsiteX99" fmla="*/ 0 w 1268413"/>
              <a:gd name="connsiteY99" fmla="*/ 644922 h 736600"/>
              <a:gd name="connsiteX100" fmla="*/ 9922 w 1268413"/>
              <a:gd name="connsiteY100" fmla="*/ 491728 h 736600"/>
              <a:gd name="connsiteX101" fmla="*/ 29369 w 1268413"/>
              <a:gd name="connsiteY101" fmla="*/ 262335 h 736600"/>
              <a:gd name="connsiteX102" fmla="*/ 40085 w 1268413"/>
              <a:gd name="connsiteY102" fmla="*/ 109141 h 736600"/>
              <a:gd name="connsiteX103" fmla="*/ 43656 w 1268413"/>
              <a:gd name="connsiteY103" fmla="*/ 32147 h 736600"/>
              <a:gd name="connsiteX104" fmla="*/ 44450 w 1268413"/>
              <a:gd name="connsiteY104" fmla="*/ 28178 h 736600"/>
              <a:gd name="connsiteX105" fmla="*/ 48022 w 1268413"/>
              <a:gd name="connsiteY105" fmla="*/ 21828 h 736600"/>
              <a:gd name="connsiteX106" fmla="*/ 50403 w 1268413"/>
              <a:gd name="connsiteY106" fmla="*/ 19844 h 736600"/>
              <a:gd name="connsiteX107" fmla="*/ 52388 w 1268413"/>
              <a:gd name="connsiteY107" fmla="*/ 17463 h 736600"/>
              <a:gd name="connsiteX108" fmla="*/ 56753 w 1268413"/>
              <a:gd name="connsiteY108" fmla="*/ 16272 h 736600"/>
              <a:gd name="connsiteX109" fmla="*/ 127000 w 1268413"/>
              <a:gd name="connsiteY109" fmla="*/ 10716 h 736600"/>
              <a:gd name="connsiteX110" fmla="*/ 267891 w 1268413"/>
              <a:gd name="connsiteY110" fmla="*/ 3969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268413" h="736600">
                <a:moveTo>
                  <a:pt x="74633" y="33338"/>
                </a:moveTo>
                <a:lnTo>
                  <a:pt x="72251" y="110282"/>
                </a:lnTo>
                <a:lnTo>
                  <a:pt x="64311" y="264964"/>
                </a:lnTo>
                <a:lnTo>
                  <a:pt x="51606" y="419646"/>
                </a:lnTo>
                <a:lnTo>
                  <a:pt x="31359" y="572741"/>
                </a:lnTo>
                <a:lnTo>
                  <a:pt x="17463" y="648495"/>
                </a:lnTo>
                <a:lnTo>
                  <a:pt x="20242" y="648892"/>
                </a:lnTo>
                <a:lnTo>
                  <a:pt x="22624" y="649288"/>
                </a:lnTo>
                <a:lnTo>
                  <a:pt x="37314" y="645719"/>
                </a:lnTo>
                <a:lnTo>
                  <a:pt x="67487" y="643339"/>
                </a:lnTo>
                <a:lnTo>
                  <a:pt x="113937" y="642546"/>
                </a:lnTo>
                <a:lnTo>
                  <a:pt x="142522" y="642546"/>
                </a:lnTo>
                <a:lnTo>
                  <a:pt x="219145" y="640563"/>
                </a:lnTo>
                <a:lnTo>
                  <a:pt x="295372" y="638976"/>
                </a:lnTo>
                <a:lnTo>
                  <a:pt x="439884" y="636993"/>
                </a:lnTo>
                <a:lnTo>
                  <a:pt x="584000" y="636596"/>
                </a:lnTo>
                <a:lnTo>
                  <a:pt x="732880" y="636596"/>
                </a:lnTo>
                <a:lnTo>
                  <a:pt x="881362" y="637390"/>
                </a:lnTo>
                <a:lnTo>
                  <a:pt x="951633" y="636993"/>
                </a:lnTo>
                <a:lnTo>
                  <a:pt x="1059224" y="635803"/>
                </a:lnTo>
                <a:lnTo>
                  <a:pt x="1129892" y="638579"/>
                </a:lnTo>
                <a:lnTo>
                  <a:pt x="1165226" y="642149"/>
                </a:lnTo>
                <a:lnTo>
                  <a:pt x="1162844" y="493020"/>
                </a:lnTo>
                <a:lnTo>
                  <a:pt x="1155301" y="270517"/>
                </a:lnTo>
                <a:lnTo>
                  <a:pt x="1147758" y="121784"/>
                </a:lnTo>
                <a:lnTo>
                  <a:pt x="1142596" y="47220"/>
                </a:lnTo>
                <a:lnTo>
                  <a:pt x="1082251" y="46823"/>
                </a:lnTo>
                <a:lnTo>
                  <a:pt x="1021905" y="42857"/>
                </a:lnTo>
                <a:lnTo>
                  <a:pt x="954016" y="40874"/>
                </a:lnTo>
                <a:lnTo>
                  <a:pt x="885729" y="38494"/>
                </a:lnTo>
                <a:lnTo>
                  <a:pt x="748760" y="36115"/>
                </a:lnTo>
                <a:lnTo>
                  <a:pt x="611791" y="34528"/>
                </a:lnTo>
                <a:lnTo>
                  <a:pt x="343410" y="34925"/>
                </a:lnTo>
                <a:close/>
                <a:moveTo>
                  <a:pt x="479425" y="0"/>
                </a:moveTo>
                <a:lnTo>
                  <a:pt x="620316" y="0"/>
                </a:lnTo>
                <a:lnTo>
                  <a:pt x="761207" y="1588"/>
                </a:lnTo>
                <a:lnTo>
                  <a:pt x="902494" y="4366"/>
                </a:lnTo>
                <a:lnTo>
                  <a:pt x="974726" y="6747"/>
                </a:lnTo>
                <a:lnTo>
                  <a:pt x="1047354" y="8731"/>
                </a:lnTo>
                <a:lnTo>
                  <a:pt x="1078310" y="9525"/>
                </a:lnTo>
                <a:lnTo>
                  <a:pt x="1125141" y="10716"/>
                </a:lnTo>
                <a:lnTo>
                  <a:pt x="1155304" y="13891"/>
                </a:lnTo>
                <a:lnTo>
                  <a:pt x="1170782" y="17066"/>
                </a:lnTo>
                <a:lnTo>
                  <a:pt x="1175544" y="18256"/>
                </a:lnTo>
                <a:lnTo>
                  <a:pt x="1177926" y="21035"/>
                </a:lnTo>
                <a:lnTo>
                  <a:pt x="1181498" y="21431"/>
                </a:lnTo>
                <a:lnTo>
                  <a:pt x="1187848" y="24606"/>
                </a:lnTo>
                <a:lnTo>
                  <a:pt x="1190229" y="27781"/>
                </a:lnTo>
                <a:lnTo>
                  <a:pt x="1214438" y="56356"/>
                </a:lnTo>
                <a:lnTo>
                  <a:pt x="1245394" y="99616"/>
                </a:lnTo>
                <a:lnTo>
                  <a:pt x="1260476" y="132160"/>
                </a:lnTo>
                <a:lnTo>
                  <a:pt x="1264444" y="151210"/>
                </a:lnTo>
                <a:lnTo>
                  <a:pt x="1267619" y="172244"/>
                </a:lnTo>
                <a:lnTo>
                  <a:pt x="1268413" y="214313"/>
                </a:lnTo>
                <a:lnTo>
                  <a:pt x="1264841" y="278210"/>
                </a:lnTo>
                <a:lnTo>
                  <a:pt x="1262460" y="319881"/>
                </a:lnTo>
                <a:lnTo>
                  <a:pt x="1256904" y="436563"/>
                </a:lnTo>
                <a:lnTo>
                  <a:pt x="1250554" y="554038"/>
                </a:lnTo>
                <a:lnTo>
                  <a:pt x="1250951" y="559594"/>
                </a:lnTo>
                <a:lnTo>
                  <a:pt x="1251744" y="565150"/>
                </a:lnTo>
                <a:lnTo>
                  <a:pt x="1252141" y="586978"/>
                </a:lnTo>
                <a:lnTo>
                  <a:pt x="1250157" y="617538"/>
                </a:lnTo>
                <a:lnTo>
                  <a:pt x="1245791" y="637778"/>
                </a:lnTo>
                <a:lnTo>
                  <a:pt x="1243013" y="647700"/>
                </a:lnTo>
                <a:lnTo>
                  <a:pt x="1239838" y="675481"/>
                </a:lnTo>
                <a:lnTo>
                  <a:pt x="1236266" y="702469"/>
                </a:lnTo>
                <a:lnTo>
                  <a:pt x="1237060" y="707231"/>
                </a:lnTo>
                <a:lnTo>
                  <a:pt x="1235473" y="717153"/>
                </a:lnTo>
                <a:lnTo>
                  <a:pt x="1233488" y="721519"/>
                </a:lnTo>
                <a:lnTo>
                  <a:pt x="1231504" y="727869"/>
                </a:lnTo>
                <a:lnTo>
                  <a:pt x="1223963" y="734616"/>
                </a:lnTo>
                <a:lnTo>
                  <a:pt x="1218010" y="735013"/>
                </a:lnTo>
                <a:lnTo>
                  <a:pt x="1212454" y="736600"/>
                </a:lnTo>
                <a:lnTo>
                  <a:pt x="1205310" y="735410"/>
                </a:lnTo>
                <a:lnTo>
                  <a:pt x="1171179" y="729456"/>
                </a:lnTo>
                <a:lnTo>
                  <a:pt x="1102519" y="719931"/>
                </a:lnTo>
                <a:lnTo>
                  <a:pt x="998935" y="711200"/>
                </a:lnTo>
                <a:lnTo>
                  <a:pt x="860029" y="708819"/>
                </a:lnTo>
                <a:lnTo>
                  <a:pt x="721916" y="712391"/>
                </a:lnTo>
                <a:lnTo>
                  <a:pt x="652463" y="714772"/>
                </a:lnTo>
                <a:lnTo>
                  <a:pt x="514350" y="720725"/>
                </a:lnTo>
                <a:lnTo>
                  <a:pt x="307578" y="727075"/>
                </a:lnTo>
                <a:lnTo>
                  <a:pt x="169863" y="728266"/>
                </a:lnTo>
                <a:lnTo>
                  <a:pt x="100806" y="726678"/>
                </a:lnTo>
                <a:lnTo>
                  <a:pt x="97235" y="726678"/>
                </a:lnTo>
                <a:lnTo>
                  <a:pt x="92075" y="723503"/>
                </a:lnTo>
                <a:lnTo>
                  <a:pt x="90091" y="721519"/>
                </a:lnTo>
                <a:lnTo>
                  <a:pt x="73025" y="709613"/>
                </a:lnTo>
                <a:lnTo>
                  <a:pt x="56753" y="696913"/>
                </a:lnTo>
                <a:lnTo>
                  <a:pt x="32147" y="683022"/>
                </a:lnTo>
                <a:lnTo>
                  <a:pt x="7938" y="669131"/>
                </a:lnTo>
                <a:lnTo>
                  <a:pt x="3572" y="665163"/>
                </a:lnTo>
                <a:lnTo>
                  <a:pt x="1985" y="660400"/>
                </a:lnTo>
                <a:lnTo>
                  <a:pt x="1985" y="659210"/>
                </a:lnTo>
                <a:lnTo>
                  <a:pt x="1985" y="658416"/>
                </a:lnTo>
                <a:lnTo>
                  <a:pt x="2778" y="655241"/>
                </a:lnTo>
                <a:lnTo>
                  <a:pt x="4366" y="652860"/>
                </a:lnTo>
                <a:lnTo>
                  <a:pt x="1985" y="651272"/>
                </a:lnTo>
                <a:lnTo>
                  <a:pt x="0" y="647700"/>
                </a:lnTo>
                <a:lnTo>
                  <a:pt x="0" y="644922"/>
                </a:lnTo>
                <a:lnTo>
                  <a:pt x="9922" y="491728"/>
                </a:lnTo>
                <a:lnTo>
                  <a:pt x="29369" y="262335"/>
                </a:lnTo>
                <a:lnTo>
                  <a:pt x="40085" y="109141"/>
                </a:lnTo>
                <a:lnTo>
                  <a:pt x="43656" y="32147"/>
                </a:lnTo>
                <a:lnTo>
                  <a:pt x="44450" y="28178"/>
                </a:lnTo>
                <a:lnTo>
                  <a:pt x="48022" y="21828"/>
                </a:lnTo>
                <a:lnTo>
                  <a:pt x="50403" y="19844"/>
                </a:lnTo>
                <a:lnTo>
                  <a:pt x="52388" y="17463"/>
                </a:lnTo>
                <a:lnTo>
                  <a:pt x="56753" y="16272"/>
                </a:lnTo>
                <a:lnTo>
                  <a:pt x="127000" y="10716"/>
                </a:lnTo>
                <a:lnTo>
                  <a:pt x="267891" y="3969"/>
                </a:lnTo>
                <a:close/>
              </a:path>
            </a:pathLst>
          </a:custGeom>
          <a:solidFill>
            <a:schemeClr val="accent4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BC422E-884E-4921-82BA-20FC20245BBA}"/>
              </a:ext>
            </a:extLst>
          </p:cNvPr>
          <p:cNvSpPr/>
          <p:nvPr/>
        </p:nvSpPr>
        <p:spPr>
          <a:xfrm>
            <a:off x="2618920" y="2492752"/>
            <a:ext cx="39071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/>
              <a:t> </a:t>
            </a:r>
            <a:r>
              <a:rPr lang="fr-FR" sz="2000" b="1" dirty="0"/>
              <a:t>P :</a:t>
            </a:r>
            <a:r>
              <a:rPr lang="fr-FR" sz="2000" dirty="0"/>
              <a:t>Open,  </a:t>
            </a:r>
            <a:r>
              <a:rPr lang="fr-FR" sz="2000" b="1" dirty="0"/>
              <a:t>T : </a:t>
            </a:r>
            <a:r>
              <a:rPr lang="fr-FR" sz="2000" dirty="0"/>
              <a:t>Accepted,  </a:t>
            </a:r>
            <a:r>
              <a:rPr lang="fr-FR" sz="2000" b="1" dirty="0"/>
              <a:t>R :</a:t>
            </a:r>
            <a:r>
              <a:rPr lang="fr-FR" sz="2000" dirty="0"/>
              <a:t> </a:t>
            </a:r>
            <a:r>
              <a:rPr lang="fr-FR" sz="2000" dirty="0" err="1"/>
              <a:t>Rejeted</a:t>
            </a:r>
            <a:r>
              <a:rPr lang="fr-FR" sz="2000" dirty="0"/>
              <a:t>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BB15F84-C9DD-4430-AC0F-22B62DE67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261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11" grpId="0"/>
      <p:bldP spid="57" grpId="0"/>
      <p:bldP spid="58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09EAE38-D660-4141-8DD2-16A77CE2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76" y="205142"/>
            <a:ext cx="11845724" cy="1064475"/>
          </a:xfrm>
        </p:spPr>
        <p:txBody>
          <a:bodyPr>
            <a:normAutofit/>
          </a:bodyPr>
          <a:lstStyle/>
          <a:p>
            <a:r>
              <a:rPr lang="en-US" sz="32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Negotiation strategy: </a:t>
            </a:r>
            <a:r>
              <a:rPr lang="en-US" sz="32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Behaviors OF DOMINANCE</a:t>
            </a:r>
            <a:endParaRPr lang="fr-FR" sz="32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C96FEE6-9543-4651-B016-5D2B6CB7EA88}"/>
              </a:ext>
            </a:extLst>
          </p:cNvPr>
          <p:cNvSpPr txBox="1"/>
          <p:nvPr/>
        </p:nvSpPr>
        <p:spPr>
          <a:xfrm>
            <a:off x="246852" y="1320773"/>
            <a:ext cx="5428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Open Sans" panose="020B0606030504020204"/>
              </a:rPr>
              <a:t>BEHAVIOURS OF DOMINANCE IN NEGOTIATION</a:t>
            </a:r>
          </a:p>
        </p:txBody>
      </p:sp>
      <p:grpSp>
        <p:nvGrpSpPr>
          <p:cNvPr id="39" name="Group 107">
            <a:extLst>
              <a:ext uri="{FF2B5EF4-FFF2-40B4-BE49-F238E27FC236}">
                <a16:creationId xmlns:a16="http://schemas.microsoft.com/office/drawing/2014/main" id="{3C26675C-6C31-4CD3-A3D4-82BFBB6CD0F3}"/>
              </a:ext>
            </a:extLst>
          </p:cNvPr>
          <p:cNvGrpSpPr/>
          <p:nvPr/>
        </p:nvGrpSpPr>
        <p:grpSpPr>
          <a:xfrm>
            <a:off x="1332421" y="2005755"/>
            <a:ext cx="7858174" cy="843720"/>
            <a:chOff x="8889371" y="1937292"/>
            <a:chExt cx="8953739" cy="1031203"/>
          </a:xfrm>
        </p:grpSpPr>
        <p:sp>
          <p:nvSpPr>
            <p:cNvPr id="49" name="TextBox 114">
              <a:extLst>
                <a:ext uri="{FF2B5EF4-FFF2-40B4-BE49-F238E27FC236}">
                  <a16:creationId xmlns:a16="http://schemas.microsoft.com/office/drawing/2014/main" id="{A02657FF-69BF-495E-A1F5-E3574FEBF64B}"/>
                </a:ext>
              </a:extLst>
            </p:cNvPr>
            <p:cNvSpPr txBox="1"/>
            <p:nvPr/>
          </p:nvSpPr>
          <p:spPr>
            <a:xfrm>
              <a:off x="8889371" y="1937292"/>
              <a:ext cx="8595517" cy="52663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b="1" kern="0" dirty="0">
                  <a:solidFill>
                    <a:schemeClr val="accent1">
                      <a:lumMod val="75000"/>
                    </a:schemeClr>
                  </a:solidFill>
                </a:rPr>
                <a:t>Level of demand and concession </a:t>
              </a:r>
              <a:r>
                <a:rPr lang="en-US" sz="2000" b="1" kern="0" dirty="0">
                  <a:solidFill>
                    <a:schemeClr val="accent1">
                      <a:lumMod val="75000"/>
                    </a:schemeClr>
                  </a:solidFill>
                </a:rPr>
                <a:t>[</a:t>
              </a:r>
              <a:r>
                <a:rPr lang="en-US" sz="2000" b="1" kern="0" dirty="0" err="1">
                  <a:solidFill>
                    <a:schemeClr val="accent1">
                      <a:lumMod val="75000"/>
                    </a:schemeClr>
                  </a:solidFill>
                </a:rPr>
                <a:t>Dedreu</a:t>
              </a:r>
              <a:r>
                <a:rPr lang="en-US" sz="2000" b="1" kern="0" dirty="0">
                  <a:solidFill>
                    <a:schemeClr val="accent1">
                      <a:lumMod val="75000"/>
                    </a:schemeClr>
                  </a:solidFill>
                </a:rPr>
                <a:t> et al 95]</a:t>
              </a:r>
              <a:endParaRPr lang="en-US" sz="2400" b="1" kern="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9F58BA9-8A8B-44F1-AA54-3D29B792CD48}"/>
                </a:ext>
              </a:extLst>
            </p:cNvPr>
            <p:cNvSpPr/>
            <p:nvPr/>
          </p:nvSpPr>
          <p:spPr>
            <a:xfrm>
              <a:off x="9058777" y="2476053"/>
              <a:ext cx="8784333" cy="492442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900"/>
                </a:spcBef>
              </a:pPr>
              <a:r>
                <a:rPr lang="en-US" dirty="0">
                  <a:latin typeface="Open Sans" panose="020B0606030504020204"/>
                </a:rPr>
                <a:t>Dominance is associated to a high level of demand and a low level of concessions</a:t>
              </a:r>
            </a:p>
          </p:txBody>
        </p:sp>
      </p:grpSp>
      <p:grpSp>
        <p:nvGrpSpPr>
          <p:cNvPr id="40" name="Group 108">
            <a:extLst>
              <a:ext uri="{FF2B5EF4-FFF2-40B4-BE49-F238E27FC236}">
                <a16:creationId xmlns:a16="http://schemas.microsoft.com/office/drawing/2014/main" id="{853E55C3-0BC5-496D-8C67-FD1B55960E2E}"/>
              </a:ext>
            </a:extLst>
          </p:cNvPr>
          <p:cNvGrpSpPr/>
          <p:nvPr/>
        </p:nvGrpSpPr>
        <p:grpSpPr>
          <a:xfrm>
            <a:off x="1296199" y="3437275"/>
            <a:ext cx="7858173" cy="1086312"/>
            <a:chOff x="8889372" y="1889411"/>
            <a:chExt cx="2968267" cy="1448415"/>
          </a:xfrm>
        </p:grpSpPr>
        <p:sp>
          <p:nvSpPr>
            <p:cNvPr id="47" name="TextBox 112">
              <a:extLst>
                <a:ext uri="{FF2B5EF4-FFF2-40B4-BE49-F238E27FC236}">
                  <a16:creationId xmlns:a16="http://schemas.microsoft.com/office/drawing/2014/main" id="{C8B1D572-2C8B-49B8-8AC2-CF5BD1E19063}"/>
                </a:ext>
              </a:extLst>
            </p:cNvPr>
            <p:cNvSpPr txBox="1"/>
            <p:nvPr/>
          </p:nvSpPr>
          <p:spPr>
            <a:xfrm>
              <a:off x="8889372" y="1889411"/>
              <a:ext cx="2812674" cy="57451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a-DK" sz="2200" b="1" dirty="0">
                  <a:solidFill>
                    <a:schemeClr val="accent4"/>
                  </a:solidFill>
                </a:rPr>
                <a:t>Self vs other </a:t>
              </a:r>
              <a:r>
                <a:rPr lang="da-DK" sz="2000" b="1" dirty="0">
                  <a:solidFill>
                    <a:schemeClr val="accent4"/>
                  </a:solidFill>
                </a:rPr>
                <a:t>[Fiske 93, DeDreu et al 95]</a:t>
              </a:r>
              <a:endParaRPr lang="en-US" sz="2200" b="1" dirty="0">
                <a:solidFill>
                  <a:schemeClr val="accent4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3784A63-AF50-4090-B476-EF768192B29B}"/>
                </a:ext>
              </a:extLst>
            </p:cNvPr>
            <p:cNvSpPr/>
            <p:nvPr/>
          </p:nvSpPr>
          <p:spPr>
            <a:xfrm>
              <a:off x="8889372" y="2476052"/>
              <a:ext cx="2968267" cy="86177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spcBef>
                  <a:spcPts val="900"/>
                </a:spcBef>
              </a:pPr>
              <a:r>
                <a:rPr lang="en-US" dirty="0">
                  <a:solidFill>
                    <a:prstClr val="black"/>
                  </a:solidFill>
                  <a:latin typeface="Open Sans" panose="020B0606030504020204"/>
                </a:rPr>
                <a:t>Dominant individuals are self-centered and only interested in satisfying their own preferences.</a:t>
              </a:r>
              <a:endParaRPr lang="en-US" sz="1050" dirty="0">
                <a:latin typeface="Open Sans" panose="020B0606030504020204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65669169-D3C1-4BA3-9FB2-7FDD65389F25}"/>
              </a:ext>
            </a:extLst>
          </p:cNvPr>
          <p:cNvSpPr/>
          <p:nvPr/>
        </p:nvSpPr>
        <p:spPr>
          <a:xfrm>
            <a:off x="685040" y="3458733"/>
            <a:ext cx="352370" cy="3744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b="1" dirty="0"/>
              <a:t>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B137723-0287-44A7-BCEF-EA53B7E7CC02}"/>
              </a:ext>
            </a:extLst>
          </p:cNvPr>
          <p:cNvSpPr/>
          <p:nvPr/>
        </p:nvSpPr>
        <p:spPr>
          <a:xfrm>
            <a:off x="685040" y="2062238"/>
            <a:ext cx="374404" cy="37440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0" dirty="0">
                <a:solidFill>
                  <a:prstClr val="white"/>
                </a:solidFill>
                <a:latin typeface="Calibri"/>
              </a:rPr>
              <a:t>1</a:t>
            </a:r>
            <a:endParaRPr kumimoji="0" lang="en-US" sz="2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9" name="Group 109">
            <a:extLst>
              <a:ext uri="{FF2B5EF4-FFF2-40B4-BE49-F238E27FC236}">
                <a16:creationId xmlns:a16="http://schemas.microsoft.com/office/drawing/2014/main" id="{67B4893E-1698-4439-BD93-73290F2210C3}"/>
              </a:ext>
            </a:extLst>
          </p:cNvPr>
          <p:cNvGrpSpPr/>
          <p:nvPr/>
        </p:nvGrpSpPr>
        <p:grpSpPr>
          <a:xfrm>
            <a:off x="1332421" y="4880632"/>
            <a:ext cx="6451550" cy="1201729"/>
            <a:chOff x="8889372" y="1889411"/>
            <a:chExt cx="2812674" cy="1602304"/>
          </a:xfrm>
        </p:grpSpPr>
        <p:sp>
          <p:nvSpPr>
            <p:cNvPr id="60" name="TextBox 110">
              <a:extLst>
                <a:ext uri="{FF2B5EF4-FFF2-40B4-BE49-F238E27FC236}">
                  <a16:creationId xmlns:a16="http://schemas.microsoft.com/office/drawing/2014/main" id="{EB9C8B63-117B-46D2-A777-C1522E167CAD}"/>
                </a:ext>
              </a:extLst>
            </p:cNvPr>
            <p:cNvSpPr txBox="1"/>
            <p:nvPr/>
          </p:nvSpPr>
          <p:spPr>
            <a:xfrm>
              <a:off x="8889372" y="1889411"/>
              <a:ext cx="2812674" cy="57451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lvl="0"/>
              <a:r>
                <a:rPr lang="en-US" sz="2200" b="1" kern="0" dirty="0">
                  <a:solidFill>
                    <a:srgbClr val="4B2C50"/>
                  </a:solidFill>
                </a:rPr>
                <a:t>Lead of the negotiation </a:t>
              </a:r>
              <a:r>
                <a:rPr lang="en-US" sz="2000" b="1" kern="0" dirty="0">
                  <a:solidFill>
                    <a:srgbClr val="4B2C50"/>
                  </a:solidFill>
                </a:rPr>
                <a:t>[</a:t>
              </a:r>
              <a:r>
                <a:rPr lang="en-US" sz="2000" b="1" kern="0" dirty="0" err="1">
                  <a:solidFill>
                    <a:srgbClr val="4B2C50"/>
                  </a:solidFill>
                </a:rPr>
                <a:t>Dedreu</a:t>
              </a:r>
              <a:r>
                <a:rPr lang="en-US" sz="2000" b="1" kern="0" dirty="0">
                  <a:solidFill>
                    <a:srgbClr val="4B2C50"/>
                  </a:solidFill>
                </a:rPr>
                <a:t> &amp; </a:t>
              </a:r>
              <a:r>
                <a:rPr lang="en-US" sz="2000" b="1" kern="0" dirty="0" err="1">
                  <a:solidFill>
                    <a:srgbClr val="4B2C50"/>
                  </a:solidFill>
                </a:rPr>
                <a:t>VanKleef</a:t>
              </a:r>
              <a:r>
                <a:rPr lang="en-US" sz="2000" b="1" kern="0" dirty="0">
                  <a:solidFill>
                    <a:srgbClr val="4B2C50"/>
                  </a:solidFill>
                </a:rPr>
                <a:t> 04]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9474A9F-684E-47F5-A206-3BCD95B80ECF}"/>
                </a:ext>
              </a:extLst>
            </p:cNvPr>
            <p:cNvSpPr/>
            <p:nvPr/>
          </p:nvSpPr>
          <p:spPr>
            <a:xfrm>
              <a:off x="8889372" y="2476053"/>
              <a:ext cx="2812674" cy="1015662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lvl="0" algn="just">
                <a:spcBef>
                  <a:spcPts val="900"/>
                </a:spcBef>
              </a:pPr>
              <a:r>
                <a:rPr lang="en-US" dirty="0">
                  <a:solidFill>
                    <a:prstClr val="black"/>
                  </a:solidFill>
                  <a:latin typeface="Open Sans" panose="020B0606030504020204"/>
                </a:rPr>
                <a:t>Dominant individuals tends to make the first move</a:t>
              </a:r>
            </a:p>
            <a:p>
              <a:pPr algn="just">
                <a:spcBef>
                  <a:spcPts val="900"/>
                </a:spcBef>
              </a:pPr>
              <a:r>
                <a:rPr lang="en-US" dirty="0">
                  <a:solidFill>
                    <a:prstClr val="black"/>
                  </a:solidFill>
                </a:rPr>
                <a:t>Control of the flow of the negotiation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4B72C539-540E-4851-8EB9-73A0DD933E6E}"/>
              </a:ext>
            </a:extLst>
          </p:cNvPr>
          <p:cNvSpPr/>
          <p:nvPr/>
        </p:nvSpPr>
        <p:spPr>
          <a:xfrm>
            <a:off x="686938" y="4881943"/>
            <a:ext cx="374404" cy="374404"/>
          </a:xfrm>
          <a:prstGeom prst="rect">
            <a:avLst/>
          </a:prstGeom>
          <a:solidFill>
            <a:srgbClr val="4B2C5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0" dirty="0">
                <a:solidFill>
                  <a:prstClr val="white"/>
                </a:solidFill>
                <a:latin typeface="Calibri"/>
              </a:rPr>
              <a:t>3</a:t>
            </a:r>
            <a:endParaRPr kumimoji="0" lang="en-US" sz="2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DFE3E662-9639-4ECD-B449-59C03298D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494" y="3520433"/>
            <a:ext cx="1256802" cy="12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24E3367-0CB8-4980-9C63-92D1DACE0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5765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Straight Connector 3">
            <a:extLst>
              <a:ext uri="{FF2B5EF4-FFF2-40B4-BE49-F238E27FC236}">
                <a16:creationId xmlns:a16="http://schemas.microsoft.com/office/drawing/2014/main" id="{A57CC265-E9FE-46CC-8482-34BA5FCF5C69}"/>
              </a:ext>
            </a:extLst>
          </p:cNvPr>
          <p:cNvCxnSpPr>
            <a:cxnSpLocks/>
            <a:stCxn id="104" idx="6"/>
            <a:endCxn id="66" idx="2"/>
          </p:cNvCxnSpPr>
          <p:nvPr/>
        </p:nvCxnSpPr>
        <p:spPr>
          <a:xfrm flipV="1">
            <a:off x="4162817" y="5047854"/>
            <a:ext cx="1269657" cy="1178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82">
            <a:extLst>
              <a:ext uri="{FF2B5EF4-FFF2-40B4-BE49-F238E27FC236}">
                <a16:creationId xmlns:a16="http://schemas.microsoft.com/office/drawing/2014/main" id="{15371476-9F48-4116-948F-241F196143A2}"/>
              </a:ext>
            </a:extLst>
          </p:cNvPr>
          <p:cNvCxnSpPr>
            <a:cxnSpLocks/>
            <a:stCxn id="46" idx="2"/>
          </p:cNvCxnSpPr>
          <p:nvPr/>
        </p:nvCxnSpPr>
        <p:spPr>
          <a:xfrm flipV="1">
            <a:off x="6095999" y="2257019"/>
            <a:ext cx="988746" cy="130024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31E4E89-11F8-4807-937F-7CCE70DF2736}"/>
              </a:ext>
            </a:extLst>
          </p:cNvPr>
          <p:cNvCxnSpPr>
            <a:cxnSpLocks/>
            <a:stCxn id="77" idx="3"/>
            <a:endCxn id="45" idx="2"/>
          </p:cNvCxnSpPr>
          <p:nvPr/>
        </p:nvCxnSpPr>
        <p:spPr>
          <a:xfrm flipH="1">
            <a:off x="6040067" y="3488075"/>
            <a:ext cx="2582324" cy="194616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7B180EA6-FC56-4CBD-9F8C-E480C472F0CA}"/>
              </a:ext>
            </a:extLst>
          </p:cNvPr>
          <p:cNvCxnSpPr>
            <a:cxnSpLocks/>
            <a:stCxn id="68" idx="4"/>
            <a:endCxn id="66" idx="4"/>
          </p:cNvCxnSpPr>
          <p:nvPr/>
        </p:nvCxnSpPr>
        <p:spPr>
          <a:xfrm flipH="1">
            <a:off x="6022087" y="3955945"/>
            <a:ext cx="67799" cy="1682525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52">
            <a:extLst>
              <a:ext uri="{FF2B5EF4-FFF2-40B4-BE49-F238E27FC236}">
                <a16:creationId xmlns:a16="http://schemas.microsoft.com/office/drawing/2014/main" id="{D5C9D7CC-6CAA-4496-ACCE-B228A55791B4}"/>
              </a:ext>
            </a:extLst>
          </p:cNvPr>
          <p:cNvCxnSpPr>
            <a:cxnSpLocks/>
            <a:stCxn id="83" idx="1"/>
            <a:endCxn id="77" idx="6"/>
          </p:cNvCxnSpPr>
          <p:nvPr/>
        </p:nvCxnSpPr>
        <p:spPr>
          <a:xfrm flipH="1">
            <a:off x="9431426" y="1351070"/>
            <a:ext cx="614296" cy="183502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61">
            <a:extLst>
              <a:ext uri="{FF2B5EF4-FFF2-40B4-BE49-F238E27FC236}">
                <a16:creationId xmlns:a16="http://schemas.microsoft.com/office/drawing/2014/main" id="{6EABB8B1-4F75-411C-8791-C3AE65C09041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4893888" y="2260772"/>
            <a:ext cx="1202111" cy="129649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A1332E66-EB2C-48ED-9939-37F48149645F}"/>
              </a:ext>
            </a:extLst>
          </p:cNvPr>
          <p:cNvGrpSpPr/>
          <p:nvPr/>
        </p:nvGrpSpPr>
        <p:grpSpPr>
          <a:xfrm>
            <a:off x="3569075" y="819657"/>
            <a:ext cx="1761194" cy="1598915"/>
            <a:chOff x="1024339" y="1841621"/>
            <a:chExt cx="1979786" cy="1739187"/>
          </a:xfrm>
          <a:solidFill>
            <a:schemeClr val="bg1"/>
          </a:solidFill>
        </p:grpSpPr>
        <p:pic>
          <p:nvPicPr>
            <p:cNvPr id="58" name="Picture 6">
              <a:extLst>
                <a:ext uri="{FF2B5EF4-FFF2-40B4-BE49-F238E27FC236}">
                  <a16:creationId xmlns:a16="http://schemas.microsoft.com/office/drawing/2014/main" id="{9C107F97-E6CE-4D97-B550-307698AEEB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339" y="1841621"/>
              <a:ext cx="1979786" cy="11335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1915862-7F6B-4CE5-84F6-FFF6E68DBC5E}"/>
                </a:ext>
              </a:extLst>
            </p:cNvPr>
            <p:cNvSpPr/>
            <p:nvPr/>
          </p:nvSpPr>
          <p:spPr>
            <a:xfrm>
              <a:off x="1238019" y="2944731"/>
              <a:ext cx="1552425" cy="63607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fr-FR" sz="1600" b="1" dirty="0" err="1"/>
                <a:t>AlwaysOn</a:t>
              </a:r>
              <a:endParaRPr lang="fr-FR" sz="1600" b="1" dirty="0"/>
            </a:p>
            <a:p>
              <a:pPr algn="ctr"/>
              <a:r>
                <a:rPr lang="fr-FR" sz="1600" dirty="0" err="1"/>
                <a:t>Sidner</a:t>
              </a:r>
              <a:r>
                <a:rPr lang="fr-FR" sz="1600" dirty="0"/>
                <a:t> </a:t>
              </a:r>
              <a:r>
                <a:rPr lang="fr-FR" sz="1600" i="1" dirty="0"/>
                <a:t>et al 14</a:t>
              </a:r>
              <a:endParaRPr lang="fr-FR" sz="1600" dirty="0"/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FE575688-DCC7-44D0-85EE-A36586D88055}"/>
              </a:ext>
            </a:extLst>
          </p:cNvPr>
          <p:cNvGrpSpPr/>
          <p:nvPr/>
        </p:nvGrpSpPr>
        <p:grpSpPr>
          <a:xfrm>
            <a:off x="7057036" y="1071778"/>
            <a:ext cx="1331326" cy="1326934"/>
            <a:chOff x="1562786" y="4808762"/>
            <a:chExt cx="1496565" cy="1443344"/>
          </a:xfrm>
          <a:solidFill>
            <a:schemeClr val="bg1"/>
          </a:solidFill>
        </p:grpSpPr>
        <p:pic>
          <p:nvPicPr>
            <p:cNvPr id="61" name="Image 60">
              <a:extLst>
                <a:ext uri="{FF2B5EF4-FFF2-40B4-BE49-F238E27FC236}">
                  <a16:creationId xmlns:a16="http://schemas.microsoft.com/office/drawing/2014/main" id="{4E6AF9E0-E167-4A75-96AA-05F840485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4065" y="4808762"/>
              <a:ext cx="1267347" cy="1076139"/>
            </a:xfrm>
            <a:prstGeom prst="rect">
              <a:avLst/>
            </a:prstGeom>
            <a:grpFill/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B842B11-FBEC-42D6-8F78-87361385D0A3}"/>
                </a:ext>
              </a:extLst>
            </p:cNvPr>
            <p:cNvSpPr/>
            <p:nvPr/>
          </p:nvSpPr>
          <p:spPr>
            <a:xfrm>
              <a:off x="1562786" y="5883851"/>
              <a:ext cx="1496565" cy="36825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fr-FR" sz="1600" dirty="0"/>
                <a:t>Smith </a:t>
              </a:r>
              <a:r>
                <a:rPr lang="fr-FR" sz="1600" i="1" dirty="0"/>
                <a:t>et al 10</a:t>
              </a:r>
              <a:endParaRPr lang="fr-FR" sz="1600" dirty="0"/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AACF88C4-BAF7-44C5-BBEF-C632F4D09638}"/>
              </a:ext>
            </a:extLst>
          </p:cNvPr>
          <p:cNvGrpSpPr/>
          <p:nvPr/>
        </p:nvGrpSpPr>
        <p:grpSpPr>
          <a:xfrm>
            <a:off x="5392120" y="2758475"/>
            <a:ext cx="1407758" cy="1197470"/>
            <a:chOff x="4235813" y="3232312"/>
            <a:chExt cx="1407758" cy="1197470"/>
          </a:xfrm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56851A1F-FECE-49C1-8060-69B074499809}"/>
                </a:ext>
              </a:extLst>
            </p:cNvPr>
            <p:cNvSpPr/>
            <p:nvPr/>
          </p:nvSpPr>
          <p:spPr>
            <a:xfrm>
              <a:off x="4276167" y="3232312"/>
              <a:ext cx="1314824" cy="119747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F29A72D0-5B4C-436F-8027-3CE7FB045BB3}"/>
                </a:ext>
              </a:extLst>
            </p:cNvPr>
            <p:cNvSpPr txBox="1"/>
            <p:nvPr/>
          </p:nvSpPr>
          <p:spPr>
            <a:xfrm>
              <a:off x="4235813" y="3630992"/>
              <a:ext cx="1407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 err="1">
                  <a:solidFill>
                    <a:schemeClr val="accent2"/>
                  </a:solidFill>
                </a:rPr>
                <a:t>Companion</a:t>
              </a:r>
              <a:endParaRPr lang="fr-FR" sz="20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852D68C8-D872-4DAE-8580-97A54196C9FC}"/>
              </a:ext>
            </a:extLst>
          </p:cNvPr>
          <p:cNvGrpSpPr/>
          <p:nvPr/>
        </p:nvGrpSpPr>
        <p:grpSpPr>
          <a:xfrm>
            <a:off x="10031093" y="881786"/>
            <a:ext cx="1679691" cy="1523341"/>
            <a:chOff x="5363849" y="2428840"/>
            <a:chExt cx="1737803" cy="1819474"/>
          </a:xfrm>
        </p:grpSpPr>
        <p:pic>
          <p:nvPicPr>
            <p:cNvPr id="83" name="Picture 2">
              <a:extLst>
                <a:ext uri="{FF2B5EF4-FFF2-40B4-BE49-F238E27FC236}">
                  <a16:creationId xmlns:a16="http://schemas.microsoft.com/office/drawing/2014/main" id="{32F1EF5C-3205-48CC-B932-5CAC11A997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984" y="2428840"/>
              <a:ext cx="1606472" cy="1121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" name="ZoneTexte 83">
              <a:extLst>
                <a:ext uri="{FF2B5EF4-FFF2-40B4-BE49-F238E27FC236}">
                  <a16:creationId xmlns:a16="http://schemas.microsoft.com/office/drawing/2014/main" id="{53DF969C-10C5-4FBE-8F00-A599DB7EF385}"/>
                </a:ext>
              </a:extLst>
            </p:cNvPr>
            <p:cNvSpPr txBox="1"/>
            <p:nvPr/>
          </p:nvSpPr>
          <p:spPr>
            <a:xfrm>
              <a:off x="5363849" y="3549861"/>
              <a:ext cx="1737803" cy="698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b="1" dirty="0"/>
                <a:t>REA</a:t>
              </a:r>
            </a:p>
            <a:p>
              <a:pPr algn="ctr"/>
              <a:r>
                <a:rPr lang="fr-FR" sz="1600" dirty="0" err="1"/>
                <a:t>Bickmore</a:t>
              </a:r>
              <a:r>
                <a:rPr lang="fr-FR" sz="1600" dirty="0"/>
                <a:t> </a:t>
              </a:r>
              <a:r>
                <a:rPr lang="fr-FR" sz="1600" i="1" dirty="0"/>
                <a:t>et al 02</a:t>
              </a:r>
              <a:r>
                <a:rPr lang="fr-FR" sz="1600" dirty="0"/>
                <a:t> </a:t>
              </a:r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F097C8DF-9E45-401B-BA50-89E63771A506}"/>
              </a:ext>
            </a:extLst>
          </p:cNvPr>
          <p:cNvGrpSpPr/>
          <p:nvPr/>
        </p:nvGrpSpPr>
        <p:grpSpPr>
          <a:xfrm>
            <a:off x="8475748" y="2759037"/>
            <a:ext cx="955678" cy="854121"/>
            <a:chOff x="4266482" y="3232312"/>
            <a:chExt cx="1181328" cy="1121022"/>
          </a:xfrm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D5BF04C4-3F51-4E4C-8266-1409CFCA2294}"/>
                </a:ext>
              </a:extLst>
            </p:cNvPr>
            <p:cNvSpPr/>
            <p:nvPr/>
          </p:nvSpPr>
          <p:spPr>
            <a:xfrm>
              <a:off x="4276167" y="3232312"/>
              <a:ext cx="1171643" cy="11210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4356C666-36AE-403F-A9B1-7B9AB7981A28}"/>
                </a:ext>
              </a:extLst>
            </p:cNvPr>
            <p:cNvSpPr txBox="1"/>
            <p:nvPr/>
          </p:nvSpPr>
          <p:spPr>
            <a:xfrm>
              <a:off x="4266482" y="3538560"/>
              <a:ext cx="98116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chemeClr val="accent6"/>
                  </a:solidFill>
                </a:rPr>
                <a:t>Partner</a:t>
              </a:r>
            </a:p>
          </p:txBody>
        </p:sp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2A907225-8EDE-45E8-92C7-AE5086C3ACD6}"/>
              </a:ext>
            </a:extLst>
          </p:cNvPr>
          <p:cNvGrpSpPr/>
          <p:nvPr/>
        </p:nvGrpSpPr>
        <p:grpSpPr>
          <a:xfrm>
            <a:off x="3193195" y="4580624"/>
            <a:ext cx="969622" cy="958020"/>
            <a:chOff x="4955022" y="3106838"/>
            <a:chExt cx="1171643" cy="1121022"/>
          </a:xfrm>
        </p:grpSpPr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AAC1744F-0354-4096-AD2D-9CBDB8DB3232}"/>
                </a:ext>
              </a:extLst>
            </p:cNvPr>
            <p:cNvSpPr/>
            <p:nvPr/>
          </p:nvSpPr>
          <p:spPr>
            <a:xfrm>
              <a:off x="4955022" y="3106838"/>
              <a:ext cx="1171643" cy="11210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5" name="ZoneTexte 104">
              <a:extLst>
                <a:ext uri="{FF2B5EF4-FFF2-40B4-BE49-F238E27FC236}">
                  <a16:creationId xmlns:a16="http://schemas.microsoft.com/office/drawing/2014/main" id="{248C8650-1F6C-48B5-99AE-4DFA42431F34}"/>
                </a:ext>
              </a:extLst>
            </p:cNvPr>
            <p:cNvSpPr txBox="1"/>
            <p:nvPr/>
          </p:nvSpPr>
          <p:spPr>
            <a:xfrm>
              <a:off x="5011105" y="3388661"/>
              <a:ext cx="86478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400" b="1" dirty="0" err="1">
                  <a:solidFill>
                    <a:schemeClr val="accent4"/>
                  </a:solidFill>
                </a:rPr>
                <a:t>Tutor</a:t>
              </a:r>
              <a:endParaRPr lang="fr-FR" sz="24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210C5462-60D6-4A6A-BD5E-1526EBA97653}"/>
              </a:ext>
            </a:extLst>
          </p:cNvPr>
          <p:cNvGrpSpPr/>
          <p:nvPr/>
        </p:nvGrpSpPr>
        <p:grpSpPr>
          <a:xfrm>
            <a:off x="1174207" y="5347486"/>
            <a:ext cx="1594968" cy="1534827"/>
            <a:chOff x="8641607" y="4625401"/>
            <a:chExt cx="1867338" cy="2025483"/>
          </a:xfrm>
        </p:grpSpPr>
        <p:pic>
          <p:nvPicPr>
            <p:cNvPr id="47" name="Picture 5" descr="Image associée">
              <a:extLst>
                <a:ext uri="{FF2B5EF4-FFF2-40B4-BE49-F238E27FC236}">
                  <a16:creationId xmlns:a16="http://schemas.microsoft.com/office/drawing/2014/main" id="{E5EE718B-E837-4417-BB9F-FDA0313186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607" y="4625401"/>
              <a:ext cx="1790866" cy="1253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752BE27C-4FA6-426F-B560-8D7EB3E6B86F}"/>
                </a:ext>
              </a:extLst>
            </p:cNvPr>
            <p:cNvSpPr txBox="1"/>
            <p:nvPr/>
          </p:nvSpPr>
          <p:spPr>
            <a:xfrm>
              <a:off x="8695257" y="5879167"/>
              <a:ext cx="1813688" cy="771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b="1" dirty="0" err="1"/>
                <a:t>SimSensei</a:t>
              </a:r>
              <a:endParaRPr lang="fr-FR" sz="1600" b="1" dirty="0"/>
            </a:p>
            <a:p>
              <a:pPr algn="ctr"/>
              <a:r>
                <a:rPr lang="fr-FR" sz="1600" dirty="0" err="1"/>
                <a:t>DeVault</a:t>
              </a:r>
              <a:r>
                <a:rPr lang="fr-FR" sz="1600" dirty="0"/>
                <a:t> et al 14 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CA7123D2-A09A-44F7-B608-7431EC038323}"/>
              </a:ext>
            </a:extLst>
          </p:cNvPr>
          <p:cNvGrpSpPr/>
          <p:nvPr/>
        </p:nvGrpSpPr>
        <p:grpSpPr>
          <a:xfrm>
            <a:off x="312494" y="3915512"/>
            <a:ext cx="1405198" cy="1377273"/>
            <a:chOff x="8845675" y="2511156"/>
            <a:chExt cx="1651860" cy="1802293"/>
          </a:xfrm>
        </p:grpSpPr>
        <p:pic>
          <p:nvPicPr>
            <p:cNvPr id="50" name="Picture 2" descr="Résultat de recherche d'images pour &quot;simcoach project&quot;">
              <a:extLst>
                <a:ext uri="{FF2B5EF4-FFF2-40B4-BE49-F238E27FC236}">
                  <a16:creationId xmlns:a16="http://schemas.microsoft.com/office/drawing/2014/main" id="{6A207DD9-E1B1-48E0-BDB1-352CBCA6C5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5675" y="2511156"/>
              <a:ext cx="1651860" cy="1044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274699A2-2993-42E6-A77F-2082DD252FD2}"/>
                </a:ext>
              </a:extLst>
            </p:cNvPr>
            <p:cNvSpPr txBox="1"/>
            <p:nvPr/>
          </p:nvSpPr>
          <p:spPr>
            <a:xfrm>
              <a:off x="8851437" y="3548215"/>
              <a:ext cx="1501328" cy="765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b="1" dirty="0" err="1"/>
                <a:t>SimCoach</a:t>
              </a:r>
              <a:endParaRPr lang="fr-FR" sz="1600" b="1" dirty="0"/>
            </a:p>
            <a:p>
              <a:r>
                <a:rPr lang="fr-FR" sz="1600" dirty="0"/>
                <a:t>Rizzo </a:t>
              </a:r>
              <a:r>
                <a:rPr lang="fr-FR" sz="1600" i="1" dirty="0"/>
                <a:t>et al 11</a:t>
              </a:r>
              <a:endParaRPr lang="fr-FR" sz="1600" dirty="0"/>
            </a:p>
          </p:txBody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1F393B91-5712-4DE4-BA76-2817F7C97163}"/>
              </a:ext>
            </a:extLst>
          </p:cNvPr>
          <p:cNvSpPr txBox="1">
            <a:spLocks/>
          </p:cNvSpPr>
          <p:nvPr/>
        </p:nvSpPr>
        <p:spPr>
          <a:xfrm>
            <a:off x="348761" y="136714"/>
            <a:ext cx="11520853" cy="798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Context: </a:t>
            </a:r>
            <a:r>
              <a:rPr lang="en-US" sz="40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conversational agents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44DB70F7-D8A2-41CF-8DFE-D406FD626DB7}"/>
              </a:ext>
            </a:extLst>
          </p:cNvPr>
          <p:cNvSpPr/>
          <p:nvPr/>
        </p:nvSpPr>
        <p:spPr>
          <a:xfrm>
            <a:off x="5826016" y="6105503"/>
            <a:ext cx="527739" cy="48959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>
              <a:solidFill>
                <a:schemeClr val="accent3"/>
              </a:solidFill>
            </a:endParaRPr>
          </a:p>
        </p:txBody>
      </p:sp>
      <p:cxnSp>
        <p:nvCxnSpPr>
          <p:cNvPr id="63" name="Straight Connector 3">
            <a:extLst>
              <a:ext uri="{FF2B5EF4-FFF2-40B4-BE49-F238E27FC236}">
                <a16:creationId xmlns:a16="http://schemas.microsoft.com/office/drawing/2014/main" id="{8F735BA1-CE09-49BA-8EA3-D0BC61460B2F}"/>
              </a:ext>
            </a:extLst>
          </p:cNvPr>
          <p:cNvCxnSpPr>
            <a:cxnSpLocks/>
            <a:stCxn id="54" idx="0"/>
            <a:endCxn id="66" idx="4"/>
          </p:cNvCxnSpPr>
          <p:nvPr/>
        </p:nvCxnSpPr>
        <p:spPr>
          <a:xfrm flipH="1" flipV="1">
            <a:off x="6022087" y="5638470"/>
            <a:ext cx="67799" cy="46703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CBE9260E-4D30-4122-9118-2D1279AFF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292" y="2470156"/>
            <a:ext cx="1646042" cy="1026388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7150DA03-1B79-4433-A7AD-B24C416A4FEC}"/>
              </a:ext>
            </a:extLst>
          </p:cNvPr>
          <p:cNvCxnSpPr>
            <a:cxnSpLocks/>
            <a:stCxn id="104" idx="0"/>
            <a:endCxn id="19" idx="3"/>
          </p:cNvCxnSpPr>
          <p:nvPr/>
        </p:nvCxnSpPr>
        <p:spPr>
          <a:xfrm flipH="1" flipV="1">
            <a:off x="3340334" y="2983350"/>
            <a:ext cx="337672" cy="1597274"/>
          </a:xfrm>
          <a:prstGeom prst="line">
            <a:avLst/>
          </a:prstGeom>
          <a:ln w="285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0BBA1BE4-6031-4446-89EF-7D7D00B1FB6C}"/>
              </a:ext>
            </a:extLst>
          </p:cNvPr>
          <p:cNvCxnSpPr>
            <a:cxnSpLocks/>
            <a:stCxn id="104" idx="1"/>
            <a:endCxn id="50" idx="3"/>
          </p:cNvCxnSpPr>
          <p:nvPr/>
        </p:nvCxnSpPr>
        <p:spPr>
          <a:xfrm flipH="1" flipV="1">
            <a:off x="1717692" y="4314514"/>
            <a:ext cx="1617501" cy="406409"/>
          </a:xfrm>
          <a:prstGeom prst="line">
            <a:avLst/>
          </a:prstGeom>
          <a:ln w="285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B3C282AD-DA98-4DEB-A8AD-1142EDE8F79C}"/>
              </a:ext>
            </a:extLst>
          </p:cNvPr>
          <p:cNvCxnSpPr>
            <a:cxnSpLocks/>
            <a:stCxn id="104" idx="3"/>
            <a:endCxn id="47" idx="3"/>
          </p:cNvCxnSpPr>
          <p:nvPr/>
        </p:nvCxnSpPr>
        <p:spPr>
          <a:xfrm flipH="1">
            <a:off x="2703856" y="5398345"/>
            <a:ext cx="631337" cy="424167"/>
          </a:xfrm>
          <a:prstGeom prst="line">
            <a:avLst/>
          </a:prstGeom>
          <a:ln w="285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46407B9F-8A90-4E2F-8A54-EEC486A22EBC}"/>
              </a:ext>
            </a:extLst>
          </p:cNvPr>
          <p:cNvGrpSpPr/>
          <p:nvPr/>
        </p:nvGrpSpPr>
        <p:grpSpPr>
          <a:xfrm>
            <a:off x="5432474" y="4457237"/>
            <a:ext cx="1179225" cy="1181233"/>
            <a:chOff x="944494" y="1422896"/>
            <a:chExt cx="1333177" cy="1317845"/>
          </a:xfrm>
        </p:grpSpPr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0B2F340E-CD2D-490D-985E-62F7E1F71827}"/>
                </a:ext>
              </a:extLst>
            </p:cNvPr>
            <p:cNvSpPr/>
            <p:nvPr/>
          </p:nvSpPr>
          <p:spPr>
            <a:xfrm>
              <a:off x="944494" y="1422896"/>
              <a:ext cx="1333177" cy="1317845"/>
            </a:xfrm>
            <a:prstGeom prst="ellipse">
              <a:avLst/>
            </a:prstGeom>
            <a:solidFill>
              <a:schemeClr val="bg1"/>
            </a:solidFill>
            <a:ln w="1079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2C30D247-217B-4D3B-B9DB-C3B67CBD885E}"/>
                </a:ext>
              </a:extLst>
            </p:cNvPr>
            <p:cNvSpPr txBox="1"/>
            <p:nvPr/>
          </p:nvSpPr>
          <p:spPr>
            <a:xfrm>
              <a:off x="989681" y="1585782"/>
              <a:ext cx="1283458" cy="927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>
                  <a:solidFill>
                    <a:schemeClr val="accent5"/>
                  </a:solidFill>
                </a:rPr>
                <a:t>Agents </a:t>
              </a:r>
            </a:p>
            <a:p>
              <a:r>
                <a:rPr lang="fr-FR" sz="2400" b="1" dirty="0">
                  <a:solidFill>
                    <a:schemeClr val="accent5"/>
                  </a:solidFill>
                </a:rPr>
                <a:t>sociaux</a:t>
              </a:r>
            </a:p>
          </p:txBody>
        </p:sp>
      </p:grpSp>
      <p:sp>
        <p:nvSpPr>
          <p:cNvPr id="56" name="ZoneTexte 55">
            <a:extLst>
              <a:ext uri="{FF2B5EF4-FFF2-40B4-BE49-F238E27FC236}">
                <a16:creationId xmlns:a16="http://schemas.microsoft.com/office/drawing/2014/main" id="{8041C27E-198F-4FCF-B290-396A6567F4A3}"/>
              </a:ext>
            </a:extLst>
          </p:cNvPr>
          <p:cNvSpPr txBox="1"/>
          <p:nvPr/>
        </p:nvSpPr>
        <p:spPr>
          <a:xfrm>
            <a:off x="1697302" y="3441869"/>
            <a:ext cx="1657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/>
              <a:t>Tardis</a:t>
            </a:r>
            <a:endParaRPr lang="fr-FR" sz="1600" b="1" dirty="0"/>
          </a:p>
          <a:p>
            <a:r>
              <a:rPr lang="fr-FR" sz="1600" dirty="0" err="1"/>
              <a:t>Sabouret</a:t>
            </a:r>
            <a:r>
              <a:rPr lang="fr-FR" sz="1600" dirty="0"/>
              <a:t> </a:t>
            </a:r>
            <a:r>
              <a:rPr lang="fr-FR" sz="1600" i="1" dirty="0"/>
              <a:t>et al 15</a:t>
            </a:r>
            <a:endParaRPr lang="fr-FR" sz="16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5740092-1666-48AB-AD03-1A9C1C4FC3F5}"/>
              </a:ext>
            </a:extLst>
          </p:cNvPr>
          <p:cNvSpPr txBox="1"/>
          <p:nvPr/>
        </p:nvSpPr>
        <p:spPr>
          <a:xfrm>
            <a:off x="5889415" y="6027261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accent3"/>
                </a:solidFill>
              </a:rPr>
              <a:t>…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21AD54A-7456-479A-B549-E91D14DA3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2</a:t>
            </a:fld>
            <a:endParaRPr lang="fr-FR" dirty="0"/>
          </a:p>
        </p:txBody>
      </p:sp>
      <p:cxnSp>
        <p:nvCxnSpPr>
          <p:cNvPr id="53" name="Straight Connector 3">
            <a:extLst>
              <a:ext uri="{FF2B5EF4-FFF2-40B4-BE49-F238E27FC236}">
                <a16:creationId xmlns:a16="http://schemas.microsoft.com/office/drawing/2014/main" id="{29C9C8BF-2549-400E-B86F-91CCD8358706}"/>
              </a:ext>
            </a:extLst>
          </p:cNvPr>
          <p:cNvCxnSpPr>
            <a:cxnSpLocks/>
            <a:stCxn id="65" idx="1"/>
            <a:endCxn id="45" idx="3"/>
          </p:cNvCxnSpPr>
          <p:nvPr/>
        </p:nvCxnSpPr>
        <p:spPr>
          <a:xfrm flipH="1" flipV="1">
            <a:off x="6607690" y="5018737"/>
            <a:ext cx="1541787" cy="7875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19F13D99-7C97-419F-B6F6-7861BFB178B7}"/>
              </a:ext>
            </a:extLst>
          </p:cNvPr>
          <p:cNvGrpSpPr/>
          <p:nvPr/>
        </p:nvGrpSpPr>
        <p:grpSpPr>
          <a:xfrm>
            <a:off x="8079065" y="4696758"/>
            <a:ext cx="947843" cy="854121"/>
            <a:chOff x="4276167" y="3232312"/>
            <a:chExt cx="1171643" cy="1121022"/>
          </a:xfrm>
        </p:grpSpPr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8658A7FC-ED83-47EF-BC2C-CD6211C365A0}"/>
                </a:ext>
              </a:extLst>
            </p:cNvPr>
            <p:cNvSpPr/>
            <p:nvPr/>
          </p:nvSpPr>
          <p:spPr>
            <a:xfrm>
              <a:off x="4276167" y="3232312"/>
              <a:ext cx="1171643" cy="11210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633819C8-57DB-4D35-A389-F9D2408F614D}"/>
                </a:ext>
              </a:extLst>
            </p:cNvPr>
            <p:cNvSpPr txBox="1"/>
            <p:nvPr/>
          </p:nvSpPr>
          <p:spPr>
            <a:xfrm>
              <a:off x="4363204" y="3495698"/>
              <a:ext cx="1008978" cy="52513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rgbClr val="002060"/>
                  </a:solidFill>
                </a:rPr>
                <a:t>Guide</a:t>
              </a:r>
            </a:p>
          </p:txBody>
        </p:sp>
      </p:grpSp>
      <p:sp>
        <p:nvSpPr>
          <p:cNvPr id="74" name="ZoneTexte 73">
            <a:extLst>
              <a:ext uri="{FF2B5EF4-FFF2-40B4-BE49-F238E27FC236}">
                <a16:creationId xmlns:a16="http://schemas.microsoft.com/office/drawing/2014/main" id="{6BABD251-7744-463E-ACF1-71556AAA53AF}"/>
              </a:ext>
            </a:extLst>
          </p:cNvPr>
          <p:cNvSpPr txBox="1"/>
          <p:nvPr/>
        </p:nvSpPr>
        <p:spPr>
          <a:xfrm>
            <a:off x="10292368" y="6269735"/>
            <a:ext cx="1201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/>
              <a:t>Alice</a:t>
            </a:r>
          </a:p>
          <a:p>
            <a:pPr algn="ctr"/>
            <a:r>
              <a:rPr lang="fr-FR" sz="1600" dirty="0"/>
              <a:t>Glas et al 16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E830219-0D55-427F-8833-D9D5E0BE133B}"/>
              </a:ext>
            </a:extLst>
          </p:cNvPr>
          <p:cNvSpPr txBox="1"/>
          <p:nvPr/>
        </p:nvSpPr>
        <p:spPr>
          <a:xfrm>
            <a:off x="10780678" y="4197400"/>
            <a:ext cx="1172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/>
              <a:t>Lea</a:t>
            </a:r>
            <a:endParaRPr lang="fr-FR" sz="1600" b="1" dirty="0"/>
          </a:p>
          <a:p>
            <a:pPr algn="ctr"/>
            <a:r>
              <a:rPr lang="fr-FR" sz="1600" dirty="0" err="1"/>
              <a:t>Potdevin</a:t>
            </a:r>
            <a:r>
              <a:rPr lang="fr-FR" sz="1600" dirty="0"/>
              <a:t> 18</a:t>
            </a:r>
          </a:p>
        </p:txBody>
      </p:sp>
      <p:cxnSp>
        <p:nvCxnSpPr>
          <p:cNvPr id="81" name="Straight Connector 52">
            <a:extLst>
              <a:ext uri="{FF2B5EF4-FFF2-40B4-BE49-F238E27FC236}">
                <a16:creationId xmlns:a16="http://schemas.microsoft.com/office/drawing/2014/main" id="{683C80A1-883C-4CBD-914E-CC67E18622A8}"/>
              </a:ext>
            </a:extLst>
          </p:cNvPr>
          <p:cNvCxnSpPr>
            <a:cxnSpLocks/>
            <a:stCxn id="2" idx="1"/>
            <a:endCxn id="64" idx="6"/>
          </p:cNvCxnSpPr>
          <p:nvPr/>
        </p:nvCxnSpPr>
        <p:spPr>
          <a:xfrm flipH="1">
            <a:off x="9026908" y="3672619"/>
            <a:ext cx="1657907" cy="145120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52">
            <a:extLst>
              <a:ext uri="{FF2B5EF4-FFF2-40B4-BE49-F238E27FC236}">
                <a16:creationId xmlns:a16="http://schemas.microsoft.com/office/drawing/2014/main" id="{95E02FE3-9804-4AC5-BA58-5AD585222B65}"/>
              </a:ext>
            </a:extLst>
          </p:cNvPr>
          <p:cNvCxnSpPr>
            <a:cxnSpLocks/>
            <a:stCxn id="5" idx="1"/>
            <a:endCxn id="64" idx="5"/>
          </p:cNvCxnSpPr>
          <p:nvPr/>
        </p:nvCxnSpPr>
        <p:spPr>
          <a:xfrm flipH="1" flipV="1">
            <a:off x="8888100" y="5425796"/>
            <a:ext cx="1445189" cy="26254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6C62F3E6-7D7E-4913-975B-B55FA85C54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84815" y="3058650"/>
            <a:ext cx="1338541" cy="122793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6A40288-EC79-420C-930B-FC997E22DB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3289" y="5069274"/>
            <a:ext cx="1265185" cy="12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33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5B5C947D-65B7-4C69-BB7E-A1016A39B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75" y="205142"/>
            <a:ext cx="11143359" cy="1064475"/>
          </a:xfrm>
        </p:spPr>
        <p:txBody>
          <a:bodyPr>
            <a:normAutofit/>
          </a:bodyPr>
          <a:lstStyle/>
          <a:p>
            <a:r>
              <a:rPr lang="en-US" sz="32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Mental model: </a:t>
            </a:r>
            <a:r>
              <a:rPr lang="en-US" sz="3200" b="1" cap="all" dirty="0">
                <a:solidFill>
                  <a:srgbClr val="002060"/>
                </a:solidFill>
                <a:latin typeface="Open Sans" panose="020B0606030504020204" pitchFamily="34" charset="0"/>
              </a:rPr>
              <a:t>Satisfiability [level of demand]</a:t>
            </a:r>
            <a:endParaRPr lang="fr-FR" sz="3200" b="1" cap="all" dirty="0">
              <a:solidFill>
                <a:srgbClr val="002060"/>
              </a:solidFill>
              <a:latin typeface="Open Sans" panose="020B0606030504020204" pitchFamily="34" charset="0"/>
            </a:endParaRP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1EF2A7D5-89B9-4FC5-BBFF-34DA9E3FCEF1}"/>
              </a:ext>
            </a:extLst>
          </p:cNvPr>
          <p:cNvGrpSpPr/>
          <p:nvPr/>
        </p:nvGrpSpPr>
        <p:grpSpPr>
          <a:xfrm>
            <a:off x="574974" y="1142222"/>
            <a:ext cx="1958950" cy="400110"/>
            <a:chOff x="574974" y="1142222"/>
            <a:chExt cx="1958950" cy="400110"/>
          </a:xfrm>
        </p:grpSpPr>
        <p:sp>
          <p:nvSpPr>
            <p:cNvPr id="40" name="Oval 13">
              <a:extLst>
                <a:ext uri="{FF2B5EF4-FFF2-40B4-BE49-F238E27FC236}">
                  <a16:creationId xmlns:a16="http://schemas.microsoft.com/office/drawing/2014/main" id="{CF997E59-3701-4085-8AEA-D49A7E9A5E97}"/>
                </a:ext>
              </a:extLst>
            </p:cNvPr>
            <p:cNvSpPr/>
            <p:nvPr/>
          </p:nvSpPr>
          <p:spPr>
            <a:xfrm>
              <a:off x="574974" y="1213334"/>
              <a:ext cx="269659" cy="26965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41" name="TextBox 16">
              <a:extLst>
                <a:ext uri="{FF2B5EF4-FFF2-40B4-BE49-F238E27FC236}">
                  <a16:creationId xmlns:a16="http://schemas.microsoft.com/office/drawing/2014/main" id="{A03755D1-C3B5-4CBE-8377-EBF342F4D42C}"/>
                </a:ext>
              </a:extLst>
            </p:cNvPr>
            <p:cNvSpPr txBox="1"/>
            <p:nvPr/>
          </p:nvSpPr>
          <p:spPr>
            <a:xfrm>
              <a:off x="942270" y="1142222"/>
              <a:ext cx="159165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fr-FR"/>
              </a:defPPr>
              <a:lvl1pPr>
                <a:defRPr sz="2000" b="1">
                  <a:solidFill>
                    <a:schemeClr val="accent4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Open Sans" panose="020B0606030504020204"/>
                </a:rPr>
                <a:t>Preferences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D4EC77C-64CB-49AD-88B3-6ACE9391CF9D}"/>
              </a:ext>
            </a:extLst>
          </p:cNvPr>
          <p:cNvGrpSpPr/>
          <p:nvPr/>
        </p:nvGrpSpPr>
        <p:grpSpPr>
          <a:xfrm>
            <a:off x="6815658" y="1128029"/>
            <a:ext cx="1304476" cy="400110"/>
            <a:chOff x="574974" y="1142222"/>
            <a:chExt cx="1304476" cy="400110"/>
          </a:xfrm>
        </p:grpSpPr>
        <p:sp>
          <p:nvSpPr>
            <p:cNvPr id="44" name="Oval 13">
              <a:extLst>
                <a:ext uri="{FF2B5EF4-FFF2-40B4-BE49-F238E27FC236}">
                  <a16:creationId xmlns:a16="http://schemas.microsoft.com/office/drawing/2014/main" id="{6AC25FC0-70C8-4C7A-96D0-7ACA056FF7E5}"/>
                </a:ext>
              </a:extLst>
            </p:cNvPr>
            <p:cNvSpPr/>
            <p:nvPr/>
          </p:nvSpPr>
          <p:spPr>
            <a:xfrm>
              <a:off x="574974" y="1213334"/>
              <a:ext cx="269659" cy="26965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45" name="TextBox 16">
              <a:extLst>
                <a:ext uri="{FF2B5EF4-FFF2-40B4-BE49-F238E27FC236}">
                  <a16:creationId xmlns:a16="http://schemas.microsoft.com/office/drawing/2014/main" id="{0FDD4568-5A7F-4E3F-9A06-4BEA9423BD24}"/>
                </a:ext>
              </a:extLst>
            </p:cNvPr>
            <p:cNvSpPr txBox="1"/>
            <p:nvPr/>
          </p:nvSpPr>
          <p:spPr>
            <a:xfrm>
              <a:off x="942270" y="1142222"/>
              <a:ext cx="937180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fr-FR"/>
              </a:defPPr>
              <a:lvl1pPr>
                <a:defRPr sz="2000" b="1">
                  <a:solidFill>
                    <a:schemeClr val="accent4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Open Sans" panose="020B0606030504020204"/>
                </a:rPr>
                <a:t>Power</a:t>
              </a:r>
            </a:p>
          </p:txBody>
        </p:sp>
      </p:grpSp>
      <p:sp>
        <p:nvSpPr>
          <p:cNvPr id="33" name="ZoneTexte 32">
            <a:extLst>
              <a:ext uri="{FF2B5EF4-FFF2-40B4-BE49-F238E27FC236}">
                <a16:creationId xmlns:a16="http://schemas.microsoft.com/office/drawing/2014/main" id="{A04F6EB4-4537-4D93-85A9-2839B1215E8C}"/>
              </a:ext>
            </a:extLst>
          </p:cNvPr>
          <p:cNvSpPr txBox="1"/>
          <p:nvPr/>
        </p:nvSpPr>
        <p:spPr>
          <a:xfrm>
            <a:off x="7089496" y="1821723"/>
            <a:ext cx="477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 value of dominance : </a:t>
            </a:r>
            <a:r>
              <a:rPr lang="en-US" sz="2000" b="1" dirty="0"/>
              <a:t>POW </a:t>
            </a:r>
            <a:r>
              <a:rPr lang="en-US" sz="2000" b="1" dirty="0">
                <a:ea typeface="Cambria Math" panose="02040503050406030204" pitchFamily="18" charset="0"/>
              </a:rPr>
              <a:t>∊ [O,1]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49E28501-FCE1-4FF8-BE25-1868D58696FD}"/>
              </a:ext>
            </a:extLst>
          </p:cNvPr>
          <p:cNvSpPr txBox="1"/>
          <p:nvPr/>
        </p:nvSpPr>
        <p:spPr>
          <a:xfrm>
            <a:off x="-3100" y="158682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1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D5406922-03DE-47BD-8028-B1BFD466D4E0}"/>
              </a:ext>
            </a:extLst>
          </p:cNvPr>
          <p:cNvSpPr txBox="1"/>
          <p:nvPr/>
        </p:nvSpPr>
        <p:spPr>
          <a:xfrm>
            <a:off x="4025" y="2555940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0.7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DE45B761-EE84-40A8-A6AC-7C5FF5DCC4F0}"/>
              </a:ext>
            </a:extLst>
          </p:cNvPr>
          <p:cNvSpPr txBox="1"/>
          <p:nvPr/>
        </p:nvSpPr>
        <p:spPr>
          <a:xfrm>
            <a:off x="7432476" y="2428999"/>
            <a:ext cx="454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S: Set of satisfiable values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0A8D65-38DF-483E-99A0-FA17E55149A3}"/>
              </a:ext>
            </a:extLst>
          </p:cNvPr>
          <p:cNvSpPr/>
          <p:nvPr/>
        </p:nvSpPr>
        <p:spPr>
          <a:xfrm>
            <a:off x="7838389" y="4334395"/>
            <a:ext cx="2561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Express the liking of the agent </a:t>
            </a:r>
          </a:p>
          <a:p>
            <a:pPr algn="ctr"/>
            <a:r>
              <a:rPr lang="en-US" sz="2400" b="1" dirty="0"/>
              <a:t>[</a:t>
            </a:r>
            <a:r>
              <a:rPr lang="en-US" sz="2400" b="1" dirty="0" err="1"/>
              <a:t>StatePreference</a:t>
            </a:r>
            <a:r>
              <a:rPr lang="en-US" sz="2400" b="1" dirty="0"/>
              <a:t>]</a:t>
            </a:r>
          </a:p>
        </p:txBody>
      </p: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6885D31B-022A-4606-8BA1-C4B0832954F9}"/>
              </a:ext>
            </a:extLst>
          </p:cNvPr>
          <p:cNvGrpSpPr/>
          <p:nvPr/>
        </p:nvGrpSpPr>
        <p:grpSpPr>
          <a:xfrm>
            <a:off x="7782685" y="3188891"/>
            <a:ext cx="2964322" cy="784121"/>
            <a:chOff x="5242720" y="4745211"/>
            <a:chExt cx="2529680" cy="778166"/>
          </a:xfrm>
        </p:grpSpPr>
        <p:sp>
          <p:nvSpPr>
            <p:cNvPr id="55" name="Freeform: Shape 68">
              <a:extLst>
                <a:ext uri="{FF2B5EF4-FFF2-40B4-BE49-F238E27FC236}">
                  <a16:creationId xmlns:a16="http://schemas.microsoft.com/office/drawing/2014/main" id="{CDC219CF-C668-4B05-9EDC-01723C6E8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2720" y="4745211"/>
              <a:ext cx="2529680" cy="778166"/>
            </a:xfrm>
            <a:custGeom>
              <a:avLst/>
              <a:gdLst>
                <a:gd name="connsiteX0" fmla="*/ 74633 w 1268413"/>
                <a:gd name="connsiteY0" fmla="*/ 33338 h 736600"/>
                <a:gd name="connsiteX1" fmla="*/ 72251 w 1268413"/>
                <a:gd name="connsiteY1" fmla="*/ 110282 h 736600"/>
                <a:gd name="connsiteX2" fmla="*/ 64311 w 1268413"/>
                <a:gd name="connsiteY2" fmla="*/ 264964 h 736600"/>
                <a:gd name="connsiteX3" fmla="*/ 51606 w 1268413"/>
                <a:gd name="connsiteY3" fmla="*/ 419646 h 736600"/>
                <a:gd name="connsiteX4" fmla="*/ 31359 w 1268413"/>
                <a:gd name="connsiteY4" fmla="*/ 572741 h 736600"/>
                <a:gd name="connsiteX5" fmla="*/ 17463 w 1268413"/>
                <a:gd name="connsiteY5" fmla="*/ 648495 h 736600"/>
                <a:gd name="connsiteX6" fmla="*/ 20242 w 1268413"/>
                <a:gd name="connsiteY6" fmla="*/ 648892 h 736600"/>
                <a:gd name="connsiteX7" fmla="*/ 22624 w 1268413"/>
                <a:gd name="connsiteY7" fmla="*/ 649288 h 736600"/>
                <a:gd name="connsiteX8" fmla="*/ 37314 w 1268413"/>
                <a:gd name="connsiteY8" fmla="*/ 645719 h 736600"/>
                <a:gd name="connsiteX9" fmla="*/ 67487 w 1268413"/>
                <a:gd name="connsiteY9" fmla="*/ 643339 h 736600"/>
                <a:gd name="connsiteX10" fmla="*/ 113937 w 1268413"/>
                <a:gd name="connsiteY10" fmla="*/ 642546 h 736600"/>
                <a:gd name="connsiteX11" fmla="*/ 142522 w 1268413"/>
                <a:gd name="connsiteY11" fmla="*/ 642546 h 736600"/>
                <a:gd name="connsiteX12" fmla="*/ 219145 w 1268413"/>
                <a:gd name="connsiteY12" fmla="*/ 640563 h 736600"/>
                <a:gd name="connsiteX13" fmla="*/ 295372 w 1268413"/>
                <a:gd name="connsiteY13" fmla="*/ 638976 h 736600"/>
                <a:gd name="connsiteX14" fmla="*/ 439884 w 1268413"/>
                <a:gd name="connsiteY14" fmla="*/ 636993 h 736600"/>
                <a:gd name="connsiteX15" fmla="*/ 584000 w 1268413"/>
                <a:gd name="connsiteY15" fmla="*/ 636596 h 736600"/>
                <a:gd name="connsiteX16" fmla="*/ 732880 w 1268413"/>
                <a:gd name="connsiteY16" fmla="*/ 636596 h 736600"/>
                <a:gd name="connsiteX17" fmla="*/ 881362 w 1268413"/>
                <a:gd name="connsiteY17" fmla="*/ 637390 h 736600"/>
                <a:gd name="connsiteX18" fmla="*/ 951633 w 1268413"/>
                <a:gd name="connsiteY18" fmla="*/ 636993 h 736600"/>
                <a:gd name="connsiteX19" fmla="*/ 1059224 w 1268413"/>
                <a:gd name="connsiteY19" fmla="*/ 635803 h 736600"/>
                <a:gd name="connsiteX20" fmla="*/ 1129892 w 1268413"/>
                <a:gd name="connsiteY20" fmla="*/ 638579 h 736600"/>
                <a:gd name="connsiteX21" fmla="*/ 1165226 w 1268413"/>
                <a:gd name="connsiteY21" fmla="*/ 642149 h 736600"/>
                <a:gd name="connsiteX22" fmla="*/ 1162844 w 1268413"/>
                <a:gd name="connsiteY22" fmla="*/ 493020 h 736600"/>
                <a:gd name="connsiteX23" fmla="*/ 1155301 w 1268413"/>
                <a:gd name="connsiteY23" fmla="*/ 270517 h 736600"/>
                <a:gd name="connsiteX24" fmla="*/ 1147758 w 1268413"/>
                <a:gd name="connsiteY24" fmla="*/ 121784 h 736600"/>
                <a:gd name="connsiteX25" fmla="*/ 1142596 w 1268413"/>
                <a:gd name="connsiteY25" fmla="*/ 47220 h 736600"/>
                <a:gd name="connsiteX26" fmla="*/ 1082251 w 1268413"/>
                <a:gd name="connsiteY26" fmla="*/ 46823 h 736600"/>
                <a:gd name="connsiteX27" fmla="*/ 1021905 w 1268413"/>
                <a:gd name="connsiteY27" fmla="*/ 42857 h 736600"/>
                <a:gd name="connsiteX28" fmla="*/ 954016 w 1268413"/>
                <a:gd name="connsiteY28" fmla="*/ 40874 h 736600"/>
                <a:gd name="connsiteX29" fmla="*/ 885729 w 1268413"/>
                <a:gd name="connsiteY29" fmla="*/ 38494 h 736600"/>
                <a:gd name="connsiteX30" fmla="*/ 748760 w 1268413"/>
                <a:gd name="connsiteY30" fmla="*/ 36115 h 736600"/>
                <a:gd name="connsiteX31" fmla="*/ 611791 w 1268413"/>
                <a:gd name="connsiteY31" fmla="*/ 34528 h 736600"/>
                <a:gd name="connsiteX32" fmla="*/ 343410 w 1268413"/>
                <a:gd name="connsiteY32" fmla="*/ 34925 h 736600"/>
                <a:gd name="connsiteX33" fmla="*/ 479425 w 1268413"/>
                <a:gd name="connsiteY33" fmla="*/ 0 h 736600"/>
                <a:gd name="connsiteX34" fmla="*/ 620316 w 1268413"/>
                <a:gd name="connsiteY34" fmla="*/ 0 h 736600"/>
                <a:gd name="connsiteX35" fmla="*/ 761207 w 1268413"/>
                <a:gd name="connsiteY35" fmla="*/ 1588 h 736600"/>
                <a:gd name="connsiteX36" fmla="*/ 902494 w 1268413"/>
                <a:gd name="connsiteY36" fmla="*/ 4366 h 736600"/>
                <a:gd name="connsiteX37" fmla="*/ 974726 w 1268413"/>
                <a:gd name="connsiteY37" fmla="*/ 6747 h 736600"/>
                <a:gd name="connsiteX38" fmla="*/ 1047354 w 1268413"/>
                <a:gd name="connsiteY38" fmla="*/ 8731 h 736600"/>
                <a:gd name="connsiteX39" fmla="*/ 1078310 w 1268413"/>
                <a:gd name="connsiteY39" fmla="*/ 9525 h 736600"/>
                <a:gd name="connsiteX40" fmla="*/ 1125141 w 1268413"/>
                <a:gd name="connsiteY40" fmla="*/ 10716 h 736600"/>
                <a:gd name="connsiteX41" fmla="*/ 1155304 w 1268413"/>
                <a:gd name="connsiteY41" fmla="*/ 13891 h 736600"/>
                <a:gd name="connsiteX42" fmla="*/ 1170782 w 1268413"/>
                <a:gd name="connsiteY42" fmla="*/ 17066 h 736600"/>
                <a:gd name="connsiteX43" fmla="*/ 1175544 w 1268413"/>
                <a:gd name="connsiteY43" fmla="*/ 18256 h 736600"/>
                <a:gd name="connsiteX44" fmla="*/ 1177926 w 1268413"/>
                <a:gd name="connsiteY44" fmla="*/ 21035 h 736600"/>
                <a:gd name="connsiteX45" fmla="*/ 1181498 w 1268413"/>
                <a:gd name="connsiteY45" fmla="*/ 21431 h 736600"/>
                <a:gd name="connsiteX46" fmla="*/ 1187848 w 1268413"/>
                <a:gd name="connsiteY46" fmla="*/ 24606 h 736600"/>
                <a:gd name="connsiteX47" fmla="*/ 1190229 w 1268413"/>
                <a:gd name="connsiteY47" fmla="*/ 27781 h 736600"/>
                <a:gd name="connsiteX48" fmla="*/ 1214438 w 1268413"/>
                <a:gd name="connsiteY48" fmla="*/ 56356 h 736600"/>
                <a:gd name="connsiteX49" fmla="*/ 1245394 w 1268413"/>
                <a:gd name="connsiteY49" fmla="*/ 99616 h 736600"/>
                <a:gd name="connsiteX50" fmla="*/ 1260476 w 1268413"/>
                <a:gd name="connsiteY50" fmla="*/ 132160 h 736600"/>
                <a:gd name="connsiteX51" fmla="*/ 1264444 w 1268413"/>
                <a:gd name="connsiteY51" fmla="*/ 151210 h 736600"/>
                <a:gd name="connsiteX52" fmla="*/ 1267619 w 1268413"/>
                <a:gd name="connsiteY52" fmla="*/ 172244 h 736600"/>
                <a:gd name="connsiteX53" fmla="*/ 1268413 w 1268413"/>
                <a:gd name="connsiteY53" fmla="*/ 214313 h 736600"/>
                <a:gd name="connsiteX54" fmla="*/ 1264841 w 1268413"/>
                <a:gd name="connsiteY54" fmla="*/ 278210 h 736600"/>
                <a:gd name="connsiteX55" fmla="*/ 1262460 w 1268413"/>
                <a:gd name="connsiteY55" fmla="*/ 319881 h 736600"/>
                <a:gd name="connsiteX56" fmla="*/ 1256904 w 1268413"/>
                <a:gd name="connsiteY56" fmla="*/ 436563 h 736600"/>
                <a:gd name="connsiteX57" fmla="*/ 1250554 w 1268413"/>
                <a:gd name="connsiteY57" fmla="*/ 554038 h 736600"/>
                <a:gd name="connsiteX58" fmla="*/ 1250951 w 1268413"/>
                <a:gd name="connsiteY58" fmla="*/ 559594 h 736600"/>
                <a:gd name="connsiteX59" fmla="*/ 1251744 w 1268413"/>
                <a:gd name="connsiteY59" fmla="*/ 565150 h 736600"/>
                <a:gd name="connsiteX60" fmla="*/ 1252141 w 1268413"/>
                <a:gd name="connsiteY60" fmla="*/ 586978 h 736600"/>
                <a:gd name="connsiteX61" fmla="*/ 1250157 w 1268413"/>
                <a:gd name="connsiteY61" fmla="*/ 617538 h 736600"/>
                <a:gd name="connsiteX62" fmla="*/ 1245791 w 1268413"/>
                <a:gd name="connsiteY62" fmla="*/ 637778 h 736600"/>
                <a:gd name="connsiteX63" fmla="*/ 1243013 w 1268413"/>
                <a:gd name="connsiteY63" fmla="*/ 647700 h 736600"/>
                <a:gd name="connsiteX64" fmla="*/ 1239838 w 1268413"/>
                <a:gd name="connsiteY64" fmla="*/ 675481 h 736600"/>
                <a:gd name="connsiteX65" fmla="*/ 1236266 w 1268413"/>
                <a:gd name="connsiteY65" fmla="*/ 702469 h 736600"/>
                <a:gd name="connsiteX66" fmla="*/ 1237060 w 1268413"/>
                <a:gd name="connsiteY66" fmla="*/ 707231 h 736600"/>
                <a:gd name="connsiteX67" fmla="*/ 1235473 w 1268413"/>
                <a:gd name="connsiteY67" fmla="*/ 717153 h 736600"/>
                <a:gd name="connsiteX68" fmla="*/ 1233488 w 1268413"/>
                <a:gd name="connsiteY68" fmla="*/ 721519 h 736600"/>
                <a:gd name="connsiteX69" fmla="*/ 1231504 w 1268413"/>
                <a:gd name="connsiteY69" fmla="*/ 727869 h 736600"/>
                <a:gd name="connsiteX70" fmla="*/ 1223963 w 1268413"/>
                <a:gd name="connsiteY70" fmla="*/ 734616 h 736600"/>
                <a:gd name="connsiteX71" fmla="*/ 1218010 w 1268413"/>
                <a:gd name="connsiteY71" fmla="*/ 735013 h 736600"/>
                <a:gd name="connsiteX72" fmla="*/ 1212454 w 1268413"/>
                <a:gd name="connsiteY72" fmla="*/ 736600 h 736600"/>
                <a:gd name="connsiteX73" fmla="*/ 1205310 w 1268413"/>
                <a:gd name="connsiteY73" fmla="*/ 735410 h 736600"/>
                <a:gd name="connsiteX74" fmla="*/ 1171179 w 1268413"/>
                <a:gd name="connsiteY74" fmla="*/ 729456 h 736600"/>
                <a:gd name="connsiteX75" fmla="*/ 1102519 w 1268413"/>
                <a:gd name="connsiteY75" fmla="*/ 719931 h 736600"/>
                <a:gd name="connsiteX76" fmla="*/ 998935 w 1268413"/>
                <a:gd name="connsiteY76" fmla="*/ 711200 h 736600"/>
                <a:gd name="connsiteX77" fmla="*/ 860029 w 1268413"/>
                <a:gd name="connsiteY77" fmla="*/ 708819 h 736600"/>
                <a:gd name="connsiteX78" fmla="*/ 721916 w 1268413"/>
                <a:gd name="connsiteY78" fmla="*/ 712391 h 736600"/>
                <a:gd name="connsiteX79" fmla="*/ 652463 w 1268413"/>
                <a:gd name="connsiteY79" fmla="*/ 714772 h 736600"/>
                <a:gd name="connsiteX80" fmla="*/ 514350 w 1268413"/>
                <a:gd name="connsiteY80" fmla="*/ 720725 h 736600"/>
                <a:gd name="connsiteX81" fmla="*/ 307578 w 1268413"/>
                <a:gd name="connsiteY81" fmla="*/ 727075 h 736600"/>
                <a:gd name="connsiteX82" fmla="*/ 169863 w 1268413"/>
                <a:gd name="connsiteY82" fmla="*/ 728266 h 736600"/>
                <a:gd name="connsiteX83" fmla="*/ 100806 w 1268413"/>
                <a:gd name="connsiteY83" fmla="*/ 726678 h 736600"/>
                <a:gd name="connsiteX84" fmla="*/ 97235 w 1268413"/>
                <a:gd name="connsiteY84" fmla="*/ 726678 h 736600"/>
                <a:gd name="connsiteX85" fmla="*/ 92075 w 1268413"/>
                <a:gd name="connsiteY85" fmla="*/ 723503 h 736600"/>
                <a:gd name="connsiteX86" fmla="*/ 90091 w 1268413"/>
                <a:gd name="connsiteY86" fmla="*/ 721519 h 736600"/>
                <a:gd name="connsiteX87" fmla="*/ 73025 w 1268413"/>
                <a:gd name="connsiteY87" fmla="*/ 709613 h 736600"/>
                <a:gd name="connsiteX88" fmla="*/ 56753 w 1268413"/>
                <a:gd name="connsiteY88" fmla="*/ 696913 h 736600"/>
                <a:gd name="connsiteX89" fmla="*/ 32147 w 1268413"/>
                <a:gd name="connsiteY89" fmla="*/ 683022 h 736600"/>
                <a:gd name="connsiteX90" fmla="*/ 7938 w 1268413"/>
                <a:gd name="connsiteY90" fmla="*/ 669131 h 736600"/>
                <a:gd name="connsiteX91" fmla="*/ 3572 w 1268413"/>
                <a:gd name="connsiteY91" fmla="*/ 665163 h 736600"/>
                <a:gd name="connsiteX92" fmla="*/ 1985 w 1268413"/>
                <a:gd name="connsiteY92" fmla="*/ 660400 h 736600"/>
                <a:gd name="connsiteX93" fmla="*/ 1985 w 1268413"/>
                <a:gd name="connsiteY93" fmla="*/ 659210 h 736600"/>
                <a:gd name="connsiteX94" fmla="*/ 1985 w 1268413"/>
                <a:gd name="connsiteY94" fmla="*/ 658416 h 736600"/>
                <a:gd name="connsiteX95" fmla="*/ 2778 w 1268413"/>
                <a:gd name="connsiteY95" fmla="*/ 655241 h 736600"/>
                <a:gd name="connsiteX96" fmla="*/ 4366 w 1268413"/>
                <a:gd name="connsiteY96" fmla="*/ 652860 h 736600"/>
                <a:gd name="connsiteX97" fmla="*/ 1985 w 1268413"/>
                <a:gd name="connsiteY97" fmla="*/ 651272 h 736600"/>
                <a:gd name="connsiteX98" fmla="*/ 0 w 1268413"/>
                <a:gd name="connsiteY98" fmla="*/ 647700 h 736600"/>
                <a:gd name="connsiteX99" fmla="*/ 0 w 1268413"/>
                <a:gd name="connsiteY99" fmla="*/ 644922 h 736600"/>
                <a:gd name="connsiteX100" fmla="*/ 9922 w 1268413"/>
                <a:gd name="connsiteY100" fmla="*/ 491728 h 736600"/>
                <a:gd name="connsiteX101" fmla="*/ 29369 w 1268413"/>
                <a:gd name="connsiteY101" fmla="*/ 262335 h 736600"/>
                <a:gd name="connsiteX102" fmla="*/ 40085 w 1268413"/>
                <a:gd name="connsiteY102" fmla="*/ 109141 h 736600"/>
                <a:gd name="connsiteX103" fmla="*/ 43656 w 1268413"/>
                <a:gd name="connsiteY103" fmla="*/ 32147 h 736600"/>
                <a:gd name="connsiteX104" fmla="*/ 44450 w 1268413"/>
                <a:gd name="connsiteY104" fmla="*/ 28178 h 736600"/>
                <a:gd name="connsiteX105" fmla="*/ 48022 w 1268413"/>
                <a:gd name="connsiteY105" fmla="*/ 21828 h 736600"/>
                <a:gd name="connsiteX106" fmla="*/ 50403 w 1268413"/>
                <a:gd name="connsiteY106" fmla="*/ 19844 h 736600"/>
                <a:gd name="connsiteX107" fmla="*/ 52388 w 1268413"/>
                <a:gd name="connsiteY107" fmla="*/ 17463 h 736600"/>
                <a:gd name="connsiteX108" fmla="*/ 56753 w 1268413"/>
                <a:gd name="connsiteY108" fmla="*/ 16272 h 736600"/>
                <a:gd name="connsiteX109" fmla="*/ 127000 w 1268413"/>
                <a:gd name="connsiteY109" fmla="*/ 10716 h 736600"/>
                <a:gd name="connsiteX110" fmla="*/ 267891 w 1268413"/>
                <a:gd name="connsiteY110" fmla="*/ 3969 h 73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268413" h="736600">
                  <a:moveTo>
                    <a:pt x="74633" y="33338"/>
                  </a:moveTo>
                  <a:lnTo>
                    <a:pt x="72251" y="110282"/>
                  </a:lnTo>
                  <a:lnTo>
                    <a:pt x="64311" y="264964"/>
                  </a:lnTo>
                  <a:lnTo>
                    <a:pt x="51606" y="419646"/>
                  </a:lnTo>
                  <a:lnTo>
                    <a:pt x="31359" y="572741"/>
                  </a:lnTo>
                  <a:lnTo>
                    <a:pt x="17463" y="648495"/>
                  </a:lnTo>
                  <a:lnTo>
                    <a:pt x="20242" y="648892"/>
                  </a:lnTo>
                  <a:lnTo>
                    <a:pt x="22624" y="649288"/>
                  </a:lnTo>
                  <a:lnTo>
                    <a:pt x="37314" y="645719"/>
                  </a:lnTo>
                  <a:lnTo>
                    <a:pt x="67487" y="643339"/>
                  </a:lnTo>
                  <a:lnTo>
                    <a:pt x="113937" y="642546"/>
                  </a:lnTo>
                  <a:lnTo>
                    <a:pt x="142522" y="642546"/>
                  </a:lnTo>
                  <a:lnTo>
                    <a:pt x="219145" y="640563"/>
                  </a:lnTo>
                  <a:lnTo>
                    <a:pt x="295372" y="638976"/>
                  </a:lnTo>
                  <a:lnTo>
                    <a:pt x="439884" y="636993"/>
                  </a:lnTo>
                  <a:lnTo>
                    <a:pt x="584000" y="636596"/>
                  </a:lnTo>
                  <a:lnTo>
                    <a:pt x="732880" y="636596"/>
                  </a:lnTo>
                  <a:lnTo>
                    <a:pt x="881362" y="637390"/>
                  </a:lnTo>
                  <a:lnTo>
                    <a:pt x="951633" y="636993"/>
                  </a:lnTo>
                  <a:lnTo>
                    <a:pt x="1059224" y="635803"/>
                  </a:lnTo>
                  <a:lnTo>
                    <a:pt x="1129892" y="638579"/>
                  </a:lnTo>
                  <a:lnTo>
                    <a:pt x="1165226" y="642149"/>
                  </a:lnTo>
                  <a:lnTo>
                    <a:pt x="1162844" y="493020"/>
                  </a:lnTo>
                  <a:lnTo>
                    <a:pt x="1155301" y="270517"/>
                  </a:lnTo>
                  <a:lnTo>
                    <a:pt x="1147758" y="121784"/>
                  </a:lnTo>
                  <a:lnTo>
                    <a:pt x="1142596" y="47220"/>
                  </a:lnTo>
                  <a:lnTo>
                    <a:pt x="1082251" y="46823"/>
                  </a:lnTo>
                  <a:lnTo>
                    <a:pt x="1021905" y="42857"/>
                  </a:lnTo>
                  <a:lnTo>
                    <a:pt x="954016" y="40874"/>
                  </a:lnTo>
                  <a:lnTo>
                    <a:pt x="885729" y="38494"/>
                  </a:lnTo>
                  <a:lnTo>
                    <a:pt x="748760" y="36115"/>
                  </a:lnTo>
                  <a:lnTo>
                    <a:pt x="611791" y="34528"/>
                  </a:lnTo>
                  <a:lnTo>
                    <a:pt x="343410" y="34925"/>
                  </a:lnTo>
                  <a:close/>
                  <a:moveTo>
                    <a:pt x="479425" y="0"/>
                  </a:moveTo>
                  <a:lnTo>
                    <a:pt x="620316" y="0"/>
                  </a:lnTo>
                  <a:lnTo>
                    <a:pt x="761207" y="1588"/>
                  </a:lnTo>
                  <a:lnTo>
                    <a:pt x="902494" y="4366"/>
                  </a:lnTo>
                  <a:lnTo>
                    <a:pt x="974726" y="6747"/>
                  </a:lnTo>
                  <a:lnTo>
                    <a:pt x="1047354" y="8731"/>
                  </a:lnTo>
                  <a:lnTo>
                    <a:pt x="1078310" y="9525"/>
                  </a:lnTo>
                  <a:lnTo>
                    <a:pt x="1125141" y="10716"/>
                  </a:lnTo>
                  <a:lnTo>
                    <a:pt x="1155304" y="13891"/>
                  </a:lnTo>
                  <a:lnTo>
                    <a:pt x="1170782" y="17066"/>
                  </a:lnTo>
                  <a:lnTo>
                    <a:pt x="1175544" y="18256"/>
                  </a:lnTo>
                  <a:lnTo>
                    <a:pt x="1177926" y="21035"/>
                  </a:lnTo>
                  <a:lnTo>
                    <a:pt x="1181498" y="21431"/>
                  </a:lnTo>
                  <a:lnTo>
                    <a:pt x="1187848" y="24606"/>
                  </a:lnTo>
                  <a:lnTo>
                    <a:pt x="1190229" y="27781"/>
                  </a:lnTo>
                  <a:lnTo>
                    <a:pt x="1214438" y="56356"/>
                  </a:lnTo>
                  <a:lnTo>
                    <a:pt x="1245394" y="99616"/>
                  </a:lnTo>
                  <a:lnTo>
                    <a:pt x="1260476" y="132160"/>
                  </a:lnTo>
                  <a:lnTo>
                    <a:pt x="1264444" y="151210"/>
                  </a:lnTo>
                  <a:lnTo>
                    <a:pt x="1267619" y="172244"/>
                  </a:lnTo>
                  <a:lnTo>
                    <a:pt x="1268413" y="214313"/>
                  </a:lnTo>
                  <a:lnTo>
                    <a:pt x="1264841" y="278210"/>
                  </a:lnTo>
                  <a:lnTo>
                    <a:pt x="1262460" y="319881"/>
                  </a:lnTo>
                  <a:lnTo>
                    <a:pt x="1256904" y="436563"/>
                  </a:lnTo>
                  <a:lnTo>
                    <a:pt x="1250554" y="554038"/>
                  </a:lnTo>
                  <a:lnTo>
                    <a:pt x="1250951" y="559594"/>
                  </a:lnTo>
                  <a:lnTo>
                    <a:pt x="1251744" y="565150"/>
                  </a:lnTo>
                  <a:lnTo>
                    <a:pt x="1252141" y="586978"/>
                  </a:lnTo>
                  <a:lnTo>
                    <a:pt x="1250157" y="617538"/>
                  </a:lnTo>
                  <a:lnTo>
                    <a:pt x="1245791" y="637778"/>
                  </a:lnTo>
                  <a:lnTo>
                    <a:pt x="1243013" y="647700"/>
                  </a:lnTo>
                  <a:lnTo>
                    <a:pt x="1239838" y="675481"/>
                  </a:lnTo>
                  <a:lnTo>
                    <a:pt x="1236266" y="702469"/>
                  </a:lnTo>
                  <a:lnTo>
                    <a:pt x="1237060" y="707231"/>
                  </a:lnTo>
                  <a:lnTo>
                    <a:pt x="1235473" y="717153"/>
                  </a:lnTo>
                  <a:lnTo>
                    <a:pt x="1233488" y="721519"/>
                  </a:lnTo>
                  <a:lnTo>
                    <a:pt x="1231504" y="727869"/>
                  </a:lnTo>
                  <a:lnTo>
                    <a:pt x="1223963" y="734616"/>
                  </a:lnTo>
                  <a:lnTo>
                    <a:pt x="1218010" y="735013"/>
                  </a:lnTo>
                  <a:lnTo>
                    <a:pt x="1212454" y="736600"/>
                  </a:lnTo>
                  <a:lnTo>
                    <a:pt x="1205310" y="735410"/>
                  </a:lnTo>
                  <a:lnTo>
                    <a:pt x="1171179" y="729456"/>
                  </a:lnTo>
                  <a:lnTo>
                    <a:pt x="1102519" y="719931"/>
                  </a:lnTo>
                  <a:lnTo>
                    <a:pt x="998935" y="711200"/>
                  </a:lnTo>
                  <a:lnTo>
                    <a:pt x="860029" y="708819"/>
                  </a:lnTo>
                  <a:lnTo>
                    <a:pt x="721916" y="712391"/>
                  </a:lnTo>
                  <a:lnTo>
                    <a:pt x="652463" y="714772"/>
                  </a:lnTo>
                  <a:lnTo>
                    <a:pt x="514350" y="720725"/>
                  </a:lnTo>
                  <a:lnTo>
                    <a:pt x="307578" y="727075"/>
                  </a:lnTo>
                  <a:lnTo>
                    <a:pt x="169863" y="728266"/>
                  </a:lnTo>
                  <a:lnTo>
                    <a:pt x="100806" y="726678"/>
                  </a:lnTo>
                  <a:lnTo>
                    <a:pt x="97235" y="726678"/>
                  </a:lnTo>
                  <a:lnTo>
                    <a:pt x="92075" y="723503"/>
                  </a:lnTo>
                  <a:lnTo>
                    <a:pt x="90091" y="721519"/>
                  </a:lnTo>
                  <a:lnTo>
                    <a:pt x="73025" y="709613"/>
                  </a:lnTo>
                  <a:lnTo>
                    <a:pt x="56753" y="696913"/>
                  </a:lnTo>
                  <a:lnTo>
                    <a:pt x="32147" y="683022"/>
                  </a:lnTo>
                  <a:lnTo>
                    <a:pt x="7938" y="669131"/>
                  </a:lnTo>
                  <a:lnTo>
                    <a:pt x="3572" y="665163"/>
                  </a:lnTo>
                  <a:lnTo>
                    <a:pt x="1985" y="660400"/>
                  </a:lnTo>
                  <a:lnTo>
                    <a:pt x="1985" y="659210"/>
                  </a:lnTo>
                  <a:lnTo>
                    <a:pt x="1985" y="658416"/>
                  </a:lnTo>
                  <a:lnTo>
                    <a:pt x="2778" y="655241"/>
                  </a:lnTo>
                  <a:lnTo>
                    <a:pt x="4366" y="652860"/>
                  </a:lnTo>
                  <a:lnTo>
                    <a:pt x="1985" y="651272"/>
                  </a:lnTo>
                  <a:lnTo>
                    <a:pt x="0" y="647700"/>
                  </a:lnTo>
                  <a:lnTo>
                    <a:pt x="0" y="644922"/>
                  </a:lnTo>
                  <a:lnTo>
                    <a:pt x="9922" y="491728"/>
                  </a:lnTo>
                  <a:lnTo>
                    <a:pt x="29369" y="262335"/>
                  </a:lnTo>
                  <a:lnTo>
                    <a:pt x="40085" y="109141"/>
                  </a:lnTo>
                  <a:lnTo>
                    <a:pt x="43656" y="32147"/>
                  </a:lnTo>
                  <a:lnTo>
                    <a:pt x="44450" y="28178"/>
                  </a:lnTo>
                  <a:lnTo>
                    <a:pt x="48022" y="21828"/>
                  </a:lnTo>
                  <a:lnTo>
                    <a:pt x="50403" y="19844"/>
                  </a:lnTo>
                  <a:lnTo>
                    <a:pt x="52388" y="17463"/>
                  </a:lnTo>
                  <a:lnTo>
                    <a:pt x="56753" y="16272"/>
                  </a:lnTo>
                  <a:lnTo>
                    <a:pt x="127000" y="10716"/>
                  </a:lnTo>
                  <a:lnTo>
                    <a:pt x="267891" y="396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004DCD2C-A3AB-4A1E-B2A2-2917D30FE0F6}"/>
                </a:ext>
              </a:extLst>
            </p:cNvPr>
            <p:cNvSpPr txBox="1"/>
            <p:nvPr/>
          </p:nvSpPr>
          <p:spPr>
            <a:xfrm>
              <a:off x="5511677" y="4881332"/>
              <a:ext cx="1884069" cy="458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>
                  <a:solidFill>
                    <a:schemeClr val="accent1"/>
                  </a:solidFill>
                </a:rPr>
                <a:t>Communication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57" name="Freeform: Shape 68">
            <a:extLst>
              <a:ext uri="{FF2B5EF4-FFF2-40B4-BE49-F238E27FC236}">
                <a16:creationId xmlns:a16="http://schemas.microsoft.com/office/drawing/2014/main" id="{A7511159-6D2B-435C-BA47-D615B7FE67CB}"/>
              </a:ext>
            </a:extLst>
          </p:cNvPr>
          <p:cNvSpPr>
            <a:spLocks/>
          </p:cNvSpPr>
          <p:nvPr/>
        </p:nvSpPr>
        <p:spPr bwMode="auto">
          <a:xfrm>
            <a:off x="7732258" y="3988711"/>
            <a:ext cx="2964322" cy="2148968"/>
          </a:xfrm>
          <a:custGeom>
            <a:avLst/>
            <a:gdLst>
              <a:gd name="connsiteX0" fmla="*/ 74633 w 1268413"/>
              <a:gd name="connsiteY0" fmla="*/ 33338 h 736600"/>
              <a:gd name="connsiteX1" fmla="*/ 72251 w 1268413"/>
              <a:gd name="connsiteY1" fmla="*/ 110282 h 736600"/>
              <a:gd name="connsiteX2" fmla="*/ 64311 w 1268413"/>
              <a:gd name="connsiteY2" fmla="*/ 264964 h 736600"/>
              <a:gd name="connsiteX3" fmla="*/ 51606 w 1268413"/>
              <a:gd name="connsiteY3" fmla="*/ 419646 h 736600"/>
              <a:gd name="connsiteX4" fmla="*/ 31359 w 1268413"/>
              <a:gd name="connsiteY4" fmla="*/ 572741 h 736600"/>
              <a:gd name="connsiteX5" fmla="*/ 17463 w 1268413"/>
              <a:gd name="connsiteY5" fmla="*/ 648495 h 736600"/>
              <a:gd name="connsiteX6" fmla="*/ 20242 w 1268413"/>
              <a:gd name="connsiteY6" fmla="*/ 648892 h 736600"/>
              <a:gd name="connsiteX7" fmla="*/ 22624 w 1268413"/>
              <a:gd name="connsiteY7" fmla="*/ 649288 h 736600"/>
              <a:gd name="connsiteX8" fmla="*/ 37314 w 1268413"/>
              <a:gd name="connsiteY8" fmla="*/ 645719 h 736600"/>
              <a:gd name="connsiteX9" fmla="*/ 67487 w 1268413"/>
              <a:gd name="connsiteY9" fmla="*/ 643339 h 736600"/>
              <a:gd name="connsiteX10" fmla="*/ 113937 w 1268413"/>
              <a:gd name="connsiteY10" fmla="*/ 642546 h 736600"/>
              <a:gd name="connsiteX11" fmla="*/ 142522 w 1268413"/>
              <a:gd name="connsiteY11" fmla="*/ 642546 h 736600"/>
              <a:gd name="connsiteX12" fmla="*/ 219145 w 1268413"/>
              <a:gd name="connsiteY12" fmla="*/ 640563 h 736600"/>
              <a:gd name="connsiteX13" fmla="*/ 295372 w 1268413"/>
              <a:gd name="connsiteY13" fmla="*/ 638976 h 736600"/>
              <a:gd name="connsiteX14" fmla="*/ 439884 w 1268413"/>
              <a:gd name="connsiteY14" fmla="*/ 636993 h 736600"/>
              <a:gd name="connsiteX15" fmla="*/ 584000 w 1268413"/>
              <a:gd name="connsiteY15" fmla="*/ 636596 h 736600"/>
              <a:gd name="connsiteX16" fmla="*/ 732880 w 1268413"/>
              <a:gd name="connsiteY16" fmla="*/ 636596 h 736600"/>
              <a:gd name="connsiteX17" fmla="*/ 881362 w 1268413"/>
              <a:gd name="connsiteY17" fmla="*/ 637390 h 736600"/>
              <a:gd name="connsiteX18" fmla="*/ 951633 w 1268413"/>
              <a:gd name="connsiteY18" fmla="*/ 636993 h 736600"/>
              <a:gd name="connsiteX19" fmla="*/ 1059224 w 1268413"/>
              <a:gd name="connsiteY19" fmla="*/ 635803 h 736600"/>
              <a:gd name="connsiteX20" fmla="*/ 1129892 w 1268413"/>
              <a:gd name="connsiteY20" fmla="*/ 638579 h 736600"/>
              <a:gd name="connsiteX21" fmla="*/ 1165226 w 1268413"/>
              <a:gd name="connsiteY21" fmla="*/ 642149 h 736600"/>
              <a:gd name="connsiteX22" fmla="*/ 1162844 w 1268413"/>
              <a:gd name="connsiteY22" fmla="*/ 493020 h 736600"/>
              <a:gd name="connsiteX23" fmla="*/ 1155301 w 1268413"/>
              <a:gd name="connsiteY23" fmla="*/ 270517 h 736600"/>
              <a:gd name="connsiteX24" fmla="*/ 1147758 w 1268413"/>
              <a:gd name="connsiteY24" fmla="*/ 121784 h 736600"/>
              <a:gd name="connsiteX25" fmla="*/ 1142596 w 1268413"/>
              <a:gd name="connsiteY25" fmla="*/ 47220 h 736600"/>
              <a:gd name="connsiteX26" fmla="*/ 1082251 w 1268413"/>
              <a:gd name="connsiteY26" fmla="*/ 46823 h 736600"/>
              <a:gd name="connsiteX27" fmla="*/ 1021905 w 1268413"/>
              <a:gd name="connsiteY27" fmla="*/ 42857 h 736600"/>
              <a:gd name="connsiteX28" fmla="*/ 954016 w 1268413"/>
              <a:gd name="connsiteY28" fmla="*/ 40874 h 736600"/>
              <a:gd name="connsiteX29" fmla="*/ 885729 w 1268413"/>
              <a:gd name="connsiteY29" fmla="*/ 38494 h 736600"/>
              <a:gd name="connsiteX30" fmla="*/ 748760 w 1268413"/>
              <a:gd name="connsiteY30" fmla="*/ 36115 h 736600"/>
              <a:gd name="connsiteX31" fmla="*/ 611791 w 1268413"/>
              <a:gd name="connsiteY31" fmla="*/ 34528 h 736600"/>
              <a:gd name="connsiteX32" fmla="*/ 343410 w 1268413"/>
              <a:gd name="connsiteY32" fmla="*/ 34925 h 736600"/>
              <a:gd name="connsiteX33" fmla="*/ 479425 w 1268413"/>
              <a:gd name="connsiteY33" fmla="*/ 0 h 736600"/>
              <a:gd name="connsiteX34" fmla="*/ 620316 w 1268413"/>
              <a:gd name="connsiteY34" fmla="*/ 0 h 736600"/>
              <a:gd name="connsiteX35" fmla="*/ 761207 w 1268413"/>
              <a:gd name="connsiteY35" fmla="*/ 1588 h 736600"/>
              <a:gd name="connsiteX36" fmla="*/ 902494 w 1268413"/>
              <a:gd name="connsiteY36" fmla="*/ 4366 h 736600"/>
              <a:gd name="connsiteX37" fmla="*/ 974726 w 1268413"/>
              <a:gd name="connsiteY37" fmla="*/ 6747 h 736600"/>
              <a:gd name="connsiteX38" fmla="*/ 1047354 w 1268413"/>
              <a:gd name="connsiteY38" fmla="*/ 8731 h 736600"/>
              <a:gd name="connsiteX39" fmla="*/ 1078310 w 1268413"/>
              <a:gd name="connsiteY39" fmla="*/ 9525 h 736600"/>
              <a:gd name="connsiteX40" fmla="*/ 1125141 w 1268413"/>
              <a:gd name="connsiteY40" fmla="*/ 10716 h 736600"/>
              <a:gd name="connsiteX41" fmla="*/ 1155304 w 1268413"/>
              <a:gd name="connsiteY41" fmla="*/ 13891 h 736600"/>
              <a:gd name="connsiteX42" fmla="*/ 1170782 w 1268413"/>
              <a:gd name="connsiteY42" fmla="*/ 17066 h 736600"/>
              <a:gd name="connsiteX43" fmla="*/ 1175544 w 1268413"/>
              <a:gd name="connsiteY43" fmla="*/ 18256 h 736600"/>
              <a:gd name="connsiteX44" fmla="*/ 1177926 w 1268413"/>
              <a:gd name="connsiteY44" fmla="*/ 21035 h 736600"/>
              <a:gd name="connsiteX45" fmla="*/ 1181498 w 1268413"/>
              <a:gd name="connsiteY45" fmla="*/ 21431 h 736600"/>
              <a:gd name="connsiteX46" fmla="*/ 1187848 w 1268413"/>
              <a:gd name="connsiteY46" fmla="*/ 24606 h 736600"/>
              <a:gd name="connsiteX47" fmla="*/ 1190229 w 1268413"/>
              <a:gd name="connsiteY47" fmla="*/ 27781 h 736600"/>
              <a:gd name="connsiteX48" fmla="*/ 1214438 w 1268413"/>
              <a:gd name="connsiteY48" fmla="*/ 56356 h 736600"/>
              <a:gd name="connsiteX49" fmla="*/ 1245394 w 1268413"/>
              <a:gd name="connsiteY49" fmla="*/ 99616 h 736600"/>
              <a:gd name="connsiteX50" fmla="*/ 1260476 w 1268413"/>
              <a:gd name="connsiteY50" fmla="*/ 132160 h 736600"/>
              <a:gd name="connsiteX51" fmla="*/ 1264444 w 1268413"/>
              <a:gd name="connsiteY51" fmla="*/ 151210 h 736600"/>
              <a:gd name="connsiteX52" fmla="*/ 1267619 w 1268413"/>
              <a:gd name="connsiteY52" fmla="*/ 172244 h 736600"/>
              <a:gd name="connsiteX53" fmla="*/ 1268413 w 1268413"/>
              <a:gd name="connsiteY53" fmla="*/ 214313 h 736600"/>
              <a:gd name="connsiteX54" fmla="*/ 1264841 w 1268413"/>
              <a:gd name="connsiteY54" fmla="*/ 278210 h 736600"/>
              <a:gd name="connsiteX55" fmla="*/ 1262460 w 1268413"/>
              <a:gd name="connsiteY55" fmla="*/ 319881 h 736600"/>
              <a:gd name="connsiteX56" fmla="*/ 1256904 w 1268413"/>
              <a:gd name="connsiteY56" fmla="*/ 436563 h 736600"/>
              <a:gd name="connsiteX57" fmla="*/ 1250554 w 1268413"/>
              <a:gd name="connsiteY57" fmla="*/ 554038 h 736600"/>
              <a:gd name="connsiteX58" fmla="*/ 1250951 w 1268413"/>
              <a:gd name="connsiteY58" fmla="*/ 559594 h 736600"/>
              <a:gd name="connsiteX59" fmla="*/ 1251744 w 1268413"/>
              <a:gd name="connsiteY59" fmla="*/ 565150 h 736600"/>
              <a:gd name="connsiteX60" fmla="*/ 1252141 w 1268413"/>
              <a:gd name="connsiteY60" fmla="*/ 586978 h 736600"/>
              <a:gd name="connsiteX61" fmla="*/ 1250157 w 1268413"/>
              <a:gd name="connsiteY61" fmla="*/ 617538 h 736600"/>
              <a:gd name="connsiteX62" fmla="*/ 1245791 w 1268413"/>
              <a:gd name="connsiteY62" fmla="*/ 637778 h 736600"/>
              <a:gd name="connsiteX63" fmla="*/ 1243013 w 1268413"/>
              <a:gd name="connsiteY63" fmla="*/ 647700 h 736600"/>
              <a:gd name="connsiteX64" fmla="*/ 1239838 w 1268413"/>
              <a:gd name="connsiteY64" fmla="*/ 675481 h 736600"/>
              <a:gd name="connsiteX65" fmla="*/ 1236266 w 1268413"/>
              <a:gd name="connsiteY65" fmla="*/ 702469 h 736600"/>
              <a:gd name="connsiteX66" fmla="*/ 1237060 w 1268413"/>
              <a:gd name="connsiteY66" fmla="*/ 707231 h 736600"/>
              <a:gd name="connsiteX67" fmla="*/ 1235473 w 1268413"/>
              <a:gd name="connsiteY67" fmla="*/ 717153 h 736600"/>
              <a:gd name="connsiteX68" fmla="*/ 1233488 w 1268413"/>
              <a:gd name="connsiteY68" fmla="*/ 721519 h 736600"/>
              <a:gd name="connsiteX69" fmla="*/ 1231504 w 1268413"/>
              <a:gd name="connsiteY69" fmla="*/ 727869 h 736600"/>
              <a:gd name="connsiteX70" fmla="*/ 1223963 w 1268413"/>
              <a:gd name="connsiteY70" fmla="*/ 734616 h 736600"/>
              <a:gd name="connsiteX71" fmla="*/ 1218010 w 1268413"/>
              <a:gd name="connsiteY71" fmla="*/ 735013 h 736600"/>
              <a:gd name="connsiteX72" fmla="*/ 1212454 w 1268413"/>
              <a:gd name="connsiteY72" fmla="*/ 736600 h 736600"/>
              <a:gd name="connsiteX73" fmla="*/ 1205310 w 1268413"/>
              <a:gd name="connsiteY73" fmla="*/ 735410 h 736600"/>
              <a:gd name="connsiteX74" fmla="*/ 1171179 w 1268413"/>
              <a:gd name="connsiteY74" fmla="*/ 729456 h 736600"/>
              <a:gd name="connsiteX75" fmla="*/ 1102519 w 1268413"/>
              <a:gd name="connsiteY75" fmla="*/ 719931 h 736600"/>
              <a:gd name="connsiteX76" fmla="*/ 998935 w 1268413"/>
              <a:gd name="connsiteY76" fmla="*/ 711200 h 736600"/>
              <a:gd name="connsiteX77" fmla="*/ 860029 w 1268413"/>
              <a:gd name="connsiteY77" fmla="*/ 708819 h 736600"/>
              <a:gd name="connsiteX78" fmla="*/ 721916 w 1268413"/>
              <a:gd name="connsiteY78" fmla="*/ 712391 h 736600"/>
              <a:gd name="connsiteX79" fmla="*/ 652463 w 1268413"/>
              <a:gd name="connsiteY79" fmla="*/ 714772 h 736600"/>
              <a:gd name="connsiteX80" fmla="*/ 514350 w 1268413"/>
              <a:gd name="connsiteY80" fmla="*/ 720725 h 736600"/>
              <a:gd name="connsiteX81" fmla="*/ 307578 w 1268413"/>
              <a:gd name="connsiteY81" fmla="*/ 727075 h 736600"/>
              <a:gd name="connsiteX82" fmla="*/ 169863 w 1268413"/>
              <a:gd name="connsiteY82" fmla="*/ 728266 h 736600"/>
              <a:gd name="connsiteX83" fmla="*/ 100806 w 1268413"/>
              <a:gd name="connsiteY83" fmla="*/ 726678 h 736600"/>
              <a:gd name="connsiteX84" fmla="*/ 97235 w 1268413"/>
              <a:gd name="connsiteY84" fmla="*/ 726678 h 736600"/>
              <a:gd name="connsiteX85" fmla="*/ 92075 w 1268413"/>
              <a:gd name="connsiteY85" fmla="*/ 723503 h 736600"/>
              <a:gd name="connsiteX86" fmla="*/ 90091 w 1268413"/>
              <a:gd name="connsiteY86" fmla="*/ 721519 h 736600"/>
              <a:gd name="connsiteX87" fmla="*/ 73025 w 1268413"/>
              <a:gd name="connsiteY87" fmla="*/ 709613 h 736600"/>
              <a:gd name="connsiteX88" fmla="*/ 56753 w 1268413"/>
              <a:gd name="connsiteY88" fmla="*/ 696913 h 736600"/>
              <a:gd name="connsiteX89" fmla="*/ 32147 w 1268413"/>
              <a:gd name="connsiteY89" fmla="*/ 683022 h 736600"/>
              <a:gd name="connsiteX90" fmla="*/ 7938 w 1268413"/>
              <a:gd name="connsiteY90" fmla="*/ 669131 h 736600"/>
              <a:gd name="connsiteX91" fmla="*/ 3572 w 1268413"/>
              <a:gd name="connsiteY91" fmla="*/ 665163 h 736600"/>
              <a:gd name="connsiteX92" fmla="*/ 1985 w 1268413"/>
              <a:gd name="connsiteY92" fmla="*/ 660400 h 736600"/>
              <a:gd name="connsiteX93" fmla="*/ 1985 w 1268413"/>
              <a:gd name="connsiteY93" fmla="*/ 659210 h 736600"/>
              <a:gd name="connsiteX94" fmla="*/ 1985 w 1268413"/>
              <a:gd name="connsiteY94" fmla="*/ 658416 h 736600"/>
              <a:gd name="connsiteX95" fmla="*/ 2778 w 1268413"/>
              <a:gd name="connsiteY95" fmla="*/ 655241 h 736600"/>
              <a:gd name="connsiteX96" fmla="*/ 4366 w 1268413"/>
              <a:gd name="connsiteY96" fmla="*/ 652860 h 736600"/>
              <a:gd name="connsiteX97" fmla="*/ 1985 w 1268413"/>
              <a:gd name="connsiteY97" fmla="*/ 651272 h 736600"/>
              <a:gd name="connsiteX98" fmla="*/ 0 w 1268413"/>
              <a:gd name="connsiteY98" fmla="*/ 647700 h 736600"/>
              <a:gd name="connsiteX99" fmla="*/ 0 w 1268413"/>
              <a:gd name="connsiteY99" fmla="*/ 644922 h 736600"/>
              <a:gd name="connsiteX100" fmla="*/ 9922 w 1268413"/>
              <a:gd name="connsiteY100" fmla="*/ 491728 h 736600"/>
              <a:gd name="connsiteX101" fmla="*/ 29369 w 1268413"/>
              <a:gd name="connsiteY101" fmla="*/ 262335 h 736600"/>
              <a:gd name="connsiteX102" fmla="*/ 40085 w 1268413"/>
              <a:gd name="connsiteY102" fmla="*/ 109141 h 736600"/>
              <a:gd name="connsiteX103" fmla="*/ 43656 w 1268413"/>
              <a:gd name="connsiteY103" fmla="*/ 32147 h 736600"/>
              <a:gd name="connsiteX104" fmla="*/ 44450 w 1268413"/>
              <a:gd name="connsiteY104" fmla="*/ 28178 h 736600"/>
              <a:gd name="connsiteX105" fmla="*/ 48022 w 1268413"/>
              <a:gd name="connsiteY105" fmla="*/ 21828 h 736600"/>
              <a:gd name="connsiteX106" fmla="*/ 50403 w 1268413"/>
              <a:gd name="connsiteY106" fmla="*/ 19844 h 736600"/>
              <a:gd name="connsiteX107" fmla="*/ 52388 w 1268413"/>
              <a:gd name="connsiteY107" fmla="*/ 17463 h 736600"/>
              <a:gd name="connsiteX108" fmla="*/ 56753 w 1268413"/>
              <a:gd name="connsiteY108" fmla="*/ 16272 h 736600"/>
              <a:gd name="connsiteX109" fmla="*/ 127000 w 1268413"/>
              <a:gd name="connsiteY109" fmla="*/ 10716 h 736600"/>
              <a:gd name="connsiteX110" fmla="*/ 267891 w 1268413"/>
              <a:gd name="connsiteY110" fmla="*/ 3969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268413" h="736600">
                <a:moveTo>
                  <a:pt x="74633" y="33338"/>
                </a:moveTo>
                <a:lnTo>
                  <a:pt x="72251" y="110282"/>
                </a:lnTo>
                <a:lnTo>
                  <a:pt x="64311" y="264964"/>
                </a:lnTo>
                <a:lnTo>
                  <a:pt x="51606" y="419646"/>
                </a:lnTo>
                <a:lnTo>
                  <a:pt x="31359" y="572741"/>
                </a:lnTo>
                <a:lnTo>
                  <a:pt x="17463" y="648495"/>
                </a:lnTo>
                <a:lnTo>
                  <a:pt x="20242" y="648892"/>
                </a:lnTo>
                <a:lnTo>
                  <a:pt x="22624" y="649288"/>
                </a:lnTo>
                <a:lnTo>
                  <a:pt x="37314" y="645719"/>
                </a:lnTo>
                <a:lnTo>
                  <a:pt x="67487" y="643339"/>
                </a:lnTo>
                <a:lnTo>
                  <a:pt x="113937" y="642546"/>
                </a:lnTo>
                <a:lnTo>
                  <a:pt x="142522" y="642546"/>
                </a:lnTo>
                <a:lnTo>
                  <a:pt x="219145" y="640563"/>
                </a:lnTo>
                <a:lnTo>
                  <a:pt x="295372" y="638976"/>
                </a:lnTo>
                <a:lnTo>
                  <a:pt x="439884" y="636993"/>
                </a:lnTo>
                <a:lnTo>
                  <a:pt x="584000" y="636596"/>
                </a:lnTo>
                <a:lnTo>
                  <a:pt x="732880" y="636596"/>
                </a:lnTo>
                <a:lnTo>
                  <a:pt x="881362" y="637390"/>
                </a:lnTo>
                <a:lnTo>
                  <a:pt x="951633" y="636993"/>
                </a:lnTo>
                <a:lnTo>
                  <a:pt x="1059224" y="635803"/>
                </a:lnTo>
                <a:lnTo>
                  <a:pt x="1129892" y="638579"/>
                </a:lnTo>
                <a:lnTo>
                  <a:pt x="1165226" y="642149"/>
                </a:lnTo>
                <a:lnTo>
                  <a:pt x="1162844" y="493020"/>
                </a:lnTo>
                <a:lnTo>
                  <a:pt x="1155301" y="270517"/>
                </a:lnTo>
                <a:lnTo>
                  <a:pt x="1147758" y="121784"/>
                </a:lnTo>
                <a:lnTo>
                  <a:pt x="1142596" y="47220"/>
                </a:lnTo>
                <a:lnTo>
                  <a:pt x="1082251" y="46823"/>
                </a:lnTo>
                <a:lnTo>
                  <a:pt x="1021905" y="42857"/>
                </a:lnTo>
                <a:lnTo>
                  <a:pt x="954016" y="40874"/>
                </a:lnTo>
                <a:lnTo>
                  <a:pt x="885729" y="38494"/>
                </a:lnTo>
                <a:lnTo>
                  <a:pt x="748760" y="36115"/>
                </a:lnTo>
                <a:lnTo>
                  <a:pt x="611791" y="34528"/>
                </a:lnTo>
                <a:lnTo>
                  <a:pt x="343410" y="34925"/>
                </a:lnTo>
                <a:close/>
                <a:moveTo>
                  <a:pt x="479425" y="0"/>
                </a:moveTo>
                <a:lnTo>
                  <a:pt x="620316" y="0"/>
                </a:lnTo>
                <a:lnTo>
                  <a:pt x="761207" y="1588"/>
                </a:lnTo>
                <a:lnTo>
                  <a:pt x="902494" y="4366"/>
                </a:lnTo>
                <a:lnTo>
                  <a:pt x="974726" y="6747"/>
                </a:lnTo>
                <a:lnTo>
                  <a:pt x="1047354" y="8731"/>
                </a:lnTo>
                <a:lnTo>
                  <a:pt x="1078310" y="9525"/>
                </a:lnTo>
                <a:lnTo>
                  <a:pt x="1125141" y="10716"/>
                </a:lnTo>
                <a:lnTo>
                  <a:pt x="1155304" y="13891"/>
                </a:lnTo>
                <a:lnTo>
                  <a:pt x="1170782" y="17066"/>
                </a:lnTo>
                <a:lnTo>
                  <a:pt x="1175544" y="18256"/>
                </a:lnTo>
                <a:lnTo>
                  <a:pt x="1177926" y="21035"/>
                </a:lnTo>
                <a:lnTo>
                  <a:pt x="1181498" y="21431"/>
                </a:lnTo>
                <a:lnTo>
                  <a:pt x="1187848" y="24606"/>
                </a:lnTo>
                <a:lnTo>
                  <a:pt x="1190229" y="27781"/>
                </a:lnTo>
                <a:lnTo>
                  <a:pt x="1214438" y="56356"/>
                </a:lnTo>
                <a:lnTo>
                  <a:pt x="1245394" y="99616"/>
                </a:lnTo>
                <a:lnTo>
                  <a:pt x="1260476" y="132160"/>
                </a:lnTo>
                <a:lnTo>
                  <a:pt x="1264444" y="151210"/>
                </a:lnTo>
                <a:lnTo>
                  <a:pt x="1267619" y="172244"/>
                </a:lnTo>
                <a:lnTo>
                  <a:pt x="1268413" y="214313"/>
                </a:lnTo>
                <a:lnTo>
                  <a:pt x="1264841" y="278210"/>
                </a:lnTo>
                <a:lnTo>
                  <a:pt x="1262460" y="319881"/>
                </a:lnTo>
                <a:lnTo>
                  <a:pt x="1256904" y="436563"/>
                </a:lnTo>
                <a:lnTo>
                  <a:pt x="1250554" y="554038"/>
                </a:lnTo>
                <a:lnTo>
                  <a:pt x="1250951" y="559594"/>
                </a:lnTo>
                <a:lnTo>
                  <a:pt x="1251744" y="565150"/>
                </a:lnTo>
                <a:lnTo>
                  <a:pt x="1252141" y="586978"/>
                </a:lnTo>
                <a:lnTo>
                  <a:pt x="1250157" y="617538"/>
                </a:lnTo>
                <a:lnTo>
                  <a:pt x="1245791" y="637778"/>
                </a:lnTo>
                <a:lnTo>
                  <a:pt x="1243013" y="647700"/>
                </a:lnTo>
                <a:lnTo>
                  <a:pt x="1239838" y="675481"/>
                </a:lnTo>
                <a:lnTo>
                  <a:pt x="1236266" y="702469"/>
                </a:lnTo>
                <a:lnTo>
                  <a:pt x="1237060" y="707231"/>
                </a:lnTo>
                <a:lnTo>
                  <a:pt x="1235473" y="717153"/>
                </a:lnTo>
                <a:lnTo>
                  <a:pt x="1233488" y="721519"/>
                </a:lnTo>
                <a:lnTo>
                  <a:pt x="1231504" y="727869"/>
                </a:lnTo>
                <a:lnTo>
                  <a:pt x="1223963" y="734616"/>
                </a:lnTo>
                <a:lnTo>
                  <a:pt x="1218010" y="735013"/>
                </a:lnTo>
                <a:lnTo>
                  <a:pt x="1212454" y="736600"/>
                </a:lnTo>
                <a:lnTo>
                  <a:pt x="1205310" y="735410"/>
                </a:lnTo>
                <a:lnTo>
                  <a:pt x="1171179" y="729456"/>
                </a:lnTo>
                <a:lnTo>
                  <a:pt x="1102519" y="719931"/>
                </a:lnTo>
                <a:lnTo>
                  <a:pt x="998935" y="711200"/>
                </a:lnTo>
                <a:lnTo>
                  <a:pt x="860029" y="708819"/>
                </a:lnTo>
                <a:lnTo>
                  <a:pt x="721916" y="712391"/>
                </a:lnTo>
                <a:lnTo>
                  <a:pt x="652463" y="714772"/>
                </a:lnTo>
                <a:lnTo>
                  <a:pt x="514350" y="720725"/>
                </a:lnTo>
                <a:lnTo>
                  <a:pt x="307578" y="727075"/>
                </a:lnTo>
                <a:lnTo>
                  <a:pt x="169863" y="728266"/>
                </a:lnTo>
                <a:lnTo>
                  <a:pt x="100806" y="726678"/>
                </a:lnTo>
                <a:lnTo>
                  <a:pt x="97235" y="726678"/>
                </a:lnTo>
                <a:lnTo>
                  <a:pt x="92075" y="723503"/>
                </a:lnTo>
                <a:lnTo>
                  <a:pt x="90091" y="721519"/>
                </a:lnTo>
                <a:lnTo>
                  <a:pt x="73025" y="709613"/>
                </a:lnTo>
                <a:lnTo>
                  <a:pt x="56753" y="696913"/>
                </a:lnTo>
                <a:lnTo>
                  <a:pt x="32147" y="683022"/>
                </a:lnTo>
                <a:lnTo>
                  <a:pt x="7938" y="669131"/>
                </a:lnTo>
                <a:lnTo>
                  <a:pt x="3572" y="665163"/>
                </a:lnTo>
                <a:lnTo>
                  <a:pt x="1985" y="660400"/>
                </a:lnTo>
                <a:lnTo>
                  <a:pt x="1985" y="659210"/>
                </a:lnTo>
                <a:lnTo>
                  <a:pt x="1985" y="658416"/>
                </a:lnTo>
                <a:lnTo>
                  <a:pt x="2778" y="655241"/>
                </a:lnTo>
                <a:lnTo>
                  <a:pt x="4366" y="652860"/>
                </a:lnTo>
                <a:lnTo>
                  <a:pt x="1985" y="651272"/>
                </a:lnTo>
                <a:lnTo>
                  <a:pt x="0" y="647700"/>
                </a:lnTo>
                <a:lnTo>
                  <a:pt x="0" y="644922"/>
                </a:lnTo>
                <a:lnTo>
                  <a:pt x="9922" y="491728"/>
                </a:lnTo>
                <a:lnTo>
                  <a:pt x="29369" y="262335"/>
                </a:lnTo>
                <a:lnTo>
                  <a:pt x="40085" y="109141"/>
                </a:lnTo>
                <a:lnTo>
                  <a:pt x="43656" y="32147"/>
                </a:lnTo>
                <a:lnTo>
                  <a:pt x="44450" y="28178"/>
                </a:lnTo>
                <a:lnTo>
                  <a:pt x="48022" y="21828"/>
                </a:lnTo>
                <a:lnTo>
                  <a:pt x="50403" y="19844"/>
                </a:lnTo>
                <a:lnTo>
                  <a:pt x="52388" y="17463"/>
                </a:lnTo>
                <a:lnTo>
                  <a:pt x="56753" y="16272"/>
                </a:lnTo>
                <a:lnTo>
                  <a:pt x="127000" y="10716"/>
                </a:lnTo>
                <a:lnTo>
                  <a:pt x="267891" y="396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889F1D-DF5E-4B86-9C4E-F3E7F1DA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20</a:t>
            </a:fld>
            <a:endParaRPr lang="fr-FR" dirty="0"/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3ED71963-560A-4475-9B24-1A952531AE90}"/>
              </a:ext>
            </a:extLst>
          </p:cNvPr>
          <p:cNvGrpSpPr/>
          <p:nvPr/>
        </p:nvGrpSpPr>
        <p:grpSpPr>
          <a:xfrm>
            <a:off x="1041400" y="1787135"/>
            <a:ext cx="3423884" cy="5022174"/>
            <a:chOff x="843246" y="2203238"/>
            <a:chExt cx="3764599" cy="5434573"/>
          </a:xfrm>
        </p:grpSpPr>
        <p:sp>
          <p:nvSpPr>
            <p:cNvPr id="59" name="Oval 18">
              <a:extLst>
                <a:ext uri="{FF2B5EF4-FFF2-40B4-BE49-F238E27FC236}">
                  <a16:creationId xmlns:a16="http://schemas.microsoft.com/office/drawing/2014/main" id="{4EF00428-3A0A-41D5-A26E-074EE59581F7}"/>
                </a:ext>
              </a:extLst>
            </p:cNvPr>
            <p:cNvSpPr/>
            <p:nvPr/>
          </p:nvSpPr>
          <p:spPr>
            <a:xfrm>
              <a:off x="2157609" y="5757282"/>
              <a:ext cx="1107559" cy="559192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Oval 18">
              <a:extLst>
                <a:ext uri="{FF2B5EF4-FFF2-40B4-BE49-F238E27FC236}">
                  <a16:creationId xmlns:a16="http://schemas.microsoft.com/office/drawing/2014/main" id="{A70179FE-CAB0-4F70-AB34-12CEA0B55B0C}"/>
                </a:ext>
              </a:extLst>
            </p:cNvPr>
            <p:cNvSpPr/>
            <p:nvPr/>
          </p:nvSpPr>
          <p:spPr>
            <a:xfrm>
              <a:off x="2168574" y="6736888"/>
              <a:ext cx="1100485" cy="569387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18">
              <a:extLst>
                <a:ext uri="{FF2B5EF4-FFF2-40B4-BE49-F238E27FC236}">
                  <a16:creationId xmlns:a16="http://schemas.microsoft.com/office/drawing/2014/main" id="{24427DC1-74FA-4676-A0E5-35C152B182AF}"/>
                </a:ext>
              </a:extLst>
            </p:cNvPr>
            <p:cNvSpPr/>
            <p:nvPr/>
          </p:nvSpPr>
          <p:spPr>
            <a:xfrm>
              <a:off x="869823" y="5153836"/>
              <a:ext cx="1107561" cy="569387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Oval 18">
              <a:extLst>
                <a:ext uri="{FF2B5EF4-FFF2-40B4-BE49-F238E27FC236}">
                  <a16:creationId xmlns:a16="http://schemas.microsoft.com/office/drawing/2014/main" id="{839E47E0-B9D0-4EC7-8CE3-CCC565290F39}"/>
                </a:ext>
              </a:extLst>
            </p:cNvPr>
            <p:cNvSpPr/>
            <p:nvPr/>
          </p:nvSpPr>
          <p:spPr>
            <a:xfrm>
              <a:off x="871524" y="4016812"/>
              <a:ext cx="1107561" cy="559552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Oval 18">
              <a:extLst>
                <a:ext uri="{FF2B5EF4-FFF2-40B4-BE49-F238E27FC236}">
                  <a16:creationId xmlns:a16="http://schemas.microsoft.com/office/drawing/2014/main" id="{B00D424D-09CF-4A8C-9958-0A4508F86B5A}"/>
                </a:ext>
              </a:extLst>
            </p:cNvPr>
            <p:cNvSpPr/>
            <p:nvPr/>
          </p:nvSpPr>
          <p:spPr>
            <a:xfrm>
              <a:off x="3500284" y="4021641"/>
              <a:ext cx="1107561" cy="537808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Oval 18">
              <a:extLst>
                <a:ext uri="{FF2B5EF4-FFF2-40B4-BE49-F238E27FC236}">
                  <a16:creationId xmlns:a16="http://schemas.microsoft.com/office/drawing/2014/main" id="{CA546408-4150-482A-B3EA-876B6CF733BD}"/>
                </a:ext>
              </a:extLst>
            </p:cNvPr>
            <p:cNvSpPr/>
            <p:nvPr/>
          </p:nvSpPr>
          <p:spPr>
            <a:xfrm>
              <a:off x="2130213" y="2203238"/>
              <a:ext cx="1107562" cy="570482"/>
            </a:xfrm>
            <a:prstGeom prst="ellipse">
              <a:avLst/>
            </a:prstGeom>
            <a:solidFill>
              <a:schemeClr val="accent6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5" name="Oval 18">
              <a:extLst>
                <a:ext uri="{FF2B5EF4-FFF2-40B4-BE49-F238E27FC236}">
                  <a16:creationId xmlns:a16="http://schemas.microsoft.com/office/drawing/2014/main" id="{7BDC112F-9106-40B9-B304-EE0160E0AAA7}"/>
                </a:ext>
              </a:extLst>
            </p:cNvPr>
            <p:cNvSpPr/>
            <p:nvPr/>
          </p:nvSpPr>
          <p:spPr>
            <a:xfrm>
              <a:off x="2127579" y="3234132"/>
              <a:ext cx="1107561" cy="558099"/>
            </a:xfrm>
            <a:prstGeom prst="ellipse">
              <a:avLst/>
            </a:prstGeom>
            <a:solidFill>
              <a:schemeClr val="accent6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399C87DD-E074-4F91-A02F-43CD2B12E532}"/>
                </a:ext>
              </a:extLst>
            </p:cNvPr>
            <p:cNvCxnSpPr>
              <a:cxnSpLocks/>
              <a:stCxn id="60" idx="0"/>
              <a:endCxn id="59" idx="4"/>
            </p:cNvCxnSpPr>
            <p:nvPr/>
          </p:nvCxnSpPr>
          <p:spPr>
            <a:xfrm flipH="1" flipV="1">
              <a:off x="2711389" y="6316474"/>
              <a:ext cx="7427" cy="4204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>
              <a:extLst>
                <a:ext uri="{FF2B5EF4-FFF2-40B4-BE49-F238E27FC236}">
                  <a16:creationId xmlns:a16="http://schemas.microsoft.com/office/drawing/2014/main" id="{660401EA-A0BE-4B14-AB7E-9CB91AD6E456}"/>
                </a:ext>
              </a:extLst>
            </p:cNvPr>
            <p:cNvCxnSpPr>
              <a:cxnSpLocks/>
              <a:stCxn id="59" idx="1"/>
              <a:endCxn id="62" idx="5"/>
            </p:cNvCxnSpPr>
            <p:nvPr/>
          </p:nvCxnSpPr>
          <p:spPr>
            <a:xfrm flipH="1" flipV="1">
              <a:off x="1816886" y="4494420"/>
              <a:ext cx="502921" cy="13447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>
              <a:extLst>
                <a:ext uri="{FF2B5EF4-FFF2-40B4-BE49-F238E27FC236}">
                  <a16:creationId xmlns:a16="http://schemas.microsoft.com/office/drawing/2014/main" id="{D68B90AD-A09C-4D5D-9551-3AF80D78C774}"/>
                </a:ext>
              </a:extLst>
            </p:cNvPr>
            <p:cNvCxnSpPr>
              <a:cxnSpLocks/>
              <a:stCxn id="61" idx="0"/>
              <a:endCxn id="62" idx="4"/>
            </p:cNvCxnSpPr>
            <p:nvPr/>
          </p:nvCxnSpPr>
          <p:spPr>
            <a:xfrm flipV="1">
              <a:off x="1423604" y="4576364"/>
              <a:ext cx="1701" cy="57747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avec flèche 68">
              <a:extLst>
                <a:ext uri="{FF2B5EF4-FFF2-40B4-BE49-F238E27FC236}">
                  <a16:creationId xmlns:a16="http://schemas.microsoft.com/office/drawing/2014/main" id="{20A58189-D722-4404-9C74-1642AA626D7D}"/>
                </a:ext>
              </a:extLst>
            </p:cNvPr>
            <p:cNvCxnSpPr>
              <a:cxnSpLocks/>
              <a:stCxn id="59" idx="7"/>
              <a:endCxn id="63" idx="3"/>
            </p:cNvCxnSpPr>
            <p:nvPr/>
          </p:nvCxnSpPr>
          <p:spPr>
            <a:xfrm flipV="1">
              <a:off x="3102970" y="4480689"/>
              <a:ext cx="559513" cy="135848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>
              <a:extLst>
                <a:ext uri="{FF2B5EF4-FFF2-40B4-BE49-F238E27FC236}">
                  <a16:creationId xmlns:a16="http://schemas.microsoft.com/office/drawing/2014/main" id="{0DDC224F-7C8C-4E94-84AC-95E4D693FAC5}"/>
                </a:ext>
              </a:extLst>
            </p:cNvPr>
            <p:cNvCxnSpPr>
              <a:cxnSpLocks/>
              <a:stCxn id="63" idx="1"/>
              <a:endCxn id="65" idx="4"/>
            </p:cNvCxnSpPr>
            <p:nvPr/>
          </p:nvCxnSpPr>
          <p:spPr>
            <a:xfrm flipH="1" flipV="1">
              <a:off x="2681360" y="3792231"/>
              <a:ext cx="981123" cy="3081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EADABAD8-50A0-4E3E-A6D3-FEB184385CCC}"/>
                </a:ext>
              </a:extLst>
            </p:cNvPr>
            <p:cNvCxnSpPr>
              <a:cxnSpLocks/>
              <a:stCxn id="62" idx="7"/>
              <a:endCxn id="65" idx="4"/>
            </p:cNvCxnSpPr>
            <p:nvPr/>
          </p:nvCxnSpPr>
          <p:spPr>
            <a:xfrm flipV="1">
              <a:off x="1816886" y="3792231"/>
              <a:ext cx="864474" cy="30652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C01999E7-1ABD-4B66-ADD2-59B3B7173A89}"/>
                </a:ext>
              </a:extLst>
            </p:cNvPr>
            <p:cNvCxnSpPr>
              <a:cxnSpLocks/>
              <a:stCxn id="65" idx="0"/>
              <a:endCxn id="64" idx="4"/>
            </p:cNvCxnSpPr>
            <p:nvPr/>
          </p:nvCxnSpPr>
          <p:spPr>
            <a:xfrm flipV="1">
              <a:off x="2681360" y="2773720"/>
              <a:ext cx="2634" cy="46041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2935E68C-09EF-49D1-B64F-967CEB20E013}"/>
                </a:ext>
              </a:extLst>
            </p:cNvPr>
            <p:cNvSpPr txBox="1"/>
            <p:nvPr/>
          </p:nvSpPr>
          <p:spPr>
            <a:xfrm>
              <a:off x="2343402" y="7237701"/>
              <a:ext cx="711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latin typeface="+mj-lt"/>
                  <a:cs typeface="Arabic Typesetting" panose="03020402040406030203" pitchFamily="66" charset="-78"/>
                </a:rPr>
                <a:t>0.16</a:t>
              </a:r>
            </a:p>
          </p:txBody>
        </p:sp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197BA646-CEF0-4D47-978A-493D7821C399}"/>
                </a:ext>
              </a:extLst>
            </p:cNvPr>
            <p:cNvSpPr txBox="1"/>
            <p:nvPr/>
          </p:nvSpPr>
          <p:spPr>
            <a:xfrm>
              <a:off x="1145816" y="5741845"/>
              <a:ext cx="5712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latin typeface="+mj-lt"/>
                  <a:cs typeface="Arabic Typesetting" panose="03020402040406030203" pitchFamily="66" charset="-78"/>
                </a:rPr>
                <a:t>0.5</a:t>
              </a:r>
              <a:endParaRPr lang="fr-FR" b="1" dirty="0">
                <a:latin typeface="+mj-lt"/>
                <a:cs typeface="Arabic Typesetting" panose="03020402040406030203" pitchFamily="66" charset="-78"/>
              </a:endParaRPr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146A84B7-A288-4A2F-B465-26355D6B4668}"/>
                </a:ext>
              </a:extLst>
            </p:cNvPr>
            <p:cNvSpPr txBox="1"/>
            <p:nvPr/>
          </p:nvSpPr>
          <p:spPr>
            <a:xfrm>
              <a:off x="2671636" y="6217732"/>
              <a:ext cx="711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latin typeface="+mj-lt"/>
                  <a:cs typeface="Arabic Typesetting" panose="03020402040406030203" pitchFamily="66" charset="-78"/>
                </a:rPr>
                <a:t>0.33</a:t>
              </a:r>
            </a:p>
          </p:txBody>
        </p: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BE58FE7A-9291-4898-90AD-824F086FF256}"/>
                </a:ext>
              </a:extLst>
            </p:cNvPr>
            <p:cNvSpPr txBox="1"/>
            <p:nvPr/>
          </p:nvSpPr>
          <p:spPr>
            <a:xfrm>
              <a:off x="843246" y="4593624"/>
              <a:ext cx="711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latin typeface="+mj-lt"/>
                  <a:cs typeface="Arabic Typesetting" panose="03020402040406030203" pitchFamily="66" charset="-78"/>
                </a:rPr>
                <a:t>0.66</a:t>
              </a:r>
            </a:p>
          </p:txBody>
        </p: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57D8A9AB-471F-40ED-97E8-25CE5169E07E}"/>
                </a:ext>
              </a:extLst>
            </p:cNvPr>
            <p:cNvSpPr txBox="1"/>
            <p:nvPr/>
          </p:nvSpPr>
          <p:spPr>
            <a:xfrm>
              <a:off x="3792058" y="4549860"/>
              <a:ext cx="711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latin typeface="+mj-lt"/>
                  <a:cs typeface="Arabic Typesetting" panose="03020402040406030203" pitchFamily="66" charset="-78"/>
                </a:rPr>
                <a:t>0.66</a:t>
              </a:r>
            </a:p>
          </p:txBody>
        </p:sp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DD3CD861-E7EC-48F5-BB37-35A5027EF483}"/>
                </a:ext>
              </a:extLst>
            </p:cNvPr>
            <p:cNvSpPr txBox="1"/>
            <p:nvPr/>
          </p:nvSpPr>
          <p:spPr>
            <a:xfrm>
              <a:off x="2414927" y="3876161"/>
              <a:ext cx="711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latin typeface="+mj-lt"/>
                  <a:cs typeface="Arabic Typesetting" panose="03020402040406030203" pitchFamily="66" charset="-78"/>
                </a:rPr>
                <a:t>0.83</a:t>
              </a:r>
            </a:p>
          </p:txBody>
        </p:sp>
        <p:sp>
          <p:nvSpPr>
            <p:cNvPr id="79" name="ZoneTexte 78">
              <a:extLst>
                <a:ext uri="{FF2B5EF4-FFF2-40B4-BE49-F238E27FC236}">
                  <a16:creationId xmlns:a16="http://schemas.microsoft.com/office/drawing/2014/main" id="{7959A73C-B7DF-4E74-8B4F-C77E104C8627}"/>
                </a:ext>
              </a:extLst>
            </p:cNvPr>
            <p:cNvSpPr txBox="1"/>
            <p:nvPr/>
          </p:nvSpPr>
          <p:spPr>
            <a:xfrm>
              <a:off x="2370894" y="2699079"/>
              <a:ext cx="201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b="1">
                  <a:solidFill>
                    <a:schemeClr val="tx1"/>
                  </a:solidFill>
                  <a:latin typeface="+mj-lt"/>
                  <a:cs typeface="Arabic Typesetting" panose="03020402040406030203" pitchFamily="66" charset="-78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fr-FR" sz="2000" dirty="0"/>
                <a:t>1</a:t>
              </a:r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33BC2C7F-CA28-4A83-AC62-DB644336CDC5}"/>
                </a:ext>
              </a:extLst>
            </p:cNvPr>
            <p:cNvSpPr txBox="1"/>
            <p:nvPr/>
          </p:nvSpPr>
          <p:spPr>
            <a:xfrm>
              <a:off x="2238777" y="2269646"/>
              <a:ext cx="82811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French</a:t>
              </a:r>
              <a:endParaRPr lang="fr-FR" dirty="0"/>
            </a:p>
          </p:txBody>
        </p:sp>
        <p:sp>
          <p:nvSpPr>
            <p:cNvPr id="94" name="ZoneTexte 93">
              <a:extLst>
                <a:ext uri="{FF2B5EF4-FFF2-40B4-BE49-F238E27FC236}">
                  <a16:creationId xmlns:a16="http://schemas.microsoft.com/office/drawing/2014/main" id="{3AFAFE43-72D5-432B-9A56-5E8FD13BB123}"/>
                </a:ext>
              </a:extLst>
            </p:cNvPr>
            <p:cNvSpPr txBox="1"/>
            <p:nvPr/>
          </p:nvSpPr>
          <p:spPr>
            <a:xfrm>
              <a:off x="2249123" y="3302698"/>
              <a:ext cx="78675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Italian</a:t>
              </a:r>
              <a:endParaRPr lang="fr-FR" dirty="0"/>
            </a:p>
          </p:txBody>
        </p:sp>
        <p:sp>
          <p:nvSpPr>
            <p:cNvPr id="114" name="ZoneTexte 113">
              <a:extLst>
                <a:ext uri="{FF2B5EF4-FFF2-40B4-BE49-F238E27FC236}">
                  <a16:creationId xmlns:a16="http://schemas.microsoft.com/office/drawing/2014/main" id="{F7AE724F-1CAA-4A6C-9769-1F504E4B6966}"/>
                </a:ext>
              </a:extLst>
            </p:cNvPr>
            <p:cNvSpPr txBox="1"/>
            <p:nvPr/>
          </p:nvSpPr>
          <p:spPr>
            <a:xfrm>
              <a:off x="3652409" y="4064487"/>
              <a:ext cx="785793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Indian</a:t>
              </a:r>
              <a:endParaRPr lang="en-US" b="1" dirty="0"/>
            </a:p>
          </p:txBody>
        </p:sp>
        <p:sp>
          <p:nvSpPr>
            <p:cNvPr id="115" name="ZoneTexte 114">
              <a:extLst>
                <a:ext uri="{FF2B5EF4-FFF2-40B4-BE49-F238E27FC236}">
                  <a16:creationId xmlns:a16="http://schemas.microsoft.com/office/drawing/2014/main" id="{0B947C0D-403C-4F66-AA1F-5C24A077B8F8}"/>
                </a:ext>
              </a:extLst>
            </p:cNvPr>
            <p:cNvSpPr txBox="1"/>
            <p:nvPr/>
          </p:nvSpPr>
          <p:spPr>
            <a:xfrm>
              <a:off x="2240205" y="5795308"/>
              <a:ext cx="86286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Korean</a:t>
              </a:r>
              <a:endParaRPr lang="fr-FR" dirty="0"/>
            </a:p>
          </p:txBody>
        </p:sp>
        <p:sp>
          <p:nvSpPr>
            <p:cNvPr id="116" name="ZoneTexte 115">
              <a:extLst>
                <a:ext uri="{FF2B5EF4-FFF2-40B4-BE49-F238E27FC236}">
                  <a16:creationId xmlns:a16="http://schemas.microsoft.com/office/drawing/2014/main" id="{37E2E057-91A0-4312-BE64-E07FA1666F7B}"/>
                </a:ext>
              </a:extLst>
            </p:cNvPr>
            <p:cNvSpPr txBox="1"/>
            <p:nvPr/>
          </p:nvSpPr>
          <p:spPr>
            <a:xfrm>
              <a:off x="889892" y="4058919"/>
              <a:ext cx="992451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Mexican</a:t>
              </a:r>
              <a:endParaRPr lang="fr-FR" dirty="0"/>
            </a:p>
          </p:txBody>
        </p:sp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9FEB089E-F59D-4893-9A97-4E455FF72C31}"/>
                </a:ext>
              </a:extLst>
            </p:cNvPr>
            <p:cNvSpPr txBox="1"/>
            <p:nvPr/>
          </p:nvSpPr>
          <p:spPr>
            <a:xfrm>
              <a:off x="2152206" y="6767391"/>
              <a:ext cx="1058303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Japanese</a:t>
              </a:r>
              <a:endParaRPr lang="fr-FR" dirty="0"/>
            </a:p>
          </p:txBody>
        </p:sp>
        <p:sp>
          <p:nvSpPr>
            <p:cNvPr id="118" name="ZoneTexte 117">
              <a:extLst>
                <a:ext uri="{FF2B5EF4-FFF2-40B4-BE49-F238E27FC236}">
                  <a16:creationId xmlns:a16="http://schemas.microsoft.com/office/drawing/2014/main" id="{006003DB-3BD9-44C6-BC4E-A52AF6114B3A}"/>
                </a:ext>
              </a:extLst>
            </p:cNvPr>
            <p:cNvSpPr txBox="1"/>
            <p:nvPr/>
          </p:nvSpPr>
          <p:spPr>
            <a:xfrm>
              <a:off x="899483" y="5246538"/>
              <a:ext cx="93166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Chinese</a:t>
              </a:r>
              <a:endParaRPr lang="fr-FR" dirty="0"/>
            </a:p>
          </p:txBody>
        </p:sp>
      </p:grpSp>
      <p:sp>
        <p:nvSpPr>
          <p:cNvPr id="119" name="ZoneTexte 118">
            <a:extLst>
              <a:ext uri="{FF2B5EF4-FFF2-40B4-BE49-F238E27FC236}">
                <a16:creationId xmlns:a16="http://schemas.microsoft.com/office/drawing/2014/main" id="{95B7E07D-50AA-403F-A038-33C900B1FCF9}"/>
              </a:ext>
            </a:extLst>
          </p:cNvPr>
          <p:cNvSpPr txBox="1"/>
          <p:nvPr/>
        </p:nvSpPr>
        <p:spPr>
          <a:xfrm>
            <a:off x="112620" y="61277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0</a:t>
            </a:r>
          </a:p>
        </p:txBody>
      </p:sp>
      <p:sp>
        <p:nvSpPr>
          <p:cNvPr id="120" name="Flèche : haut 119">
            <a:extLst>
              <a:ext uri="{FF2B5EF4-FFF2-40B4-BE49-F238E27FC236}">
                <a16:creationId xmlns:a16="http://schemas.microsoft.com/office/drawing/2014/main" id="{F3501633-CE27-4B95-8CB8-FDB84D456860}"/>
              </a:ext>
            </a:extLst>
          </p:cNvPr>
          <p:cNvSpPr/>
          <p:nvPr/>
        </p:nvSpPr>
        <p:spPr>
          <a:xfrm>
            <a:off x="455194" y="1575409"/>
            <a:ext cx="539646" cy="4985934"/>
          </a:xfrm>
          <a:prstGeom prst="upArrow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A2F37DF-C920-469B-A32D-F1819644A92B}"/>
              </a:ext>
            </a:extLst>
          </p:cNvPr>
          <p:cNvSpPr/>
          <p:nvPr/>
        </p:nvSpPr>
        <p:spPr>
          <a:xfrm>
            <a:off x="586495" y="2882804"/>
            <a:ext cx="265118" cy="36785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742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5B5C947D-65B7-4C69-BB7E-A1016A39B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76" y="205142"/>
            <a:ext cx="11007524" cy="1064475"/>
          </a:xfrm>
        </p:spPr>
        <p:txBody>
          <a:bodyPr>
            <a:normAutofit/>
          </a:bodyPr>
          <a:lstStyle/>
          <a:p>
            <a:r>
              <a:rPr lang="en-US" sz="32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Mental model: </a:t>
            </a:r>
            <a:r>
              <a:rPr lang="en-US" sz="3200" b="1" cap="all" dirty="0">
                <a:solidFill>
                  <a:srgbClr val="002060"/>
                </a:solidFill>
                <a:latin typeface="Open Sans" panose="020B0606030504020204" pitchFamily="34" charset="0"/>
              </a:rPr>
              <a:t>Satisfiability [level of demand]</a:t>
            </a:r>
            <a:endParaRPr lang="fr-FR" sz="3200" b="1" cap="all" dirty="0">
              <a:solidFill>
                <a:srgbClr val="002060"/>
              </a:solidFill>
              <a:latin typeface="Open Sans" panose="020B0606030504020204" pitchFamily="34" charset="0"/>
            </a:endParaRP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1EF2A7D5-89B9-4FC5-BBFF-34DA9E3FCEF1}"/>
              </a:ext>
            </a:extLst>
          </p:cNvPr>
          <p:cNvGrpSpPr/>
          <p:nvPr/>
        </p:nvGrpSpPr>
        <p:grpSpPr>
          <a:xfrm>
            <a:off x="574974" y="1142222"/>
            <a:ext cx="1958950" cy="400110"/>
            <a:chOff x="574974" y="1142222"/>
            <a:chExt cx="1958950" cy="400110"/>
          </a:xfrm>
        </p:grpSpPr>
        <p:sp>
          <p:nvSpPr>
            <p:cNvPr id="40" name="Oval 13">
              <a:extLst>
                <a:ext uri="{FF2B5EF4-FFF2-40B4-BE49-F238E27FC236}">
                  <a16:creationId xmlns:a16="http://schemas.microsoft.com/office/drawing/2014/main" id="{CF997E59-3701-4085-8AEA-D49A7E9A5E97}"/>
                </a:ext>
              </a:extLst>
            </p:cNvPr>
            <p:cNvSpPr/>
            <p:nvPr/>
          </p:nvSpPr>
          <p:spPr>
            <a:xfrm>
              <a:off x="574974" y="1213334"/>
              <a:ext cx="269659" cy="26965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41" name="TextBox 16">
              <a:extLst>
                <a:ext uri="{FF2B5EF4-FFF2-40B4-BE49-F238E27FC236}">
                  <a16:creationId xmlns:a16="http://schemas.microsoft.com/office/drawing/2014/main" id="{A03755D1-C3B5-4CBE-8377-EBF342F4D42C}"/>
                </a:ext>
              </a:extLst>
            </p:cNvPr>
            <p:cNvSpPr txBox="1"/>
            <p:nvPr/>
          </p:nvSpPr>
          <p:spPr>
            <a:xfrm>
              <a:off x="942270" y="1142222"/>
              <a:ext cx="159165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fr-FR"/>
              </a:defPPr>
              <a:lvl1pPr>
                <a:defRPr sz="2000" b="1">
                  <a:solidFill>
                    <a:schemeClr val="accent4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Open Sans" panose="020B0606030504020204"/>
                </a:rPr>
                <a:t>Preferences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D4EC77C-64CB-49AD-88B3-6ACE9391CF9D}"/>
              </a:ext>
            </a:extLst>
          </p:cNvPr>
          <p:cNvGrpSpPr/>
          <p:nvPr/>
        </p:nvGrpSpPr>
        <p:grpSpPr>
          <a:xfrm>
            <a:off x="6815658" y="1128029"/>
            <a:ext cx="1304476" cy="400110"/>
            <a:chOff x="574974" y="1142222"/>
            <a:chExt cx="1304476" cy="400110"/>
          </a:xfrm>
        </p:grpSpPr>
        <p:sp>
          <p:nvSpPr>
            <p:cNvPr id="44" name="Oval 13">
              <a:extLst>
                <a:ext uri="{FF2B5EF4-FFF2-40B4-BE49-F238E27FC236}">
                  <a16:creationId xmlns:a16="http://schemas.microsoft.com/office/drawing/2014/main" id="{6AC25FC0-70C8-4C7A-96D0-7ACA056FF7E5}"/>
                </a:ext>
              </a:extLst>
            </p:cNvPr>
            <p:cNvSpPr/>
            <p:nvPr/>
          </p:nvSpPr>
          <p:spPr>
            <a:xfrm>
              <a:off x="574974" y="1213334"/>
              <a:ext cx="269659" cy="26965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45" name="TextBox 16">
              <a:extLst>
                <a:ext uri="{FF2B5EF4-FFF2-40B4-BE49-F238E27FC236}">
                  <a16:creationId xmlns:a16="http://schemas.microsoft.com/office/drawing/2014/main" id="{0FDD4568-5A7F-4E3F-9A06-4BEA9423BD24}"/>
                </a:ext>
              </a:extLst>
            </p:cNvPr>
            <p:cNvSpPr txBox="1"/>
            <p:nvPr/>
          </p:nvSpPr>
          <p:spPr>
            <a:xfrm>
              <a:off x="942270" y="1142222"/>
              <a:ext cx="937180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fr-FR"/>
              </a:defPPr>
              <a:lvl1pPr>
                <a:defRPr sz="2000" b="1">
                  <a:solidFill>
                    <a:schemeClr val="accent4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Open Sans" panose="020B0606030504020204"/>
                </a:rPr>
                <a:t>Power</a:t>
              </a:r>
            </a:p>
          </p:txBody>
        </p:sp>
      </p:grpSp>
      <p:sp>
        <p:nvSpPr>
          <p:cNvPr id="33" name="ZoneTexte 32">
            <a:extLst>
              <a:ext uri="{FF2B5EF4-FFF2-40B4-BE49-F238E27FC236}">
                <a16:creationId xmlns:a16="http://schemas.microsoft.com/office/drawing/2014/main" id="{A04F6EB4-4537-4D93-85A9-2839B1215E8C}"/>
              </a:ext>
            </a:extLst>
          </p:cNvPr>
          <p:cNvSpPr txBox="1"/>
          <p:nvPr/>
        </p:nvSpPr>
        <p:spPr>
          <a:xfrm>
            <a:off x="7089496" y="1821723"/>
            <a:ext cx="477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 value of dominance : </a:t>
            </a:r>
            <a:r>
              <a:rPr lang="en-US" sz="2000" b="1" dirty="0"/>
              <a:t>POW </a:t>
            </a:r>
            <a:r>
              <a:rPr lang="en-US" sz="2000" b="1" dirty="0">
                <a:ea typeface="Cambria Math" panose="02040503050406030204" pitchFamily="18" charset="0"/>
              </a:rPr>
              <a:t>∊ [O,1]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49E28501-FCE1-4FF8-BE25-1868D58696FD}"/>
              </a:ext>
            </a:extLst>
          </p:cNvPr>
          <p:cNvSpPr txBox="1"/>
          <p:nvPr/>
        </p:nvSpPr>
        <p:spPr>
          <a:xfrm>
            <a:off x="-3100" y="158682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1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D5406922-03DE-47BD-8028-B1BFD466D4E0}"/>
              </a:ext>
            </a:extLst>
          </p:cNvPr>
          <p:cNvSpPr txBox="1"/>
          <p:nvPr/>
        </p:nvSpPr>
        <p:spPr>
          <a:xfrm>
            <a:off x="-21682" y="3200827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0.6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2AEEC10E-1FDB-4C28-BFD1-E4D158FCE6BA}"/>
              </a:ext>
            </a:extLst>
          </p:cNvPr>
          <p:cNvSpPr txBox="1"/>
          <p:nvPr/>
        </p:nvSpPr>
        <p:spPr>
          <a:xfrm>
            <a:off x="7438826" y="2396932"/>
            <a:ext cx="454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S: Set of satisfiable values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2C8601-4CBA-4DCC-B116-90F611D5EA51}"/>
              </a:ext>
            </a:extLst>
          </p:cNvPr>
          <p:cNvSpPr/>
          <p:nvPr/>
        </p:nvSpPr>
        <p:spPr>
          <a:xfrm>
            <a:off x="7838389" y="4334395"/>
            <a:ext cx="2561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Express the liking of the agent </a:t>
            </a:r>
          </a:p>
          <a:p>
            <a:pPr algn="ctr"/>
            <a:r>
              <a:rPr lang="en-US" sz="2400" b="1" dirty="0"/>
              <a:t>[</a:t>
            </a:r>
            <a:r>
              <a:rPr lang="en-US" sz="2400" b="1" dirty="0" err="1"/>
              <a:t>StatePreference</a:t>
            </a:r>
            <a:r>
              <a:rPr lang="en-US" sz="2400" b="1" dirty="0"/>
              <a:t>]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4F60CC41-9BB7-4296-896C-21B3EB8A4EBC}"/>
              </a:ext>
            </a:extLst>
          </p:cNvPr>
          <p:cNvGrpSpPr/>
          <p:nvPr/>
        </p:nvGrpSpPr>
        <p:grpSpPr>
          <a:xfrm>
            <a:off x="7782685" y="3188891"/>
            <a:ext cx="2964322" cy="784121"/>
            <a:chOff x="5242720" y="4745211"/>
            <a:chExt cx="2529680" cy="778166"/>
          </a:xfrm>
        </p:grpSpPr>
        <p:sp>
          <p:nvSpPr>
            <p:cNvPr id="54" name="Freeform: Shape 68">
              <a:extLst>
                <a:ext uri="{FF2B5EF4-FFF2-40B4-BE49-F238E27FC236}">
                  <a16:creationId xmlns:a16="http://schemas.microsoft.com/office/drawing/2014/main" id="{F812060C-A994-4D31-B830-9FB99F15A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2720" y="4745211"/>
              <a:ext cx="2529680" cy="778166"/>
            </a:xfrm>
            <a:custGeom>
              <a:avLst/>
              <a:gdLst>
                <a:gd name="connsiteX0" fmla="*/ 74633 w 1268413"/>
                <a:gd name="connsiteY0" fmla="*/ 33338 h 736600"/>
                <a:gd name="connsiteX1" fmla="*/ 72251 w 1268413"/>
                <a:gd name="connsiteY1" fmla="*/ 110282 h 736600"/>
                <a:gd name="connsiteX2" fmla="*/ 64311 w 1268413"/>
                <a:gd name="connsiteY2" fmla="*/ 264964 h 736600"/>
                <a:gd name="connsiteX3" fmla="*/ 51606 w 1268413"/>
                <a:gd name="connsiteY3" fmla="*/ 419646 h 736600"/>
                <a:gd name="connsiteX4" fmla="*/ 31359 w 1268413"/>
                <a:gd name="connsiteY4" fmla="*/ 572741 h 736600"/>
                <a:gd name="connsiteX5" fmla="*/ 17463 w 1268413"/>
                <a:gd name="connsiteY5" fmla="*/ 648495 h 736600"/>
                <a:gd name="connsiteX6" fmla="*/ 20242 w 1268413"/>
                <a:gd name="connsiteY6" fmla="*/ 648892 h 736600"/>
                <a:gd name="connsiteX7" fmla="*/ 22624 w 1268413"/>
                <a:gd name="connsiteY7" fmla="*/ 649288 h 736600"/>
                <a:gd name="connsiteX8" fmla="*/ 37314 w 1268413"/>
                <a:gd name="connsiteY8" fmla="*/ 645719 h 736600"/>
                <a:gd name="connsiteX9" fmla="*/ 67487 w 1268413"/>
                <a:gd name="connsiteY9" fmla="*/ 643339 h 736600"/>
                <a:gd name="connsiteX10" fmla="*/ 113937 w 1268413"/>
                <a:gd name="connsiteY10" fmla="*/ 642546 h 736600"/>
                <a:gd name="connsiteX11" fmla="*/ 142522 w 1268413"/>
                <a:gd name="connsiteY11" fmla="*/ 642546 h 736600"/>
                <a:gd name="connsiteX12" fmla="*/ 219145 w 1268413"/>
                <a:gd name="connsiteY12" fmla="*/ 640563 h 736600"/>
                <a:gd name="connsiteX13" fmla="*/ 295372 w 1268413"/>
                <a:gd name="connsiteY13" fmla="*/ 638976 h 736600"/>
                <a:gd name="connsiteX14" fmla="*/ 439884 w 1268413"/>
                <a:gd name="connsiteY14" fmla="*/ 636993 h 736600"/>
                <a:gd name="connsiteX15" fmla="*/ 584000 w 1268413"/>
                <a:gd name="connsiteY15" fmla="*/ 636596 h 736600"/>
                <a:gd name="connsiteX16" fmla="*/ 732880 w 1268413"/>
                <a:gd name="connsiteY16" fmla="*/ 636596 h 736600"/>
                <a:gd name="connsiteX17" fmla="*/ 881362 w 1268413"/>
                <a:gd name="connsiteY17" fmla="*/ 637390 h 736600"/>
                <a:gd name="connsiteX18" fmla="*/ 951633 w 1268413"/>
                <a:gd name="connsiteY18" fmla="*/ 636993 h 736600"/>
                <a:gd name="connsiteX19" fmla="*/ 1059224 w 1268413"/>
                <a:gd name="connsiteY19" fmla="*/ 635803 h 736600"/>
                <a:gd name="connsiteX20" fmla="*/ 1129892 w 1268413"/>
                <a:gd name="connsiteY20" fmla="*/ 638579 h 736600"/>
                <a:gd name="connsiteX21" fmla="*/ 1165226 w 1268413"/>
                <a:gd name="connsiteY21" fmla="*/ 642149 h 736600"/>
                <a:gd name="connsiteX22" fmla="*/ 1162844 w 1268413"/>
                <a:gd name="connsiteY22" fmla="*/ 493020 h 736600"/>
                <a:gd name="connsiteX23" fmla="*/ 1155301 w 1268413"/>
                <a:gd name="connsiteY23" fmla="*/ 270517 h 736600"/>
                <a:gd name="connsiteX24" fmla="*/ 1147758 w 1268413"/>
                <a:gd name="connsiteY24" fmla="*/ 121784 h 736600"/>
                <a:gd name="connsiteX25" fmla="*/ 1142596 w 1268413"/>
                <a:gd name="connsiteY25" fmla="*/ 47220 h 736600"/>
                <a:gd name="connsiteX26" fmla="*/ 1082251 w 1268413"/>
                <a:gd name="connsiteY26" fmla="*/ 46823 h 736600"/>
                <a:gd name="connsiteX27" fmla="*/ 1021905 w 1268413"/>
                <a:gd name="connsiteY27" fmla="*/ 42857 h 736600"/>
                <a:gd name="connsiteX28" fmla="*/ 954016 w 1268413"/>
                <a:gd name="connsiteY28" fmla="*/ 40874 h 736600"/>
                <a:gd name="connsiteX29" fmla="*/ 885729 w 1268413"/>
                <a:gd name="connsiteY29" fmla="*/ 38494 h 736600"/>
                <a:gd name="connsiteX30" fmla="*/ 748760 w 1268413"/>
                <a:gd name="connsiteY30" fmla="*/ 36115 h 736600"/>
                <a:gd name="connsiteX31" fmla="*/ 611791 w 1268413"/>
                <a:gd name="connsiteY31" fmla="*/ 34528 h 736600"/>
                <a:gd name="connsiteX32" fmla="*/ 343410 w 1268413"/>
                <a:gd name="connsiteY32" fmla="*/ 34925 h 736600"/>
                <a:gd name="connsiteX33" fmla="*/ 479425 w 1268413"/>
                <a:gd name="connsiteY33" fmla="*/ 0 h 736600"/>
                <a:gd name="connsiteX34" fmla="*/ 620316 w 1268413"/>
                <a:gd name="connsiteY34" fmla="*/ 0 h 736600"/>
                <a:gd name="connsiteX35" fmla="*/ 761207 w 1268413"/>
                <a:gd name="connsiteY35" fmla="*/ 1588 h 736600"/>
                <a:gd name="connsiteX36" fmla="*/ 902494 w 1268413"/>
                <a:gd name="connsiteY36" fmla="*/ 4366 h 736600"/>
                <a:gd name="connsiteX37" fmla="*/ 974726 w 1268413"/>
                <a:gd name="connsiteY37" fmla="*/ 6747 h 736600"/>
                <a:gd name="connsiteX38" fmla="*/ 1047354 w 1268413"/>
                <a:gd name="connsiteY38" fmla="*/ 8731 h 736600"/>
                <a:gd name="connsiteX39" fmla="*/ 1078310 w 1268413"/>
                <a:gd name="connsiteY39" fmla="*/ 9525 h 736600"/>
                <a:gd name="connsiteX40" fmla="*/ 1125141 w 1268413"/>
                <a:gd name="connsiteY40" fmla="*/ 10716 h 736600"/>
                <a:gd name="connsiteX41" fmla="*/ 1155304 w 1268413"/>
                <a:gd name="connsiteY41" fmla="*/ 13891 h 736600"/>
                <a:gd name="connsiteX42" fmla="*/ 1170782 w 1268413"/>
                <a:gd name="connsiteY42" fmla="*/ 17066 h 736600"/>
                <a:gd name="connsiteX43" fmla="*/ 1175544 w 1268413"/>
                <a:gd name="connsiteY43" fmla="*/ 18256 h 736600"/>
                <a:gd name="connsiteX44" fmla="*/ 1177926 w 1268413"/>
                <a:gd name="connsiteY44" fmla="*/ 21035 h 736600"/>
                <a:gd name="connsiteX45" fmla="*/ 1181498 w 1268413"/>
                <a:gd name="connsiteY45" fmla="*/ 21431 h 736600"/>
                <a:gd name="connsiteX46" fmla="*/ 1187848 w 1268413"/>
                <a:gd name="connsiteY46" fmla="*/ 24606 h 736600"/>
                <a:gd name="connsiteX47" fmla="*/ 1190229 w 1268413"/>
                <a:gd name="connsiteY47" fmla="*/ 27781 h 736600"/>
                <a:gd name="connsiteX48" fmla="*/ 1214438 w 1268413"/>
                <a:gd name="connsiteY48" fmla="*/ 56356 h 736600"/>
                <a:gd name="connsiteX49" fmla="*/ 1245394 w 1268413"/>
                <a:gd name="connsiteY49" fmla="*/ 99616 h 736600"/>
                <a:gd name="connsiteX50" fmla="*/ 1260476 w 1268413"/>
                <a:gd name="connsiteY50" fmla="*/ 132160 h 736600"/>
                <a:gd name="connsiteX51" fmla="*/ 1264444 w 1268413"/>
                <a:gd name="connsiteY51" fmla="*/ 151210 h 736600"/>
                <a:gd name="connsiteX52" fmla="*/ 1267619 w 1268413"/>
                <a:gd name="connsiteY52" fmla="*/ 172244 h 736600"/>
                <a:gd name="connsiteX53" fmla="*/ 1268413 w 1268413"/>
                <a:gd name="connsiteY53" fmla="*/ 214313 h 736600"/>
                <a:gd name="connsiteX54" fmla="*/ 1264841 w 1268413"/>
                <a:gd name="connsiteY54" fmla="*/ 278210 h 736600"/>
                <a:gd name="connsiteX55" fmla="*/ 1262460 w 1268413"/>
                <a:gd name="connsiteY55" fmla="*/ 319881 h 736600"/>
                <a:gd name="connsiteX56" fmla="*/ 1256904 w 1268413"/>
                <a:gd name="connsiteY56" fmla="*/ 436563 h 736600"/>
                <a:gd name="connsiteX57" fmla="*/ 1250554 w 1268413"/>
                <a:gd name="connsiteY57" fmla="*/ 554038 h 736600"/>
                <a:gd name="connsiteX58" fmla="*/ 1250951 w 1268413"/>
                <a:gd name="connsiteY58" fmla="*/ 559594 h 736600"/>
                <a:gd name="connsiteX59" fmla="*/ 1251744 w 1268413"/>
                <a:gd name="connsiteY59" fmla="*/ 565150 h 736600"/>
                <a:gd name="connsiteX60" fmla="*/ 1252141 w 1268413"/>
                <a:gd name="connsiteY60" fmla="*/ 586978 h 736600"/>
                <a:gd name="connsiteX61" fmla="*/ 1250157 w 1268413"/>
                <a:gd name="connsiteY61" fmla="*/ 617538 h 736600"/>
                <a:gd name="connsiteX62" fmla="*/ 1245791 w 1268413"/>
                <a:gd name="connsiteY62" fmla="*/ 637778 h 736600"/>
                <a:gd name="connsiteX63" fmla="*/ 1243013 w 1268413"/>
                <a:gd name="connsiteY63" fmla="*/ 647700 h 736600"/>
                <a:gd name="connsiteX64" fmla="*/ 1239838 w 1268413"/>
                <a:gd name="connsiteY64" fmla="*/ 675481 h 736600"/>
                <a:gd name="connsiteX65" fmla="*/ 1236266 w 1268413"/>
                <a:gd name="connsiteY65" fmla="*/ 702469 h 736600"/>
                <a:gd name="connsiteX66" fmla="*/ 1237060 w 1268413"/>
                <a:gd name="connsiteY66" fmla="*/ 707231 h 736600"/>
                <a:gd name="connsiteX67" fmla="*/ 1235473 w 1268413"/>
                <a:gd name="connsiteY67" fmla="*/ 717153 h 736600"/>
                <a:gd name="connsiteX68" fmla="*/ 1233488 w 1268413"/>
                <a:gd name="connsiteY68" fmla="*/ 721519 h 736600"/>
                <a:gd name="connsiteX69" fmla="*/ 1231504 w 1268413"/>
                <a:gd name="connsiteY69" fmla="*/ 727869 h 736600"/>
                <a:gd name="connsiteX70" fmla="*/ 1223963 w 1268413"/>
                <a:gd name="connsiteY70" fmla="*/ 734616 h 736600"/>
                <a:gd name="connsiteX71" fmla="*/ 1218010 w 1268413"/>
                <a:gd name="connsiteY71" fmla="*/ 735013 h 736600"/>
                <a:gd name="connsiteX72" fmla="*/ 1212454 w 1268413"/>
                <a:gd name="connsiteY72" fmla="*/ 736600 h 736600"/>
                <a:gd name="connsiteX73" fmla="*/ 1205310 w 1268413"/>
                <a:gd name="connsiteY73" fmla="*/ 735410 h 736600"/>
                <a:gd name="connsiteX74" fmla="*/ 1171179 w 1268413"/>
                <a:gd name="connsiteY74" fmla="*/ 729456 h 736600"/>
                <a:gd name="connsiteX75" fmla="*/ 1102519 w 1268413"/>
                <a:gd name="connsiteY75" fmla="*/ 719931 h 736600"/>
                <a:gd name="connsiteX76" fmla="*/ 998935 w 1268413"/>
                <a:gd name="connsiteY76" fmla="*/ 711200 h 736600"/>
                <a:gd name="connsiteX77" fmla="*/ 860029 w 1268413"/>
                <a:gd name="connsiteY77" fmla="*/ 708819 h 736600"/>
                <a:gd name="connsiteX78" fmla="*/ 721916 w 1268413"/>
                <a:gd name="connsiteY78" fmla="*/ 712391 h 736600"/>
                <a:gd name="connsiteX79" fmla="*/ 652463 w 1268413"/>
                <a:gd name="connsiteY79" fmla="*/ 714772 h 736600"/>
                <a:gd name="connsiteX80" fmla="*/ 514350 w 1268413"/>
                <a:gd name="connsiteY80" fmla="*/ 720725 h 736600"/>
                <a:gd name="connsiteX81" fmla="*/ 307578 w 1268413"/>
                <a:gd name="connsiteY81" fmla="*/ 727075 h 736600"/>
                <a:gd name="connsiteX82" fmla="*/ 169863 w 1268413"/>
                <a:gd name="connsiteY82" fmla="*/ 728266 h 736600"/>
                <a:gd name="connsiteX83" fmla="*/ 100806 w 1268413"/>
                <a:gd name="connsiteY83" fmla="*/ 726678 h 736600"/>
                <a:gd name="connsiteX84" fmla="*/ 97235 w 1268413"/>
                <a:gd name="connsiteY84" fmla="*/ 726678 h 736600"/>
                <a:gd name="connsiteX85" fmla="*/ 92075 w 1268413"/>
                <a:gd name="connsiteY85" fmla="*/ 723503 h 736600"/>
                <a:gd name="connsiteX86" fmla="*/ 90091 w 1268413"/>
                <a:gd name="connsiteY86" fmla="*/ 721519 h 736600"/>
                <a:gd name="connsiteX87" fmla="*/ 73025 w 1268413"/>
                <a:gd name="connsiteY87" fmla="*/ 709613 h 736600"/>
                <a:gd name="connsiteX88" fmla="*/ 56753 w 1268413"/>
                <a:gd name="connsiteY88" fmla="*/ 696913 h 736600"/>
                <a:gd name="connsiteX89" fmla="*/ 32147 w 1268413"/>
                <a:gd name="connsiteY89" fmla="*/ 683022 h 736600"/>
                <a:gd name="connsiteX90" fmla="*/ 7938 w 1268413"/>
                <a:gd name="connsiteY90" fmla="*/ 669131 h 736600"/>
                <a:gd name="connsiteX91" fmla="*/ 3572 w 1268413"/>
                <a:gd name="connsiteY91" fmla="*/ 665163 h 736600"/>
                <a:gd name="connsiteX92" fmla="*/ 1985 w 1268413"/>
                <a:gd name="connsiteY92" fmla="*/ 660400 h 736600"/>
                <a:gd name="connsiteX93" fmla="*/ 1985 w 1268413"/>
                <a:gd name="connsiteY93" fmla="*/ 659210 h 736600"/>
                <a:gd name="connsiteX94" fmla="*/ 1985 w 1268413"/>
                <a:gd name="connsiteY94" fmla="*/ 658416 h 736600"/>
                <a:gd name="connsiteX95" fmla="*/ 2778 w 1268413"/>
                <a:gd name="connsiteY95" fmla="*/ 655241 h 736600"/>
                <a:gd name="connsiteX96" fmla="*/ 4366 w 1268413"/>
                <a:gd name="connsiteY96" fmla="*/ 652860 h 736600"/>
                <a:gd name="connsiteX97" fmla="*/ 1985 w 1268413"/>
                <a:gd name="connsiteY97" fmla="*/ 651272 h 736600"/>
                <a:gd name="connsiteX98" fmla="*/ 0 w 1268413"/>
                <a:gd name="connsiteY98" fmla="*/ 647700 h 736600"/>
                <a:gd name="connsiteX99" fmla="*/ 0 w 1268413"/>
                <a:gd name="connsiteY99" fmla="*/ 644922 h 736600"/>
                <a:gd name="connsiteX100" fmla="*/ 9922 w 1268413"/>
                <a:gd name="connsiteY100" fmla="*/ 491728 h 736600"/>
                <a:gd name="connsiteX101" fmla="*/ 29369 w 1268413"/>
                <a:gd name="connsiteY101" fmla="*/ 262335 h 736600"/>
                <a:gd name="connsiteX102" fmla="*/ 40085 w 1268413"/>
                <a:gd name="connsiteY102" fmla="*/ 109141 h 736600"/>
                <a:gd name="connsiteX103" fmla="*/ 43656 w 1268413"/>
                <a:gd name="connsiteY103" fmla="*/ 32147 h 736600"/>
                <a:gd name="connsiteX104" fmla="*/ 44450 w 1268413"/>
                <a:gd name="connsiteY104" fmla="*/ 28178 h 736600"/>
                <a:gd name="connsiteX105" fmla="*/ 48022 w 1268413"/>
                <a:gd name="connsiteY105" fmla="*/ 21828 h 736600"/>
                <a:gd name="connsiteX106" fmla="*/ 50403 w 1268413"/>
                <a:gd name="connsiteY106" fmla="*/ 19844 h 736600"/>
                <a:gd name="connsiteX107" fmla="*/ 52388 w 1268413"/>
                <a:gd name="connsiteY107" fmla="*/ 17463 h 736600"/>
                <a:gd name="connsiteX108" fmla="*/ 56753 w 1268413"/>
                <a:gd name="connsiteY108" fmla="*/ 16272 h 736600"/>
                <a:gd name="connsiteX109" fmla="*/ 127000 w 1268413"/>
                <a:gd name="connsiteY109" fmla="*/ 10716 h 736600"/>
                <a:gd name="connsiteX110" fmla="*/ 267891 w 1268413"/>
                <a:gd name="connsiteY110" fmla="*/ 3969 h 73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268413" h="736600">
                  <a:moveTo>
                    <a:pt x="74633" y="33338"/>
                  </a:moveTo>
                  <a:lnTo>
                    <a:pt x="72251" y="110282"/>
                  </a:lnTo>
                  <a:lnTo>
                    <a:pt x="64311" y="264964"/>
                  </a:lnTo>
                  <a:lnTo>
                    <a:pt x="51606" y="419646"/>
                  </a:lnTo>
                  <a:lnTo>
                    <a:pt x="31359" y="572741"/>
                  </a:lnTo>
                  <a:lnTo>
                    <a:pt x="17463" y="648495"/>
                  </a:lnTo>
                  <a:lnTo>
                    <a:pt x="20242" y="648892"/>
                  </a:lnTo>
                  <a:lnTo>
                    <a:pt x="22624" y="649288"/>
                  </a:lnTo>
                  <a:lnTo>
                    <a:pt x="37314" y="645719"/>
                  </a:lnTo>
                  <a:lnTo>
                    <a:pt x="67487" y="643339"/>
                  </a:lnTo>
                  <a:lnTo>
                    <a:pt x="113937" y="642546"/>
                  </a:lnTo>
                  <a:lnTo>
                    <a:pt x="142522" y="642546"/>
                  </a:lnTo>
                  <a:lnTo>
                    <a:pt x="219145" y="640563"/>
                  </a:lnTo>
                  <a:lnTo>
                    <a:pt x="295372" y="638976"/>
                  </a:lnTo>
                  <a:lnTo>
                    <a:pt x="439884" y="636993"/>
                  </a:lnTo>
                  <a:lnTo>
                    <a:pt x="584000" y="636596"/>
                  </a:lnTo>
                  <a:lnTo>
                    <a:pt x="732880" y="636596"/>
                  </a:lnTo>
                  <a:lnTo>
                    <a:pt x="881362" y="637390"/>
                  </a:lnTo>
                  <a:lnTo>
                    <a:pt x="951633" y="636993"/>
                  </a:lnTo>
                  <a:lnTo>
                    <a:pt x="1059224" y="635803"/>
                  </a:lnTo>
                  <a:lnTo>
                    <a:pt x="1129892" y="638579"/>
                  </a:lnTo>
                  <a:lnTo>
                    <a:pt x="1165226" y="642149"/>
                  </a:lnTo>
                  <a:lnTo>
                    <a:pt x="1162844" y="493020"/>
                  </a:lnTo>
                  <a:lnTo>
                    <a:pt x="1155301" y="270517"/>
                  </a:lnTo>
                  <a:lnTo>
                    <a:pt x="1147758" y="121784"/>
                  </a:lnTo>
                  <a:lnTo>
                    <a:pt x="1142596" y="47220"/>
                  </a:lnTo>
                  <a:lnTo>
                    <a:pt x="1082251" y="46823"/>
                  </a:lnTo>
                  <a:lnTo>
                    <a:pt x="1021905" y="42857"/>
                  </a:lnTo>
                  <a:lnTo>
                    <a:pt x="954016" y="40874"/>
                  </a:lnTo>
                  <a:lnTo>
                    <a:pt x="885729" y="38494"/>
                  </a:lnTo>
                  <a:lnTo>
                    <a:pt x="748760" y="36115"/>
                  </a:lnTo>
                  <a:lnTo>
                    <a:pt x="611791" y="34528"/>
                  </a:lnTo>
                  <a:lnTo>
                    <a:pt x="343410" y="34925"/>
                  </a:lnTo>
                  <a:close/>
                  <a:moveTo>
                    <a:pt x="479425" y="0"/>
                  </a:moveTo>
                  <a:lnTo>
                    <a:pt x="620316" y="0"/>
                  </a:lnTo>
                  <a:lnTo>
                    <a:pt x="761207" y="1588"/>
                  </a:lnTo>
                  <a:lnTo>
                    <a:pt x="902494" y="4366"/>
                  </a:lnTo>
                  <a:lnTo>
                    <a:pt x="974726" y="6747"/>
                  </a:lnTo>
                  <a:lnTo>
                    <a:pt x="1047354" y="8731"/>
                  </a:lnTo>
                  <a:lnTo>
                    <a:pt x="1078310" y="9525"/>
                  </a:lnTo>
                  <a:lnTo>
                    <a:pt x="1125141" y="10716"/>
                  </a:lnTo>
                  <a:lnTo>
                    <a:pt x="1155304" y="13891"/>
                  </a:lnTo>
                  <a:lnTo>
                    <a:pt x="1170782" y="17066"/>
                  </a:lnTo>
                  <a:lnTo>
                    <a:pt x="1175544" y="18256"/>
                  </a:lnTo>
                  <a:lnTo>
                    <a:pt x="1177926" y="21035"/>
                  </a:lnTo>
                  <a:lnTo>
                    <a:pt x="1181498" y="21431"/>
                  </a:lnTo>
                  <a:lnTo>
                    <a:pt x="1187848" y="24606"/>
                  </a:lnTo>
                  <a:lnTo>
                    <a:pt x="1190229" y="27781"/>
                  </a:lnTo>
                  <a:lnTo>
                    <a:pt x="1214438" y="56356"/>
                  </a:lnTo>
                  <a:lnTo>
                    <a:pt x="1245394" y="99616"/>
                  </a:lnTo>
                  <a:lnTo>
                    <a:pt x="1260476" y="132160"/>
                  </a:lnTo>
                  <a:lnTo>
                    <a:pt x="1264444" y="151210"/>
                  </a:lnTo>
                  <a:lnTo>
                    <a:pt x="1267619" y="172244"/>
                  </a:lnTo>
                  <a:lnTo>
                    <a:pt x="1268413" y="214313"/>
                  </a:lnTo>
                  <a:lnTo>
                    <a:pt x="1264841" y="278210"/>
                  </a:lnTo>
                  <a:lnTo>
                    <a:pt x="1262460" y="319881"/>
                  </a:lnTo>
                  <a:lnTo>
                    <a:pt x="1256904" y="436563"/>
                  </a:lnTo>
                  <a:lnTo>
                    <a:pt x="1250554" y="554038"/>
                  </a:lnTo>
                  <a:lnTo>
                    <a:pt x="1250951" y="559594"/>
                  </a:lnTo>
                  <a:lnTo>
                    <a:pt x="1251744" y="565150"/>
                  </a:lnTo>
                  <a:lnTo>
                    <a:pt x="1252141" y="586978"/>
                  </a:lnTo>
                  <a:lnTo>
                    <a:pt x="1250157" y="617538"/>
                  </a:lnTo>
                  <a:lnTo>
                    <a:pt x="1245791" y="637778"/>
                  </a:lnTo>
                  <a:lnTo>
                    <a:pt x="1243013" y="647700"/>
                  </a:lnTo>
                  <a:lnTo>
                    <a:pt x="1239838" y="675481"/>
                  </a:lnTo>
                  <a:lnTo>
                    <a:pt x="1236266" y="702469"/>
                  </a:lnTo>
                  <a:lnTo>
                    <a:pt x="1237060" y="707231"/>
                  </a:lnTo>
                  <a:lnTo>
                    <a:pt x="1235473" y="717153"/>
                  </a:lnTo>
                  <a:lnTo>
                    <a:pt x="1233488" y="721519"/>
                  </a:lnTo>
                  <a:lnTo>
                    <a:pt x="1231504" y="727869"/>
                  </a:lnTo>
                  <a:lnTo>
                    <a:pt x="1223963" y="734616"/>
                  </a:lnTo>
                  <a:lnTo>
                    <a:pt x="1218010" y="735013"/>
                  </a:lnTo>
                  <a:lnTo>
                    <a:pt x="1212454" y="736600"/>
                  </a:lnTo>
                  <a:lnTo>
                    <a:pt x="1205310" y="735410"/>
                  </a:lnTo>
                  <a:lnTo>
                    <a:pt x="1171179" y="729456"/>
                  </a:lnTo>
                  <a:lnTo>
                    <a:pt x="1102519" y="719931"/>
                  </a:lnTo>
                  <a:lnTo>
                    <a:pt x="998935" y="711200"/>
                  </a:lnTo>
                  <a:lnTo>
                    <a:pt x="860029" y="708819"/>
                  </a:lnTo>
                  <a:lnTo>
                    <a:pt x="721916" y="712391"/>
                  </a:lnTo>
                  <a:lnTo>
                    <a:pt x="652463" y="714772"/>
                  </a:lnTo>
                  <a:lnTo>
                    <a:pt x="514350" y="720725"/>
                  </a:lnTo>
                  <a:lnTo>
                    <a:pt x="307578" y="727075"/>
                  </a:lnTo>
                  <a:lnTo>
                    <a:pt x="169863" y="728266"/>
                  </a:lnTo>
                  <a:lnTo>
                    <a:pt x="100806" y="726678"/>
                  </a:lnTo>
                  <a:lnTo>
                    <a:pt x="97235" y="726678"/>
                  </a:lnTo>
                  <a:lnTo>
                    <a:pt x="92075" y="723503"/>
                  </a:lnTo>
                  <a:lnTo>
                    <a:pt x="90091" y="721519"/>
                  </a:lnTo>
                  <a:lnTo>
                    <a:pt x="73025" y="709613"/>
                  </a:lnTo>
                  <a:lnTo>
                    <a:pt x="56753" y="696913"/>
                  </a:lnTo>
                  <a:lnTo>
                    <a:pt x="32147" y="683022"/>
                  </a:lnTo>
                  <a:lnTo>
                    <a:pt x="7938" y="669131"/>
                  </a:lnTo>
                  <a:lnTo>
                    <a:pt x="3572" y="665163"/>
                  </a:lnTo>
                  <a:lnTo>
                    <a:pt x="1985" y="660400"/>
                  </a:lnTo>
                  <a:lnTo>
                    <a:pt x="1985" y="659210"/>
                  </a:lnTo>
                  <a:lnTo>
                    <a:pt x="1985" y="658416"/>
                  </a:lnTo>
                  <a:lnTo>
                    <a:pt x="2778" y="655241"/>
                  </a:lnTo>
                  <a:lnTo>
                    <a:pt x="4366" y="652860"/>
                  </a:lnTo>
                  <a:lnTo>
                    <a:pt x="1985" y="651272"/>
                  </a:lnTo>
                  <a:lnTo>
                    <a:pt x="0" y="647700"/>
                  </a:lnTo>
                  <a:lnTo>
                    <a:pt x="0" y="644922"/>
                  </a:lnTo>
                  <a:lnTo>
                    <a:pt x="9922" y="491728"/>
                  </a:lnTo>
                  <a:lnTo>
                    <a:pt x="29369" y="262335"/>
                  </a:lnTo>
                  <a:lnTo>
                    <a:pt x="40085" y="109141"/>
                  </a:lnTo>
                  <a:lnTo>
                    <a:pt x="43656" y="32147"/>
                  </a:lnTo>
                  <a:lnTo>
                    <a:pt x="44450" y="28178"/>
                  </a:lnTo>
                  <a:lnTo>
                    <a:pt x="48022" y="21828"/>
                  </a:lnTo>
                  <a:lnTo>
                    <a:pt x="50403" y="19844"/>
                  </a:lnTo>
                  <a:lnTo>
                    <a:pt x="52388" y="17463"/>
                  </a:lnTo>
                  <a:lnTo>
                    <a:pt x="56753" y="16272"/>
                  </a:lnTo>
                  <a:lnTo>
                    <a:pt x="127000" y="10716"/>
                  </a:lnTo>
                  <a:lnTo>
                    <a:pt x="267891" y="396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81D3D1CB-6551-494C-9FD7-9DE743FFB0B3}"/>
                </a:ext>
              </a:extLst>
            </p:cNvPr>
            <p:cNvSpPr txBox="1"/>
            <p:nvPr/>
          </p:nvSpPr>
          <p:spPr>
            <a:xfrm>
              <a:off x="5511677" y="4881332"/>
              <a:ext cx="1884069" cy="458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>
                  <a:solidFill>
                    <a:schemeClr val="accent1"/>
                  </a:solidFill>
                </a:rPr>
                <a:t>Communication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56" name="Freeform: Shape 68">
            <a:extLst>
              <a:ext uri="{FF2B5EF4-FFF2-40B4-BE49-F238E27FC236}">
                <a16:creationId xmlns:a16="http://schemas.microsoft.com/office/drawing/2014/main" id="{01190447-2F3C-4B7D-B501-B7CCE279E413}"/>
              </a:ext>
            </a:extLst>
          </p:cNvPr>
          <p:cNvSpPr>
            <a:spLocks/>
          </p:cNvSpPr>
          <p:nvPr/>
        </p:nvSpPr>
        <p:spPr bwMode="auto">
          <a:xfrm>
            <a:off x="7732258" y="3988711"/>
            <a:ext cx="2964322" cy="2148968"/>
          </a:xfrm>
          <a:custGeom>
            <a:avLst/>
            <a:gdLst>
              <a:gd name="connsiteX0" fmla="*/ 74633 w 1268413"/>
              <a:gd name="connsiteY0" fmla="*/ 33338 h 736600"/>
              <a:gd name="connsiteX1" fmla="*/ 72251 w 1268413"/>
              <a:gd name="connsiteY1" fmla="*/ 110282 h 736600"/>
              <a:gd name="connsiteX2" fmla="*/ 64311 w 1268413"/>
              <a:gd name="connsiteY2" fmla="*/ 264964 h 736600"/>
              <a:gd name="connsiteX3" fmla="*/ 51606 w 1268413"/>
              <a:gd name="connsiteY3" fmla="*/ 419646 h 736600"/>
              <a:gd name="connsiteX4" fmla="*/ 31359 w 1268413"/>
              <a:gd name="connsiteY4" fmla="*/ 572741 h 736600"/>
              <a:gd name="connsiteX5" fmla="*/ 17463 w 1268413"/>
              <a:gd name="connsiteY5" fmla="*/ 648495 h 736600"/>
              <a:gd name="connsiteX6" fmla="*/ 20242 w 1268413"/>
              <a:gd name="connsiteY6" fmla="*/ 648892 h 736600"/>
              <a:gd name="connsiteX7" fmla="*/ 22624 w 1268413"/>
              <a:gd name="connsiteY7" fmla="*/ 649288 h 736600"/>
              <a:gd name="connsiteX8" fmla="*/ 37314 w 1268413"/>
              <a:gd name="connsiteY8" fmla="*/ 645719 h 736600"/>
              <a:gd name="connsiteX9" fmla="*/ 67487 w 1268413"/>
              <a:gd name="connsiteY9" fmla="*/ 643339 h 736600"/>
              <a:gd name="connsiteX10" fmla="*/ 113937 w 1268413"/>
              <a:gd name="connsiteY10" fmla="*/ 642546 h 736600"/>
              <a:gd name="connsiteX11" fmla="*/ 142522 w 1268413"/>
              <a:gd name="connsiteY11" fmla="*/ 642546 h 736600"/>
              <a:gd name="connsiteX12" fmla="*/ 219145 w 1268413"/>
              <a:gd name="connsiteY12" fmla="*/ 640563 h 736600"/>
              <a:gd name="connsiteX13" fmla="*/ 295372 w 1268413"/>
              <a:gd name="connsiteY13" fmla="*/ 638976 h 736600"/>
              <a:gd name="connsiteX14" fmla="*/ 439884 w 1268413"/>
              <a:gd name="connsiteY14" fmla="*/ 636993 h 736600"/>
              <a:gd name="connsiteX15" fmla="*/ 584000 w 1268413"/>
              <a:gd name="connsiteY15" fmla="*/ 636596 h 736600"/>
              <a:gd name="connsiteX16" fmla="*/ 732880 w 1268413"/>
              <a:gd name="connsiteY16" fmla="*/ 636596 h 736600"/>
              <a:gd name="connsiteX17" fmla="*/ 881362 w 1268413"/>
              <a:gd name="connsiteY17" fmla="*/ 637390 h 736600"/>
              <a:gd name="connsiteX18" fmla="*/ 951633 w 1268413"/>
              <a:gd name="connsiteY18" fmla="*/ 636993 h 736600"/>
              <a:gd name="connsiteX19" fmla="*/ 1059224 w 1268413"/>
              <a:gd name="connsiteY19" fmla="*/ 635803 h 736600"/>
              <a:gd name="connsiteX20" fmla="*/ 1129892 w 1268413"/>
              <a:gd name="connsiteY20" fmla="*/ 638579 h 736600"/>
              <a:gd name="connsiteX21" fmla="*/ 1165226 w 1268413"/>
              <a:gd name="connsiteY21" fmla="*/ 642149 h 736600"/>
              <a:gd name="connsiteX22" fmla="*/ 1162844 w 1268413"/>
              <a:gd name="connsiteY22" fmla="*/ 493020 h 736600"/>
              <a:gd name="connsiteX23" fmla="*/ 1155301 w 1268413"/>
              <a:gd name="connsiteY23" fmla="*/ 270517 h 736600"/>
              <a:gd name="connsiteX24" fmla="*/ 1147758 w 1268413"/>
              <a:gd name="connsiteY24" fmla="*/ 121784 h 736600"/>
              <a:gd name="connsiteX25" fmla="*/ 1142596 w 1268413"/>
              <a:gd name="connsiteY25" fmla="*/ 47220 h 736600"/>
              <a:gd name="connsiteX26" fmla="*/ 1082251 w 1268413"/>
              <a:gd name="connsiteY26" fmla="*/ 46823 h 736600"/>
              <a:gd name="connsiteX27" fmla="*/ 1021905 w 1268413"/>
              <a:gd name="connsiteY27" fmla="*/ 42857 h 736600"/>
              <a:gd name="connsiteX28" fmla="*/ 954016 w 1268413"/>
              <a:gd name="connsiteY28" fmla="*/ 40874 h 736600"/>
              <a:gd name="connsiteX29" fmla="*/ 885729 w 1268413"/>
              <a:gd name="connsiteY29" fmla="*/ 38494 h 736600"/>
              <a:gd name="connsiteX30" fmla="*/ 748760 w 1268413"/>
              <a:gd name="connsiteY30" fmla="*/ 36115 h 736600"/>
              <a:gd name="connsiteX31" fmla="*/ 611791 w 1268413"/>
              <a:gd name="connsiteY31" fmla="*/ 34528 h 736600"/>
              <a:gd name="connsiteX32" fmla="*/ 343410 w 1268413"/>
              <a:gd name="connsiteY32" fmla="*/ 34925 h 736600"/>
              <a:gd name="connsiteX33" fmla="*/ 479425 w 1268413"/>
              <a:gd name="connsiteY33" fmla="*/ 0 h 736600"/>
              <a:gd name="connsiteX34" fmla="*/ 620316 w 1268413"/>
              <a:gd name="connsiteY34" fmla="*/ 0 h 736600"/>
              <a:gd name="connsiteX35" fmla="*/ 761207 w 1268413"/>
              <a:gd name="connsiteY35" fmla="*/ 1588 h 736600"/>
              <a:gd name="connsiteX36" fmla="*/ 902494 w 1268413"/>
              <a:gd name="connsiteY36" fmla="*/ 4366 h 736600"/>
              <a:gd name="connsiteX37" fmla="*/ 974726 w 1268413"/>
              <a:gd name="connsiteY37" fmla="*/ 6747 h 736600"/>
              <a:gd name="connsiteX38" fmla="*/ 1047354 w 1268413"/>
              <a:gd name="connsiteY38" fmla="*/ 8731 h 736600"/>
              <a:gd name="connsiteX39" fmla="*/ 1078310 w 1268413"/>
              <a:gd name="connsiteY39" fmla="*/ 9525 h 736600"/>
              <a:gd name="connsiteX40" fmla="*/ 1125141 w 1268413"/>
              <a:gd name="connsiteY40" fmla="*/ 10716 h 736600"/>
              <a:gd name="connsiteX41" fmla="*/ 1155304 w 1268413"/>
              <a:gd name="connsiteY41" fmla="*/ 13891 h 736600"/>
              <a:gd name="connsiteX42" fmla="*/ 1170782 w 1268413"/>
              <a:gd name="connsiteY42" fmla="*/ 17066 h 736600"/>
              <a:gd name="connsiteX43" fmla="*/ 1175544 w 1268413"/>
              <a:gd name="connsiteY43" fmla="*/ 18256 h 736600"/>
              <a:gd name="connsiteX44" fmla="*/ 1177926 w 1268413"/>
              <a:gd name="connsiteY44" fmla="*/ 21035 h 736600"/>
              <a:gd name="connsiteX45" fmla="*/ 1181498 w 1268413"/>
              <a:gd name="connsiteY45" fmla="*/ 21431 h 736600"/>
              <a:gd name="connsiteX46" fmla="*/ 1187848 w 1268413"/>
              <a:gd name="connsiteY46" fmla="*/ 24606 h 736600"/>
              <a:gd name="connsiteX47" fmla="*/ 1190229 w 1268413"/>
              <a:gd name="connsiteY47" fmla="*/ 27781 h 736600"/>
              <a:gd name="connsiteX48" fmla="*/ 1214438 w 1268413"/>
              <a:gd name="connsiteY48" fmla="*/ 56356 h 736600"/>
              <a:gd name="connsiteX49" fmla="*/ 1245394 w 1268413"/>
              <a:gd name="connsiteY49" fmla="*/ 99616 h 736600"/>
              <a:gd name="connsiteX50" fmla="*/ 1260476 w 1268413"/>
              <a:gd name="connsiteY50" fmla="*/ 132160 h 736600"/>
              <a:gd name="connsiteX51" fmla="*/ 1264444 w 1268413"/>
              <a:gd name="connsiteY51" fmla="*/ 151210 h 736600"/>
              <a:gd name="connsiteX52" fmla="*/ 1267619 w 1268413"/>
              <a:gd name="connsiteY52" fmla="*/ 172244 h 736600"/>
              <a:gd name="connsiteX53" fmla="*/ 1268413 w 1268413"/>
              <a:gd name="connsiteY53" fmla="*/ 214313 h 736600"/>
              <a:gd name="connsiteX54" fmla="*/ 1264841 w 1268413"/>
              <a:gd name="connsiteY54" fmla="*/ 278210 h 736600"/>
              <a:gd name="connsiteX55" fmla="*/ 1262460 w 1268413"/>
              <a:gd name="connsiteY55" fmla="*/ 319881 h 736600"/>
              <a:gd name="connsiteX56" fmla="*/ 1256904 w 1268413"/>
              <a:gd name="connsiteY56" fmla="*/ 436563 h 736600"/>
              <a:gd name="connsiteX57" fmla="*/ 1250554 w 1268413"/>
              <a:gd name="connsiteY57" fmla="*/ 554038 h 736600"/>
              <a:gd name="connsiteX58" fmla="*/ 1250951 w 1268413"/>
              <a:gd name="connsiteY58" fmla="*/ 559594 h 736600"/>
              <a:gd name="connsiteX59" fmla="*/ 1251744 w 1268413"/>
              <a:gd name="connsiteY59" fmla="*/ 565150 h 736600"/>
              <a:gd name="connsiteX60" fmla="*/ 1252141 w 1268413"/>
              <a:gd name="connsiteY60" fmla="*/ 586978 h 736600"/>
              <a:gd name="connsiteX61" fmla="*/ 1250157 w 1268413"/>
              <a:gd name="connsiteY61" fmla="*/ 617538 h 736600"/>
              <a:gd name="connsiteX62" fmla="*/ 1245791 w 1268413"/>
              <a:gd name="connsiteY62" fmla="*/ 637778 h 736600"/>
              <a:gd name="connsiteX63" fmla="*/ 1243013 w 1268413"/>
              <a:gd name="connsiteY63" fmla="*/ 647700 h 736600"/>
              <a:gd name="connsiteX64" fmla="*/ 1239838 w 1268413"/>
              <a:gd name="connsiteY64" fmla="*/ 675481 h 736600"/>
              <a:gd name="connsiteX65" fmla="*/ 1236266 w 1268413"/>
              <a:gd name="connsiteY65" fmla="*/ 702469 h 736600"/>
              <a:gd name="connsiteX66" fmla="*/ 1237060 w 1268413"/>
              <a:gd name="connsiteY66" fmla="*/ 707231 h 736600"/>
              <a:gd name="connsiteX67" fmla="*/ 1235473 w 1268413"/>
              <a:gd name="connsiteY67" fmla="*/ 717153 h 736600"/>
              <a:gd name="connsiteX68" fmla="*/ 1233488 w 1268413"/>
              <a:gd name="connsiteY68" fmla="*/ 721519 h 736600"/>
              <a:gd name="connsiteX69" fmla="*/ 1231504 w 1268413"/>
              <a:gd name="connsiteY69" fmla="*/ 727869 h 736600"/>
              <a:gd name="connsiteX70" fmla="*/ 1223963 w 1268413"/>
              <a:gd name="connsiteY70" fmla="*/ 734616 h 736600"/>
              <a:gd name="connsiteX71" fmla="*/ 1218010 w 1268413"/>
              <a:gd name="connsiteY71" fmla="*/ 735013 h 736600"/>
              <a:gd name="connsiteX72" fmla="*/ 1212454 w 1268413"/>
              <a:gd name="connsiteY72" fmla="*/ 736600 h 736600"/>
              <a:gd name="connsiteX73" fmla="*/ 1205310 w 1268413"/>
              <a:gd name="connsiteY73" fmla="*/ 735410 h 736600"/>
              <a:gd name="connsiteX74" fmla="*/ 1171179 w 1268413"/>
              <a:gd name="connsiteY74" fmla="*/ 729456 h 736600"/>
              <a:gd name="connsiteX75" fmla="*/ 1102519 w 1268413"/>
              <a:gd name="connsiteY75" fmla="*/ 719931 h 736600"/>
              <a:gd name="connsiteX76" fmla="*/ 998935 w 1268413"/>
              <a:gd name="connsiteY76" fmla="*/ 711200 h 736600"/>
              <a:gd name="connsiteX77" fmla="*/ 860029 w 1268413"/>
              <a:gd name="connsiteY77" fmla="*/ 708819 h 736600"/>
              <a:gd name="connsiteX78" fmla="*/ 721916 w 1268413"/>
              <a:gd name="connsiteY78" fmla="*/ 712391 h 736600"/>
              <a:gd name="connsiteX79" fmla="*/ 652463 w 1268413"/>
              <a:gd name="connsiteY79" fmla="*/ 714772 h 736600"/>
              <a:gd name="connsiteX80" fmla="*/ 514350 w 1268413"/>
              <a:gd name="connsiteY80" fmla="*/ 720725 h 736600"/>
              <a:gd name="connsiteX81" fmla="*/ 307578 w 1268413"/>
              <a:gd name="connsiteY81" fmla="*/ 727075 h 736600"/>
              <a:gd name="connsiteX82" fmla="*/ 169863 w 1268413"/>
              <a:gd name="connsiteY82" fmla="*/ 728266 h 736600"/>
              <a:gd name="connsiteX83" fmla="*/ 100806 w 1268413"/>
              <a:gd name="connsiteY83" fmla="*/ 726678 h 736600"/>
              <a:gd name="connsiteX84" fmla="*/ 97235 w 1268413"/>
              <a:gd name="connsiteY84" fmla="*/ 726678 h 736600"/>
              <a:gd name="connsiteX85" fmla="*/ 92075 w 1268413"/>
              <a:gd name="connsiteY85" fmla="*/ 723503 h 736600"/>
              <a:gd name="connsiteX86" fmla="*/ 90091 w 1268413"/>
              <a:gd name="connsiteY86" fmla="*/ 721519 h 736600"/>
              <a:gd name="connsiteX87" fmla="*/ 73025 w 1268413"/>
              <a:gd name="connsiteY87" fmla="*/ 709613 h 736600"/>
              <a:gd name="connsiteX88" fmla="*/ 56753 w 1268413"/>
              <a:gd name="connsiteY88" fmla="*/ 696913 h 736600"/>
              <a:gd name="connsiteX89" fmla="*/ 32147 w 1268413"/>
              <a:gd name="connsiteY89" fmla="*/ 683022 h 736600"/>
              <a:gd name="connsiteX90" fmla="*/ 7938 w 1268413"/>
              <a:gd name="connsiteY90" fmla="*/ 669131 h 736600"/>
              <a:gd name="connsiteX91" fmla="*/ 3572 w 1268413"/>
              <a:gd name="connsiteY91" fmla="*/ 665163 h 736600"/>
              <a:gd name="connsiteX92" fmla="*/ 1985 w 1268413"/>
              <a:gd name="connsiteY92" fmla="*/ 660400 h 736600"/>
              <a:gd name="connsiteX93" fmla="*/ 1985 w 1268413"/>
              <a:gd name="connsiteY93" fmla="*/ 659210 h 736600"/>
              <a:gd name="connsiteX94" fmla="*/ 1985 w 1268413"/>
              <a:gd name="connsiteY94" fmla="*/ 658416 h 736600"/>
              <a:gd name="connsiteX95" fmla="*/ 2778 w 1268413"/>
              <a:gd name="connsiteY95" fmla="*/ 655241 h 736600"/>
              <a:gd name="connsiteX96" fmla="*/ 4366 w 1268413"/>
              <a:gd name="connsiteY96" fmla="*/ 652860 h 736600"/>
              <a:gd name="connsiteX97" fmla="*/ 1985 w 1268413"/>
              <a:gd name="connsiteY97" fmla="*/ 651272 h 736600"/>
              <a:gd name="connsiteX98" fmla="*/ 0 w 1268413"/>
              <a:gd name="connsiteY98" fmla="*/ 647700 h 736600"/>
              <a:gd name="connsiteX99" fmla="*/ 0 w 1268413"/>
              <a:gd name="connsiteY99" fmla="*/ 644922 h 736600"/>
              <a:gd name="connsiteX100" fmla="*/ 9922 w 1268413"/>
              <a:gd name="connsiteY100" fmla="*/ 491728 h 736600"/>
              <a:gd name="connsiteX101" fmla="*/ 29369 w 1268413"/>
              <a:gd name="connsiteY101" fmla="*/ 262335 h 736600"/>
              <a:gd name="connsiteX102" fmla="*/ 40085 w 1268413"/>
              <a:gd name="connsiteY102" fmla="*/ 109141 h 736600"/>
              <a:gd name="connsiteX103" fmla="*/ 43656 w 1268413"/>
              <a:gd name="connsiteY103" fmla="*/ 32147 h 736600"/>
              <a:gd name="connsiteX104" fmla="*/ 44450 w 1268413"/>
              <a:gd name="connsiteY104" fmla="*/ 28178 h 736600"/>
              <a:gd name="connsiteX105" fmla="*/ 48022 w 1268413"/>
              <a:gd name="connsiteY105" fmla="*/ 21828 h 736600"/>
              <a:gd name="connsiteX106" fmla="*/ 50403 w 1268413"/>
              <a:gd name="connsiteY106" fmla="*/ 19844 h 736600"/>
              <a:gd name="connsiteX107" fmla="*/ 52388 w 1268413"/>
              <a:gd name="connsiteY107" fmla="*/ 17463 h 736600"/>
              <a:gd name="connsiteX108" fmla="*/ 56753 w 1268413"/>
              <a:gd name="connsiteY108" fmla="*/ 16272 h 736600"/>
              <a:gd name="connsiteX109" fmla="*/ 127000 w 1268413"/>
              <a:gd name="connsiteY109" fmla="*/ 10716 h 736600"/>
              <a:gd name="connsiteX110" fmla="*/ 267891 w 1268413"/>
              <a:gd name="connsiteY110" fmla="*/ 3969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268413" h="736600">
                <a:moveTo>
                  <a:pt x="74633" y="33338"/>
                </a:moveTo>
                <a:lnTo>
                  <a:pt x="72251" y="110282"/>
                </a:lnTo>
                <a:lnTo>
                  <a:pt x="64311" y="264964"/>
                </a:lnTo>
                <a:lnTo>
                  <a:pt x="51606" y="419646"/>
                </a:lnTo>
                <a:lnTo>
                  <a:pt x="31359" y="572741"/>
                </a:lnTo>
                <a:lnTo>
                  <a:pt x="17463" y="648495"/>
                </a:lnTo>
                <a:lnTo>
                  <a:pt x="20242" y="648892"/>
                </a:lnTo>
                <a:lnTo>
                  <a:pt x="22624" y="649288"/>
                </a:lnTo>
                <a:lnTo>
                  <a:pt x="37314" y="645719"/>
                </a:lnTo>
                <a:lnTo>
                  <a:pt x="67487" y="643339"/>
                </a:lnTo>
                <a:lnTo>
                  <a:pt x="113937" y="642546"/>
                </a:lnTo>
                <a:lnTo>
                  <a:pt x="142522" y="642546"/>
                </a:lnTo>
                <a:lnTo>
                  <a:pt x="219145" y="640563"/>
                </a:lnTo>
                <a:lnTo>
                  <a:pt x="295372" y="638976"/>
                </a:lnTo>
                <a:lnTo>
                  <a:pt x="439884" y="636993"/>
                </a:lnTo>
                <a:lnTo>
                  <a:pt x="584000" y="636596"/>
                </a:lnTo>
                <a:lnTo>
                  <a:pt x="732880" y="636596"/>
                </a:lnTo>
                <a:lnTo>
                  <a:pt x="881362" y="637390"/>
                </a:lnTo>
                <a:lnTo>
                  <a:pt x="951633" y="636993"/>
                </a:lnTo>
                <a:lnTo>
                  <a:pt x="1059224" y="635803"/>
                </a:lnTo>
                <a:lnTo>
                  <a:pt x="1129892" y="638579"/>
                </a:lnTo>
                <a:lnTo>
                  <a:pt x="1165226" y="642149"/>
                </a:lnTo>
                <a:lnTo>
                  <a:pt x="1162844" y="493020"/>
                </a:lnTo>
                <a:lnTo>
                  <a:pt x="1155301" y="270517"/>
                </a:lnTo>
                <a:lnTo>
                  <a:pt x="1147758" y="121784"/>
                </a:lnTo>
                <a:lnTo>
                  <a:pt x="1142596" y="47220"/>
                </a:lnTo>
                <a:lnTo>
                  <a:pt x="1082251" y="46823"/>
                </a:lnTo>
                <a:lnTo>
                  <a:pt x="1021905" y="42857"/>
                </a:lnTo>
                <a:lnTo>
                  <a:pt x="954016" y="40874"/>
                </a:lnTo>
                <a:lnTo>
                  <a:pt x="885729" y="38494"/>
                </a:lnTo>
                <a:lnTo>
                  <a:pt x="748760" y="36115"/>
                </a:lnTo>
                <a:lnTo>
                  <a:pt x="611791" y="34528"/>
                </a:lnTo>
                <a:lnTo>
                  <a:pt x="343410" y="34925"/>
                </a:lnTo>
                <a:close/>
                <a:moveTo>
                  <a:pt x="479425" y="0"/>
                </a:moveTo>
                <a:lnTo>
                  <a:pt x="620316" y="0"/>
                </a:lnTo>
                <a:lnTo>
                  <a:pt x="761207" y="1588"/>
                </a:lnTo>
                <a:lnTo>
                  <a:pt x="902494" y="4366"/>
                </a:lnTo>
                <a:lnTo>
                  <a:pt x="974726" y="6747"/>
                </a:lnTo>
                <a:lnTo>
                  <a:pt x="1047354" y="8731"/>
                </a:lnTo>
                <a:lnTo>
                  <a:pt x="1078310" y="9525"/>
                </a:lnTo>
                <a:lnTo>
                  <a:pt x="1125141" y="10716"/>
                </a:lnTo>
                <a:lnTo>
                  <a:pt x="1155304" y="13891"/>
                </a:lnTo>
                <a:lnTo>
                  <a:pt x="1170782" y="17066"/>
                </a:lnTo>
                <a:lnTo>
                  <a:pt x="1175544" y="18256"/>
                </a:lnTo>
                <a:lnTo>
                  <a:pt x="1177926" y="21035"/>
                </a:lnTo>
                <a:lnTo>
                  <a:pt x="1181498" y="21431"/>
                </a:lnTo>
                <a:lnTo>
                  <a:pt x="1187848" y="24606"/>
                </a:lnTo>
                <a:lnTo>
                  <a:pt x="1190229" y="27781"/>
                </a:lnTo>
                <a:lnTo>
                  <a:pt x="1214438" y="56356"/>
                </a:lnTo>
                <a:lnTo>
                  <a:pt x="1245394" y="99616"/>
                </a:lnTo>
                <a:lnTo>
                  <a:pt x="1260476" y="132160"/>
                </a:lnTo>
                <a:lnTo>
                  <a:pt x="1264444" y="151210"/>
                </a:lnTo>
                <a:lnTo>
                  <a:pt x="1267619" y="172244"/>
                </a:lnTo>
                <a:lnTo>
                  <a:pt x="1268413" y="214313"/>
                </a:lnTo>
                <a:lnTo>
                  <a:pt x="1264841" y="278210"/>
                </a:lnTo>
                <a:lnTo>
                  <a:pt x="1262460" y="319881"/>
                </a:lnTo>
                <a:lnTo>
                  <a:pt x="1256904" y="436563"/>
                </a:lnTo>
                <a:lnTo>
                  <a:pt x="1250554" y="554038"/>
                </a:lnTo>
                <a:lnTo>
                  <a:pt x="1250951" y="559594"/>
                </a:lnTo>
                <a:lnTo>
                  <a:pt x="1251744" y="565150"/>
                </a:lnTo>
                <a:lnTo>
                  <a:pt x="1252141" y="586978"/>
                </a:lnTo>
                <a:lnTo>
                  <a:pt x="1250157" y="617538"/>
                </a:lnTo>
                <a:lnTo>
                  <a:pt x="1245791" y="637778"/>
                </a:lnTo>
                <a:lnTo>
                  <a:pt x="1243013" y="647700"/>
                </a:lnTo>
                <a:lnTo>
                  <a:pt x="1239838" y="675481"/>
                </a:lnTo>
                <a:lnTo>
                  <a:pt x="1236266" y="702469"/>
                </a:lnTo>
                <a:lnTo>
                  <a:pt x="1237060" y="707231"/>
                </a:lnTo>
                <a:lnTo>
                  <a:pt x="1235473" y="717153"/>
                </a:lnTo>
                <a:lnTo>
                  <a:pt x="1233488" y="721519"/>
                </a:lnTo>
                <a:lnTo>
                  <a:pt x="1231504" y="727869"/>
                </a:lnTo>
                <a:lnTo>
                  <a:pt x="1223963" y="734616"/>
                </a:lnTo>
                <a:lnTo>
                  <a:pt x="1218010" y="735013"/>
                </a:lnTo>
                <a:lnTo>
                  <a:pt x="1212454" y="736600"/>
                </a:lnTo>
                <a:lnTo>
                  <a:pt x="1205310" y="735410"/>
                </a:lnTo>
                <a:lnTo>
                  <a:pt x="1171179" y="729456"/>
                </a:lnTo>
                <a:lnTo>
                  <a:pt x="1102519" y="719931"/>
                </a:lnTo>
                <a:lnTo>
                  <a:pt x="998935" y="711200"/>
                </a:lnTo>
                <a:lnTo>
                  <a:pt x="860029" y="708819"/>
                </a:lnTo>
                <a:lnTo>
                  <a:pt x="721916" y="712391"/>
                </a:lnTo>
                <a:lnTo>
                  <a:pt x="652463" y="714772"/>
                </a:lnTo>
                <a:lnTo>
                  <a:pt x="514350" y="720725"/>
                </a:lnTo>
                <a:lnTo>
                  <a:pt x="307578" y="727075"/>
                </a:lnTo>
                <a:lnTo>
                  <a:pt x="169863" y="728266"/>
                </a:lnTo>
                <a:lnTo>
                  <a:pt x="100806" y="726678"/>
                </a:lnTo>
                <a:lnTo>
                  <a:pt x="97235" y="726678"/>
                </a:lnTo>
                <a:lnTo>
                  <a:pt x="92075" y="723503"/>
                </a:lnTo>
                <a:lnTo>
                  <a:pt x="90091" y="721519"/>
                </a:lnTo>
                <a:lnTo>
                  <a:pt x="73025" y="709613"/>
                </a:lnTo>
                <a:lnTo>
                  <a:pt x="56753" y="696913"/>
                </a:lnTo>
                <a:lnTo>
                  <a:pt x="32147" y="683022"/>
                </a:lnTo>
                <a:lnTo>
                  <a:pt x="7938" y="669131"/>
                </a:lnTo>
                <a:lnTo>
                  <a:pt x="3572" y="665163"/>
                </a:lnTo>
                <a:lnTo>
                  <a:pt x="1985" y="660400"/>
                </a:lnTo>
                <a:lnTo>
                  <a:pt x="1985" y="659210"/>
                </a:lnTo>
                <a:lnTo>
                  <a:pt x="1985" y="658416"/>
                </a:lnTo>
                <a:lnTo>
                  <a:pt x="2778" y="655241"/>
                </a:lnTo>
                <a:lnTo>
                  <a:pt x="4366" y="652860"/>
                </a:lnTo>
                <a:lnTo>
                  <a:pt x="1985" y="651272"/>
                </a:lnTo>
                <a:lnTo>
                  <a:pt x="0" y="647700"/>
                </a:lnTo>
                <a:lnTo>
                  <a:pt x="0" y="644922"/>
                </a:lnTo>
                <a:lnTo>
                  <a:pt x="9922" y="491728"/>
                </a:lnTo>
                <a:lnTo>
                  <a:pt x="29369" y="262335"/>
                </a:lnTo>
                <a:lnTo>
                  <a:pt x="40085" y="109141"/>
                </a:lnTo>
                <a:lnTo>
                  <a:pt x="43656" y="32147"/>
                </a:lnTo>
                <a:lnTo>
                  <a:pt x="44450" y="28178"/>
                </a:lnTo>
                <a:lnTo>
                  <a:pt x="48022" y="21828"/>
                </a:lnTo>
                <a:lnTo>
                  <a:pt x="50403" y="19844"/>
                </a:lnTo>
                <a:lnTo>
                  <a:pt x="52388" y="17463"/>
                </a:lnTo>
                <a:lnTo>
                  <a:pt x="56753" y="16272"/>
                </a:lnTo>
                <a:lnTo>
                  <a:pt x="127000" y="10716"/>
                </a:lnTo>
                <a:lnTo>
                  <a:pt x="267891" y="396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10CDE77-14D5-4842-A2DD-3A51A9D40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21</a:t>
            </a:fld>
            <a:endParaRPr lang="fr-FR" dirty="0"/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22704709-CAB5-44F9-A1D7-CF15097B0ACF}"/>
              </a:ext>
            </a:extLst>
          </p:cNvPr>
          <p:cNvGrpSpPr/>
          <p:nvPr/>
        </p:nvGrpSpPr>
        <p:grpSpPr>
          <a:xfrm>
            <a:off x="1041400" y="1766195"/>
            <a:ext cx="3423884" cy="5022174"/>
            <a:chOff x="843246" y="2203238"/>
            <a:chExt cx="3764599" cy="5434573"/>
          </a:xfrm>
        </p:grpSpPr>
        <p:sp>
          <p:nvSpPr>
            <p:cNvPr id="58" name="Oval 18">
              <a:extLst>
                <a:ext uri="{FF2B5EF4-FFF2-40B4-BE49-F238E27FC236}">
                  <a16:creationId xmlns:a16="http://schemas.microsoft.com/office/drawing/2014/main" id="{6270F445-22EF-4ABD-B592-027CD4E41A8C}"/>
                </a:ext>
              </a:extLst>
            </p:cNvPr>
            <p:cNvSpPr/>
            <p:nvPr/>
          </p:nvSpPr>
          <p:spPr>
            <a:xfrm>
              <a:off x="2157609" y="5757282"/>
              <a:ext cx="1107559" cy="559192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Oval 18">
              <a:extLst>
                <a:ext uri="{FF2B5EF4-FFF2-40B4-BE49-F238E27FC236}">
                  <a16:creationId xmlns:a16="http://schemas.microsoft.com/office/drawing/2014/main" id="{D4C3162D-3403-4CCF-AB5E-F233CD54859A}"/>
                </a:ext>
              </a:extLst>
            </p:cNvPr>
            <p:cNvSpPr/>
            <p:nvPr/>
          </p:nvSpPr>
          <p:spPr>
            <a:xfrm>
              <a:off x="2168574" y="6736888"/>
              <a:ext cx="1100485" cy="569387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Oval 18">
              <a:extLst>
                <a:ext uri="{FF2B5EF4-FFF2-40B4-BE49-F238E27FC236}">
                  <a16:creationId xmlns:a16="http://schemas.microsoft.com/office/drawing/2014/main" id="{534378A2-1B91-490D-9729-2AE99BAB43CA}"/>
                </a:ext>
              </a:extLst>
            </p:cNvPr>
            <p:cNvSpPr/>
            <p:nvPr/>
          </p:nvSpPr>
          <p:spPr>
            <a:xfrm>
              <a:off x="869823" y="5153836"/>
              <a:ext cx="1107561" cy="569387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18">
              <a:extLst>
                <a:ext uri="{FF2B5EF4-FFF2-40B4-BE49-F238E27FC236}">
                  <a16:creationId xmlns:a16="http://schemas.microsoft.com/office/drawing/2014/main" id="{5E7CB2D0-7BF7-40CD-BD61-B93FBB1279F8}"/>
                </a:ext>
              </a:extLst>
            </p:cNvPr>
            <p:cNvSpPr/>
            <p:nvPr/>
          </p:nvSpPr>
          <p:spPr>
            <a:xfrm>
              <a:off x="871524" y="4016812"/>
              <a:ext cx="1107561" cy="559552"/>
            </a:xfrm>
            <a:prstGeom prst="ellipse">
              <a:avLst/>
            </a:prstGeom>
            <a:solidFill>
              <a:schemeClr val="accent6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Oval 18">
              <a:extLst>
                <a:ext uri="{FF2B5EF4-FFF2-40B4-BE49-F238E27FC236}">
                  <a16:creationId xmlns:a16="http://schemas.microsoft.com/office/drawing/2014/main" id="{C7679C08-2697-45F2-B5AD-E9F2C1C187A3}"/>
                </a:ext>
              </a:extLst>
            </p:cNvPr>
            <p:cNvSpPr/>
            <p:nvPr/>
          </p:nvSpPr>
          <p:spPr>
            <a:xfrm>
              <a:off x="3500284" y="4021641"/>
              <a:ext cx="1107561" cy="537808"/>
            </a:xfrm>
            <a:prstGeom prst="ellipse">
              <a:avLst/>
            </a:prstGeom>
            <a:solidFill>
              <a:schemeClr val="accent6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Oval 18">
              <a:extLst>
                <a:ext uri="{FF2B5EF4-FFF2-40B4-BE49-F238E27FC236}">
                  <a16:creationId xmlns:a16="http://schemas.microsoft.com/office/drawing/2014/main" id="{896D0CC5-ECE1-4E82-B65C-F0E2BF8B7C6E}"/>
                </a:ext>
              </a:extLst>
            </p:cNvPr>
            <p:cNvSpPr/>
            <p:nvPr/>
          </p:nvSpPr>
          <p:spPr>
            <a:xfrm>
              <a:off x="2130213" y="2203238"/>
              <a:ext cx="1107562" cy="570482"/>
            </a:xfrm>
            <a:prstGeom prst="ellipse">
              <a:avLst/>
            </a:prstGeom>
            <a:solidFill>
              <a:schemeClr val="accent6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Oval 18">
              <a:extLst>
                <a:ext uri="{FF2B5EF4-FFF2-40B4-BE49-F238E27FC236}">
                  <a16:creationId xmlns:a16="http://schemas.microsoft.com/office/drawing/2014/main" id="{4EA9B8BC-1F0E-419B-AB4A-DFE0E09F2541}"/>
                </a:ext>
              </a:extLst>
            </p:cNvPr>
            <p:cNvSpPr/>
            <p:nvPr/>
          </p:nvSpPr>
          <p:spPr>
            <a:xfrm>
              <a:off x="2127579" y="3234132"/>
              <a:ext cx="1107561" cy="558099"/>
            </a:xfrm>
            <a:prstGeom prst="ellipse">
              <a:avLst/>
            </a:prstGeom>
            <a:solidFill>
              <a:schemeClr val="accent6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65" name="Connecteur droit avec flèche 64">
              <a:extLst>
                <a:ext uri="{FF2B5EF4-FFF2-40B4-BE49-F238E27FC236}">
                  <a16:creationId xmlns:a16="http://schemas.microsoft.com/office/drawing/2014/main" id="{0E6D44EA-DAD8-4085-8CA7-6534FCDEB1D4}"/>
                </a:ext>
              </a:extLst>
            </p:cNvPr>
            <p:cNvCxnSpPr>
              <a:cxnSpLocks/>
              <a:stCxn id="59" idx="0"/>
              <a:endCxn id="58" idx="4"/>
            </p:cNvCxnSpPr>
            <p:nvPr/>
          </p:nvCxnSpPr>
          <p:spPr>
            <a:xfrm flipH="1" flipV="1">
              <a:off x="2711389" y="6316474"/>
              <a:ext cx="7427" cy="4204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8F308601-B29D-4AB4-A7BB-C21933FFC37B}"/>
                </a:ext>
              </a:extLst>
            </p:cNvPr>
            <p:cNvCxnSpPr>
              <a:cxnSpLocks/>
              <a:stCxn id="58" idx="1"/>
              <a:endCxn id="61" idx="5"/>
            </p:cNvCxnSpPr>
            <p:nvPr/>
          </p:nvCxnSpPr>
          <p:spPr>
            <a:xfrm flipH="1" flipV="1">
              <a:off x="1816886" y="4494420"/>
              <a:ext cx="502921" cy="13447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>
              <a:extLst>
                <a:ext uri="{FF2B5EF4-FFF2-40B4-BE49-F238E27FC236}">
                  <a16:creationId xmlns:a16="http://schemas.microsoft.com/office/drawing/2014/main" id="{C457F768-CC20-4235-BC9D-AE6DC4F9415E}"/>
                </a:ext>
              </a:extLst>
            </p:cNvPr>
            <p:cNvCxnSpPr>
              <a:cxnSpLocks/>
              <a:stCxn id="60" idx="0"/>
              <a:endCxn id="61" idx="4"/>
            </p:cNvCxnSpPr>
            <p:nvPr/>
          </p:nvCxnSpPr>
          <p:spPr>
            <a:xfrm flipV="1">
              <a:off x="1423604" y="4576364"/>
              <a:ext cx="1701" cy="57747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>
              <a:extLst>
                <a:ext uri="{FF2B5EF4-FFF2-40B4-BE49-F238E27FC236}">
                  <a16:creationId xmlns:a16="http://schemas.microsoft.com/office/drawing/2014/main" id="{35903BDD-135C-4FB3-A241-3D4947ADE9F0}"/>
                </a:ext>
              </a:extLst>
            </p:cNvPr>
            <p:cNvCxnSpPr>
              <a:cxnSpLocks/>
              <a:stCxn id="58" idx="7"/>
              <a:endCxn id="62" idx="3"/>
            </p:cNvCxnSpPr>
            <p:nvPr/>
          </p:nvCxnSpPr>
          <p:spPr>
            <a:xfrm flipV="1">
              <a:off x="3102970" y="4480689"/>
              <a:ext cx="559513" cy="135848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avec flèche 68">
              <a:extLst>
                <a:ext uri="{FF2B5EF4-FFF2-40B4-BE49-F238E27FC236}">
                  <a16:creationId xmlns:a16="http://schemas.microsoft.com/office/drawing/2014/main" id="{4B9858E7-DBE0-44DE-8994-33B7569DAC2B}"/>
                </a:ext>
              </a:extLst>
            </p:cNvPr>
            <p:cNvCxnSpPr>
              <a:cxnSpLocks/>
              <a:stCxn id="62" idx="1"/>
              <a:endCxn id="64" idx="4"/>
            </p:cNvCxnSpPr>
            <p:nvPr/>
          </p:nvCxnSpPr>
          <p:spPr>
            <a:xfrm flipH="1" flipV="1">
              <a:off x="2681360" y="3792231"/>
              <a:ext cx="981123" cy="3081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>
              <a:extLst>
                <a:ext uri="{FF2B5EF4-FFF2-40B4-BE49-F238E27FC236}">
                  <a16:creationId xmlns:a16="http://schemas.microsoft.com/office/drawing/2014/main" id="{F9F69A04-A463-4970-BD39-425B6B1F6B45}"/>
                </a:ext>
              </a:extLst>
            </p:cNvPr>
            <p:cNvCxnSpPr>
              <a:cxnSpLocks/>
              <a:stCxn id="61" idx="7"/>
              <a:endCxn id="64" idx="4"/>
            </p:cNvCxnSpPr>
            <p:nvPr/>
          </p:nvCxnSpPr>
          <p:spPr>
            <a:xfrm flipV="1">
              <a:off x="1816886" y="3792231"/>
              <a:ext cx="864474" cy="30652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90908102-7C83-443E-A688-0B0215011519}"/>
                </a:ext>
              </a:extLst>
            </p:cNvPr>
            <p:cNvCxnSpPr>
              <a:cxnSpLocks/>
              <a:stCxn id="64" idx="0"/>
              <a:endCxn id="63" idx="4"/>
            </p:cNvCxnSpPr>
            <p:nvPr/>
          </p:nvCxnSpPr>
          <p:spPr>
            <a:xfrm flipV="1">
              <a:off x="2681360" y="2773720"/>
              <a:ext cx="2634" cy="46041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1B1D2B21-624C-4844-9C62-7D540FF46D1E}"/>
                </a:ext>
              </a:extLst>
            </p:cNvPr>
            <p:cNvSpPr txBox="1"/>
            <p:nvPr/>
          </p:nvSpPr>
          <p:spPr>
            <a:xfrm>
              <a:off x="2343402" y="7237701"/>
              <a:ext cx="711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latin typeface="+mj-lt"/>
                  <a:cs typeface="Arabic Typesetting" panose="03020402040406030203" pitchFamily="66" charset="-78"/>
                </a:rPr>
                <a:t>0.16</a:t>
              </a: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B6E2F20A-0A29-4560-9977-5148900AF564}"/>
                </a:ext>
              </a:extLst>
            </p:cNvPr>
            <p:cNvSpPr txBox="1"/>
            <p:nvPr/>
          </p:nvSpPr>
          <p:spPr>
            <a:xfrm>
              <a:off x="1145816" y="5741845"/>
              <a:ext cx="5712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latin typeface="+mj-lt"/>
                  <a:cs typeface="Arabic Typesetting" panose="03020402040406030203" pitchFamily="66" charset="-78"/>
                </a:rPr>
                <a:t>0.5</a:t>
              </a:r>
              <a:endParaRPr lang="fr-FR" b="1" dirty="0">
                <a:latin typeface="+mj-lt"/>
                <a:cs typeface="Arabic Typesetting" panose="03020402040406030203" pitchFamily="66" charset="-78"/>
              </a:endParaRPr>
            </a:p>
          </p:txBody>
        </p:sp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EEF6E0C2-70C3-4EA4-A780-D6E2227D5E3A}"/>
                </a:ext>
              </a:extLst>
            </p:cNvPr>
            <p:cNvSpPr txBox="1"/>
            <p:nvPr/>
          </p:nvSpPr>
          <p:spPr>
            <a:xfrm>
              <a:off x="2671636" y="6217732"/>
              <a:ext cx="711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latin typeface="+mj-lt"/>
                  <a:cs typeface="Arabic Typesetting" panose="03020402040406030203" pitchFamily="66" charset="-78"/>
                </a:rPr>
                <a:t>0.33</a:t>
              </a:r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E2664D52-DB49-4A3A-94E0-C0AB92BF9978}"/>
                </a:ext>
              </a:extLst>
            </p:cNvPr>
            <p:cNvSpPr txBox="1"/>
            <p:nvPr/>
          </p:nvSpPr>
          <p:spPr>
            <a:xfrm>
              <a:off x="843246" y="4593624"/>
              <a:ext cx="711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latin typeface="+mj-lt"/>
                  <a:cs typeface="Arabic Typesetting" panose="03020402040406030203" pitchFamily="66" charset="-78"/>
                </a:rPr>
                <a:t>0.66</a:t>
              </a:r>
            </a:p>
          </p:txBody>
        </p: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88CBC787-AC06-4D01-A004-B35FFBAA75FB}"/>
                </a:ext>
              </a:extLst>
            </p:cNvPr>
            <p:cNvSpPr txBox="1"/>
            <p:nvPr/>
          </p:nvSpPr>
          <p:spPr>
            <a:xfrm>
              <a:off x="3792058" y="4549860"/>
              <a:ext cx="711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latin typeface="+mj-lt"/>
                  <a:cs typeface="Arabic Typesetting" panose="03020402040406030203" pitchFamily="66" charset="-78"/>
                </a:rPr>
                <a:t>0.66</a:t>
              </a:r>
            </a:p>
          </p:txBody>
        </p: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298C508D-60B2-426F-949A-A6038F926D35}"/>
                </a:ext>
              </a:extLst>
            </p:cNvPr>
            <p:cNvSpPr txBox="1"/>
            <p:nvPr/>
          </p:nvSpPr>
          <p:spPr>
            <a:xfrm>
              <a:off x="2414927" y="3876161"/>
              <a:ext cx="711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latin typeface="+mj-lt"/>
                  <a:cs typeface="Arabic Typesetting" panose="03020402040406030203" pitchFamily="66" charset="-78"/>
                </a:rPr>
                <a:t>0.83</a:t>
              </a:r>
            </a:p>
          </p:txBody>
        </p:sp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D2A8AC53-9019-4014-908C-AE5223BD0403}"/>
                </a:ext>
              </a:extLst>
            </p:cNvPr>
            <p:cNvSpPr txBox="1"/>
            <p:nvPr/>
          </p:nvSpPr>
          <p:spPr>
            <a:xfrm>
              <a:off x="2370894" y="2699079"/>
              <a:ext cx="201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b="1">
                  <a:solidFill>
                    <a:schemeClr val="tx1"/>
                  </a:solidFill>
                  <a:latin typeface="+mj-lt"/>
                  <a:cs typeface="Arabic Typesetting" panose="03020402040406030203" pitchFamily="66" charset="-78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fr-FR" sz="2000" dirty="0"/>
                <a:t>1</a:t>
              </a:r>
            </a:p>
          </p:txBody>
        </p:sp>
        <p:sp>
          <p:nvSpPr>
            <p:cNvPr id="79" name="ZoneTexte 78">
              <a:extLst>
                <a:ext uri="{FF2B5EF4-FFF2-40B4-BE49-F238E27FC236}">
                  <a16:creationId xmlns:a16="http://schemas.microsoft.com/office/drawing/2014/main" id="{07596BFE-C978-4305-B77F-D51BC37AD4C5}"/>
                </a:ext>
              </a:extLst>
            </p:cNvPr>
            <p:cNvSpPr txBox="1"/>
            <p:nvPr/>
          </p:nvSpPr>
          <p:spPr>
            <a:xfrm>
              <a:off x="2238777" y="2269646"/>
              <a:ext cx="82811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French</a:t>
              </a:r>
              <a:endParaRPr lang="fr-FR" dirty="0"/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739E93BA-2D3F-4C2E-AAB9-91BF9BC9E45C}"/>
                </a:ext>
              </a:extLst>
            </p:cNvPr>
            <p:cNvSpPr txBox="1"/>
            <p:nvPr/>
          </p:nvSpPr>
          <p:spPr>
            <a:xfrm>
              <a:off x="2249123" y="3302698"/>
              <a:ext cx="78675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Italian</a:t>
              </a:r>
              <a:endParaRPr lang="fr-FR" dirty="0"/>
            </a:p>
          </p:txBody>
        </p:sp>
        <p:sp>
          <p:nvSpPr>
            <p:cNvPr id="114" name="ZoneTexte 113">
              <a:extLst>
                <a:ext uri="{FF2B5EF4-FFF2-40B4-BE49-F238E27FC236}">
                  <a16:creationId xmlns:a16="http://schemas.microsoft.com/office/drawing/2014/main" id="{F3955241-880A-456A-AE03-9A83681F42EA}"/>
                </a:ext>
              </a:extLst>
            </p:cNvPr>
            <p:cNvSpPr txBox="1"/>
            <p:nvPr/>
          </p:nvSpPr>
          <p:spPr>
            <a:xfrm>
              <a:off x="3652409" y="4064487"/>
              <a:ext cx="785793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Indian</a:t>
              </a:r>
              <a:endParaRPr lang="en-US" b="1" dirty="0"/>
            </a:p>
          </p:txBody>
        </p:sp>
        <p:sp>
          <p:nvSpPr>
            <p:cNvPr id="115" name="ZoneTexte 114">
              <a:extLst>
                <a:ext uri="{FF2B5EF4-FFF2-40B4-BE49-F238E27FC236}">
                  <a16:creationId xmlns:a16="http://schemas.microsoft.com/office/drawing/2014/main" id="{5E56F8AD-91B8-417F-BA58-D15A3CA809C8}"/>
                </a:ext>
              </a:extLst>
            </p:cNvPr>
            <p:cNvSpPr txBox="1"/>
            <p:nvPr/>
          </p:nvSpPr>
          <p:spPr>
            <a:xfrm>
              <a:off x="2240205" y="5795308"/>
              <a:ext cx="86286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Korean</a:t>
              </a:r>
              <a:endParaRPr lang="fr-FR" dirty="0"/>
            </a:p>
          </p:txBody>
        </p:sp>
        <p:sp>
          <p:nvSpPr>
            <p:cNvPr id="116" name="ZoneTexte 115">
              <a:extLst>
                <a:ext uri="{FF2B5EF4-FFF2-40B4-BE49-F238E27FC236}">
                  <a16:creationId xmlns:a16="http://schemas.microsoft.com/office/drawing/2014/main" id="{64C5DAD6-B5C0-4133-8027-79110006F449}"/>
                </a:ext>
              </a:extLst>
            </p:cNvPr>
            <p:cNvSpPr txBox="1"/>
            <p:nvPr/>
          </p:nvSpPr>
          <p:spPr>
            <a:xfrm>
              <a:off x="889892" y="4058919"/>
              <a:ext cx="992451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Mexican</a:t>
              </a:r>
              <a:endParaRPr lang="fr-FR" dirty="0"/>
            </a:p>
          </p:txBody>
        </p:sp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6D38A872-A723-4F4C-AC57-F81FC692585E}"/>
                </a:ext>
              </a:extLst>
            </p:cNvPr>
            <p:cNvSpPr txBox="1"/>
            <p:nvPr/>
          </p:nvSpPr>
          <p:spPr>
            <a:xfrm>
              <a:off x="2152206" y="6767391"/>
              <a:ext cx="1058303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Japanese</a:t>
              </a:r>
              <a:endParaRPr lang="fr-FR" dirty="0"/>
            </a:p>
          </p:txBody>
        </p:sp>
        <p:sp>
          <p:nvSpPr>
            <p:cNvPr id="118" name="ZoneTexte 117">
              <a:extLst>
                <a:ext uri="{FF2B5EF4-FFF2-40B4-BE49-F238E27FC236}">
                  <a16:creationId xmlns:a16="http://schemas.microsoft.com/office/drawing/2014/main" id="{FB088E97-5A05-463E-A3FC-96DFCF4A29EA}"/>
                </a:ext>
              </a:extLst>
            </p:cNvPr>
            <p:cNvSpPr txBox="1"/>
            <p:nvPr/>
          </p:nvSpPr>
          <p:spPr>
            <a:xfrm>
              <a:off x="899483" y="5246538"/>
              <a:ext cx="93166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Chinese</a:t>
              </a:r>
              <a:endParaRPr lang="fr-FR" dirty="0"/>
            </a:p>
          </p:txBody>
        </p:sp>
      </p:grpSp>
      <p:sp>
        <p:nvSpPr>
          <p:cNvPr id="119" name="ZoneTexte 118">
            <a:extLst>
              <a:ext uri="{FF2B5EF4-FFF2-40B4-BE49-F238E27FC236}">
                <a16:creationId xmlns:a16="http://schemas.microsoft.com/office/drawing/2014/main" id="{2E5C67BA-8C49-4AF3-B0C9-0EF4349F74D5}"/>
              </a:ext>
            </a:extLst>
          </p:cNvPr>
          <p:cNvSpPr txBox="1"/>
          <p:nvPr/>
        </p:nvSpPr>
        <p:spPr>
          <a:xfrm>
            <a:off x="112620" y="61277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0</a:t>
            </a:r>
          </a:p>
        </p:txBody>
      </p:sp>
      <p:sp>
        <p:nvSpPr>
          <p:cNvPr id="120" name="Flèche : haut 119">
            <a:extLst>
              <a:ext uri="{FF2B5EF4-FFF2-40B4-BE49-F238E27FC236}">
                <a16:creationId xmlns:a16="http://schemas.microsoft.com/office/drawing/2014/main" id="{3587EB8C-27F6-4839-9369-5357A81B7D1B}"/>
              </a:ext>
            </a:extLst>
          </p:cNvPr>
          <p:cNvSpPr/>
          <p:nvPr/>
        </p:nvSpPr>
        <p:spPr>
          <a:xfrm>
            <a:off x="455194" y="1575409"/>
            <a:ext cx="539646" cy="4985934"/>
          </a:xfrm>
          <a:prstGeom prst="upArrow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8B545D5-A979-4093-89BB-92843E6C6028}"/>
              </a:ext>
            </a:extLst>
          </p:cNvPr>
          <p:cNvSpPr/>
          <p:nvPr/>
        </p:nvSpPr>
        <p:spPr>
          <a:xfrm>
            <a:off x="579515" y="3429000"/>
            <a:ext cx="286024" cy="313234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1227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5B5C947D-65B7-4C69-BB7E-A1016A39B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76" y="205142"/>
            <a:ext cx="10903454" cy="1064475"/>
          </a:xfrm>
        </p:spPr>
        <p:txBody>
          <a:bodyPr>
            <a:normAutofit/>
          </a:bodyPr>
          <a:lstStyle/>
          <a:p>
            <a:r>
              <a:rPr lang="en-US" sz="32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Mental model: </a:t>
            </a:r>
            <a:r>
              <a:rPr lang="en-US" sz="3200" b="1" cap="all" dirty="0">
                <a:solidFill>
                  <a:srgbClr val="002060"/>
                </a:solidFill>
                <a:latin typeface="Open Sans" panose="020B0606030504020204" pitchFamily="34" charset="0"/>
              </a:rPr>
              <a:t>Satisfiability [level of demand]</a:t>
            </a:r>
            <a:endParaRPr lang="fr-FR" sz="3200" b="1" cap="all" dirty="0">
              <a:solidFill>
                <a:srgbClr val="002060"/>
              </a:solidFill>
              <a:latin typeface="Open Sans" panose="020B0606030504020204" pitchFamily="34" charset="0"/>
            </a:endParaRP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1EF2A7D5-89B9-4FC5-BBFF-34DA9E3FCEF1}"/>
              </a:ext>
            </a:extLst>
          </p:cNvPr>
          <p:cNvGrpSpPr/>
          <p:nvPr/>
        </p:nvGrpSpPr>
        <p:grpSpPr>
          <a:xfrm>
            <a:off x="574974" y="1142222"/>
            <a:ext cx="1958950" cy="400110"/>
            <a:chOff x="574974" y="1142222"/>
            <a:chExt cx="1958950" cy="400110"/>
          </a:xfrm>
        </p:grpSpPr>
        <p:sp>
          <p:nvSpPr>
            <p:cNvPr id="40" name="Oval 13">
              <a:extLst>
                <a:ext uri="{FF2B5EF4-FFF2-40B4-BE49-F238E27FC236}">
                  <a16:creationId xmlns:a16="http://schemas.microsoft.com/office/drawing/2014/main" id="{CF997E59-3701-4085-8AEA-D49A7E9A5E97}"/>
                </a:ext>
              </a:extLst>
            </p:cNvPr>
            <p:cNvSpPr/>
            <p:nvPr/>
          </p:nvSpPr>
          <p:spPr>
            <a:xfrm>
              <a:off x="574974" y="1213334"/>
              <a:ext cx="269659" cy="26965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41" name="TextBox 16">
              <a:extLst>
                <a:ext uri="{FF2B5EF4-FFF2-40B4-BE49-F238E27FC236}">
                  <a16:creationId xmlns:a16="http://schemas.microsoft.com/office/drawing/2014/main" id="{A03755D1-C3B5-4CBE-8377-EBF342F4D42C}"/>
                </a:ext>
              </a:extLst>
            </p:cNvPr>
            <p:cNvSpPr txBox="1"/>
            <p:nvPr/>
          </p:nvSpPr>
          <p:spPr>
            <a:xfrm>
              <a:off x="942270" y="1142222"/>
              <a:ext cx="159165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fr-FR"/>
              </a:defPPr>
              <a:lvl1pPr>
                <a:defRPr sz="2000" b="1">
                  <a:solidFill>
                    <a:schemeClr val="accent4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Open Sans" panose="020B0606030504020204"/>
                </a:rPr>
                <a:t>Preferences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D4EC77C-64CB-49AD-88B3-6ACE9391CF9D}"/>
              </a:ext>
            </a:extLst>
          </p:cNvPr>
          <p:cNvGrpSpPr/>
          <p:nvPr/>
        </p:nvGrpSpPr>
        <p:grpSpPr>
          <a:xfrm>
            <a:off x="6815658" y="1128029"/>
            <a:ext cx="1304476" cy="400110"/>
            <a:chOff x="574974" y="1142222"/>
            <a:chExt cx="1304476" cy="400110"/>
          </a:xfrm>
        </p:grpSpPr>
        <p:sp>
          <p:nvSpPr>
            <p:cNvPr id="44" name="Oval 13">
              <a:extLst>
                <a:ext uri="{FF2B5EF4-FFF2-40B4-BE49-F238E27FC236}">
                  <a16:creationId xmlns:a16="http://schemas.microsoft.com/office/drawing/2014/main" id="{6AC25FC0-70C8-4C7A-96D0-7ACA056FF7E5}"/>
                </a:ext>
              </a:extLst>
            </p:cNvPr>
            <p:cNvSpPr/>
            <p:nvPr/>
          </p:nvSpPr>
          <p:spPr>
            <a:xfrm>
              <a:off x="574974" y="1213334"/>
              <a:ext cx="269659" cy="26965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45" name="TextBox 16">
              <a:extLst>
                <a:ext uri="{FF2B5EF4-FFF2-40B4-BE49-F238E27FC236}">
                  <a16:creationId xmlns:a16="http://schemas.microsoft.com/office/drawing/2014/main" id="{0FDD4568-5A7F-4E3F-9A06-4BEA9423BD24}"/>
                </a:ext>
              </a:extLst>
            </p:cNvPr>
            <p:cNvSpPr txBox="1"/>
            <p:nvPr/>
          </p:nvSpPr>
          <p:spPr>
            <a:xfrm>
              <a:off x="942270" y="1142222"/>
              <a:ext cx="937180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fr-FR"/>
              </a:defPPr>
              <a:lvl1pPr>
                <a:defRPr sz="2000" b="1">
                  <a:solidFill>
                    <a:schemeClr val="accent4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Open Sans" panose="020B0606030504020204"/>
                </a:rPr>
                <a:t>Power</a:t>
              </a:r>
            </a:p>
          </p:txBody>
        </p:sp>
      </p:grpSp>
      <p:sp>
        <p:nvSpPr>
          <p:cNvPr id="33" name="ZoneTexte 32">
            <a:extLst>
              <a:ext uri="{FF2B5EF4-FFF2-40B4-BE49-F238E27FC236}">
                <a16:creationId xmlns:a16="http://schemas.microsoft.com/office/drawing/2014/main" id="{A04F6EB4-4537-4D93-85A9-2839B1215E8C}"/>
              </a:ext>
            </a:extLst>
          </p:cNvPr>
          <p:cNvSpPr txBox="1"/>
          <p:nvPr/>
        </p:nvSpPr>
        <p:spPr>
          <a:xfrm>
            <a:off x="7089496" y="1821723"/>
            <a:ext cx="477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 value of dominance : </a:t>
            </a:r>
            <a:r>
              <a:rPr lang="en-US" sz="2000" b="1" dirty="0"/>
              <a:t>POW </a:t>
            </a:r>
            <a:r>
              <a:rPr lang="en-US" sz="2000" b="1" dirty="0">
                <a:ea typeface="Cambria Math" panose="02040503050406030204" pitchFamily="18" charset="0"/>
              </a:rPr>
              <a:t>∊ [O,1]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49E28501-FCE1-4FF8-BE25-1868D58696FD}"/>
              </a:ext>
            </a:extLst>
          </p:cNvPr>
          <p:cNvSpPr txBox="1"/>
          <p:nvPr/>
        </p:nvSpPr>
        <p:spPr>
          <a:xfrm>
            <a:off x="-3100" y="158682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1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D5406922-03DE-47BD-8028-B1BFD466D4E0}"/>
              </a:ext>
            </a:extLst>
          </p:cNvPr>
          <p:cNvSpPr txBox="1"/>
          <p:nvPr/>
        </p:nvSpPr>
        <p:spPr>
          <a:xfrm>
            <a:off x="-21682" y="3200827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0.6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87CDA3E-76F0-4DD7-95F4-8B7CA2E840A0}"/>
              </a:ext>
            </a:extLst>
          </p:cNvPr>
          <p:cNvSpPr txBox="1"/>
          <p:nvPr/>
        </p:nvSpPr>
        <p:spPr>
          <a:xfrm>
            <a:off x="4592784" y="4984347"/>
            <a:ext cx="2191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Values the agent </a:t>
            </a:r>
            <a:r>
              <a:rPr lang="en-US" sz="2000" b="1" dirty="0">
                <a:solidFill>
                  <a:srgbClr val="FF0000"/>
                </a:solidFill>
              </a:rPr>
              <a:t>doesn’t like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D9B38EF-FE5F-4A29-B633-E259FBB834E2}"/>
              </a:ext>
            </a:extLst>
          </p:cNvPr>
          <p:cNvSpPr txBox="1"/>
          <p:nvPr/>
        </p:nvSpPr>
        <p:spPr>
          <a:xfrm>
            <a:off x="4557417" y="2173289"/>
            <a:ext cx="1773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Values the agent </a:t>
            </a:r>
            <a:r>
              <a:rPr lang="en-US" sz="2000" b="1" dirty="0">
                <a:solidFill>
                  <a:schemeClr val="accent6"/>
                </a:solidFill>
              </a:rPr>
              <a:t>like</a:t>
            </a:r>
            <a:endParaRPr lang="en-US" sz="2000" dirty="0">
              <a:solidFill>
                <a:schemeClr val="accent6"/>
              </a:solidFill>
            </a:endParaRPr>
          </a:p>
        </p:txBody>
      </p: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17F495-D644-41EA-88BD-B1BC810656AC}"/>
              </a:ext>
            </a:extLst>
          </p:cNvPr>
          <p:cNvGrpSpPr/>
          <p:nvPr/>
        </p:nvGrpSpPr>
        <p:grpSpPr>
          <a:xfrm>
            <a:off x="7765928" y="3188891"/>
            <a:ext cx="2964322" cy="784121"/>
            <a:chOff x="5242720" y="4745211"/>
            <a:chExt cx="2529680" cy="778166"/>
          </a:xfrm>
        </p:grpSpPr>
        <p:sp>
          <p:nvSpPr>
            <p:cNvPr id="55" name="Freeform: Shape 68">
              <a:extLst>
                <a:ext uri="{FF2B5EF4-FFF2-40B4-BE49-F238E27FC236}">
                  <a16:creationId xmlns:a16="http://schemas.microsoft.com/office/drawing/2014/main" id="{E9342EB6-2684-44B5-A199-628996A2D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2720" y="4745211"/>
              <a:ext cx="2529680" cy="778166"/>
            </a:xfrm>
            <a:custGeom>
              <a:avLst/>
              <a:gdLst>
                <a:gd name="connsiteX0" fmla="*/ 74633 w 1268413"/>
                <a:gd name="connsiteY0" fmla="*/ 33338 h 736600"/>
                <a:gd name="connsiteX1" fmla="*/ 72251 w 1268413"/>
                <a:gd name="connsiteY1" fmla="*/ 110282 h 736600"/>
                <a:gd name="connsiteX2" fmla="*/ 64311 w 1268413"/>
                <a:gd name="connsiteY2" fmla="*/ 264964 h 736600"/>
                <a:gd name="connsiteX3" fmla="*/ 51606 w 1268413"/>
                <a:gd name="connsiteY3" fmla="*/ 419646 h 736600"/>
                <a:gd name="connsiteX4" fmla="*/ 31359 w 1268413"/>
                <a:gd name="connsiteY4" fmla="*/ 572741 h 736600"/>
                <a:gd name="connsiteX5" fmla="*/ 17463 w 1268413"/>
                <a:gd name="connsiteY5" fmla="*/ 648495 h 736600"/>
                <a:gd name="connsiteX6" fmla="*/ 20242 w 1268413"/>
                <a:gd name="connsiteY6" fmla="*/ 648892 h 736600"/>
                <a:gd name="connsiteX7" fmla="*/ 22624 w 1268413"/>
                <a:gd name="connsiteY7" fmla="*/ 649288 h 736600"/>
                <a:gd name="connsiteX8" fmla="*/ 37314 w 1268413"/>
                <a:gd name="connsiteY8" fmla="*/ 645719 h 736600"/>
                <a:gd name="connsiteX9" fmla="*/ 67487 w 1268413"/>
                <a:gd name="connsiteY9" fmla="*/ 643339 h 736600"/>
                <a:gd name="connsiteX10" fmla="*/ 113937 w 1268413"/>
                <a:gd name="connsiteY10" fmla="*/ 642546 h 736600"/>
                <a:gd name="connsiteX11" fmla="*/ 142522 w 1268413"/>
                <a:gd name="connsiteY11" fmla="*/ 642546 h 736600"/>
                <a:gd name="connsiteX12" fmla="*/ 219145 w 1268413"/>
                <a:gd name="connsiteY12" fmla="*/ 640563 h 736600"/>
                <a:gd name="connsiteX13" fmla="*/ 295372 w 1268413"/>
                <a:gd name="connsiteY13" fmla="*/ 638976 h 736600"/>
                <a:gd name="connsiteX14" fmla="*/ 439884 w 1268413"/>
                <a:gd name="connsiteY14" fmla="*/ 636993 h 736600"/>
                <a:gd name="connsiteX15" fmla="*/ 584000 w 1268413"/>
                <a:gd name="connsiteY15" fmla="*/ 636596 h 736600"/>
                <a:gd name="connsiteX16" fmla="*/ 732880 w 1268413"/>
                <a:gd name="connsiteY16" fmla="*/ 636596 h 736600"/>
                <a:gd name="connsiteX17" fmla="*/ 881362 w 1268413"/>
                <a:gd name="connsiteY17" fmla="*/ 637390 h 736600"/>
                <a:gd name="connsiteX18" fmla="*/ 951633 w 1268413"/>
                <a:gd name="connsiteY18" fmla="*/ 636993 h 736600"/>
                <a:gd name="connsiteX19" fmla="*/ 1059224 w 1268413"/>
                <a:gd name="connsiteY19" fmla="*/ 635803 h 736600"/>
                <a:gd name="connsiteX20" fmla="*/ 1129892 w 1268413"/>
                <a:gd name="connsiteY20" fmla="*/ 638579 h 736600"/>
                <a:gd name="connsiteX21" fmla="*/ 1165226 w 1268413"/>
                <a:gd name="connsiteY21" fmla="*/ 642149 h 736600"/>
                <a:gd name="connsiteX22" fmla="*/ 1162844 w 1268413"/>
                <a:gd name="connsiteY22" fmla="*/ 493020 h 736600"/>
                <a:gd name="connsiteX23" fmla="*/ 1155301 w 1268413"/>
                <a:gd name="connsiteY23" fmla="*/ 270517 h 736600"/>
                <a:gd name="connsiteX24" fmla="*/ 1147758 w 1268413"/>
                <a:gd name="connsiteY24" fmla="*/ 121784 h 736600"/>
                <a:gd name="connsiteX25" fmla="*/ 1142596 w 1268413"/>
                <a:gd name="connsiteY25" fmla="*/ 47220 h 736600"/>
                <a:gd name="connsiteX26" fmla="*/ 1082251 w 1268413"/>
                <a:gd name="connsiteY26" fmla="*/ 46823 h 736600"/>
                <a:gd name="connsiteX27" fmla="*/ 1021905 w 1268413"/>
                <a:gd name="connsiteY27" fmla="*/ 42857 h 736600"/>
                <a:gd name="connsiteX28" fmla="*/ 954016 w 1268413"/>
                <a:gd name="connsiteY28" fmla="*/ 40874 h 736600"/>
                <a:gd name="connsiteX29" fmla="*/ 885729 w 1268413"/>
                <a:gd name="connsiteY29" fmla="*/ 38494 h 736600"/>
                <a:gd name="connsiteX30" fmla="*/ 748760 w 1268413"/>
                <a:gd name="connsiteY30" fmla="*/ 36115 h 736600"/>
                <a:gd name="connsiteX31" fmla="*/ 611791 w 1268413"/>
                <a:gd name="connsiteY31" fmla="*/ 34528 h 736600"/>
                <a:gd name="connsiteX32" fmla="*/ 343410 w 1268413"/>
                <a:gd name="connsiteY32" fmla="*/ 34925 h 736600"/>
                <a:gd name="connsiteX33" fmla="*/ 479425 w 1268413"/>
                <a:gd name="connsiteY33" fmla="*/ 0 h 736600"/>
                <a:gd name="connsiteX34" fmla="*/ 620316 w 1268413"/>
                <a:gd name="connsiteY34" fmla="*/ 0 h 736600"/>
                <a:gd name="connsiteX35" fmla="*/ 761207 w 1268413"/>
                <a:gd name="connsiteY35" fmla="*/ 1588 h 736600"/>
                <a:gd name="connsiteX36" fmla="*/ 902494 w 1268413"/>
                <a:gd name="connsiteY36" fmla="*/ 4366 h 736600"/>
                <a:gd name="connsiteX37" fmla="*/ 974726 w 1268413"/>
                <a:gd name="connsiteY37" fmla="*/ 6747 h 736600"/>
                <a:gd name="connsiteX38" fmla="*/ 1047354 w 1268413"/>
                <a:gd name="connsiteY38" fmla="*/ 8731 h 736600"/>
                <a:gd name="connsiteX39" fmla="*/ 1078310 w 1268413"/>
                <a:gd name="connsiteY39" fmla="*/ 9525 h 736600"/>
                <a:gd name="connsiteX40" fmla="*/ 1125141 w 1268413"/>
                <a:gd name="connsiteY40" fmla="*/ 10716 h 736600"/>
                <a:gd name="connsiteX41" fmla="*/ 1155304 w 1268413"/>
                <a:gd name="connsiteY41" fmla="*/ 13891 h 736600"/>
                <a:gd name="connsiteX42" fmla="*/ 1170782 w 1268413"/>
                <a:gd name="connsiteY42" fmla="*/ 17066 h 736600"/>
                <a:gd name="connsiteX43" fmla="*/ 1175544 w 1268413"/>
                <a:gd name="connsiteY43" fmla="*/ 18256 h 736600"/>
                <a:gd name="connsiteX44" fmla="*/ 1177926 w 1268413"/>
                <a:gd name="connsiteY44" fmla="*/ 21035 h 736600"/>
                <a:gd name="connsiteX45" fmla="*/ 1181498 w 1268413"/>
                <a:gd name="connsiteY45" fmla="*/ 21431 h 736600"/>
                <a:gd name="connsiteX46" fmla="*/ 1187848 w 1268413"/>
                <a:gd name="connsiteY46" fmla="*/ 24606 h 736600"/>
                <a:gd name="connsiteX47" fmla="*/ 1190229 w 1268413"/>
                <a:gd name="connsiteY47" fmla="*/ 27781 h 736600"/>
                <a:gd name="connsiteX48" fmla="*/ 1214438 w 1268413"/>
                <a:gd name="connsiteY48" fmla="*/ 56356 h 736600"/>
                <a:gd name="connsiteX49" fmla="*/ 1245394 w 1268413"/>
                <a:gd name="connsiteY49" fmla="*/ 99616 h 736600"/>
                <a:gd name="connsiteX50" fmla="*/ 1260476 w 1268413"/>
                <a:gd name="connsiteY50" fmla="*/ 132160 h 736600"/>
                <a:gd name="connsiteX51" fmla="*/ 1264444 w 1268413"/>
                <a:gd name="connsiteY51" fmla="*/ 151210 h 736600"/>
                <a:gd name="connsiteX52" fmla="*/ 1267619 w 1268413"/>
                <a:gd name="connsiteY52" fmla="*/ 172244 h 736600"/>
                <a:gd name="connsiteX53" fmla="*/ 1268413 w 1268413"/>
                <a:gd name="connsiteY53" fmla="*/ 214313 h 736600"/>
                <a:gd name="connsiteX54" fmla="*/ 1264841 w 1268413"/>
                <a:gd name="connsiteY54" fmla="*/ 278210 h 736600"/>
                <a:gd name="connsiteX55" fmla="*/ 1262460 w 1268413"/>
                <a:gd name="connsiteY55" fmla="*/ 319881 h 736600"/>
                <a:gd name="connsiteX56" fmla="*/ 1256904 w 1268413"/>
                <a:gd name="connsiteY56" fmla="*/ 436563 h 736600"/>
                <a:gd name="connsiteX57" fmla="*/ 1250554 w 1268413"/>
                <a:gd name="connsiteY57" fmla="*/ 554038 h 736600"/>
                <a:gd name="connsiteX58" fmla="*/ 1250951 w 1268413"/>
                <a:gd name="connsiteY58" fmla="*/ 559594 h 736600"/>
                <a:gd name="connsiteX59" fmla="*/ 1251744 w 1268413"/>
                <a:gd name="connsiteY59" fmla="*/ 565150 h 736600"/>
                <a:gd name="connsiteX60" fmla="*/ 1252141 w 1268413"/>
                <a:gd name="connsiteY60" fmla="*/ 586978 h 736600"/>
                <a:gd name="connsiteX61" fmla="*/ 1250157 w 1268413"/>
                <a:gd name="connsiteY61" fmla="*/ 617538 h 736600"/>
                <a:gd name="connsiteX62" fmla="*/ 1245791 w 1268413"/>
                <a:gd name="connsiteY62" fmla="*/ 637778 h 736600"/>
                <a:gd name="connsiteX63" fmla="*/ 1243013 w 1268413"/>
                <a:gd name="connsiteY63" fmla="*/ 647700 h 736600"/>
                <a:gd name="connsiteX64" fmla="*/ 1239838 w 1268413"/>
                <a:gd name="connsiteY64" fmla="*/ 675481 h 736600"/>
                <a:gd name="connsiteX65" fmla="*/ 1236266 w 1268413"/>
                <a:gd name="connsiteY65" fmla="*/ 702469 h 736600"/>
                <a:gd name="connsiteX66" fmla="*/ 1237060 w 1268413"/>
                <a:gd name="connsiteY66" fmla="*/ 707231 h 736600"/>
                <a:gd name="connsiteX67" fmla="*/ 1235473 w 1268413"/>
                <a:gd name="connsiteY67" fmla="*/ 717153 h 736600"/>
                <a:gd name="connsiteX68" fmla="*/ 1233488 w 1268413"/>
                <a:gd name="connsiteY68" fmla="*/ 721519 h 736600"/>
                <a:gd name="connsiteX69" fmla="*/ 1231504 w 1268413"/>
                <a:gd name="connsiteY69" fmla="*/ 727869 h 736600"/>
                <a:gd name="connsiteX70" fmla="*/ 1223963 w 1268413"/>
                <a:gd name="connsiteY70" fmla="*/ 734616 h 736600"/>
                <a:gd name="connsiteX71" fmla="*/ 1218010 w 1268413"/>
                <a:gd name="connsiteY71" fmla="*/ 735013 h 736600"/>
                <a:gd name="connsiteX72" fmla="*/ 1212454 w 1268413"/>
                <a:gd name="connsiteY72" fmla="*/ 736600 h 736600"/>
                <a:gd name="connsiteX73" fmla="*/ 1205310 w 1268413"/>
                <a:gd name="connsiteY73" fmla="*/ 735410 h 736600"/>
                <a:gd name="connsiteX74" fmla="*/ 1171179 w 1268413"/>
                <a:gd name="connsiteY74" fmla="*/ 729456 h 736600"/>
                <a:gd name="connsiteX75" fmla="*/ 1102519 w 1268413"/>
                <a:gd name="connsiteY75" fmla="*/ 719931 h 736600"/>
                <a:gd name="connsiteX76" fmla="*/ 998935 w 1268413"/>
                <a:gd name="connsiteY76" fmla="*/ 711200 h 736600"/>
                <a:gd name="connsiteX77" fmla="*/ 860029 w 1268413"/>
                <a:gd name="connsiteY77" fmla="*/ 708819 h 736600"/>
                <a:gd name="connsiteX78" fmla="*/ 721916 w 1268413"/>
                <a:gd name="connsiteY78" fmla="*/ 712391 h 736600"/>
                <a:gd name="connsiteX79" fmla="*/ 652463 w 1268413"/>
                <a:gd name="connsiteY79" fmla="*/ 714772 h 736600"/>
                <a:gd name="connsiteX80" fmla="*/ 514350 w 1268413"/>
                <a:gd name="connsiteY80" fmla="*/ 720725 h 736600"/>
                <a:gd name="connsiteX81" fmla="*/ 307578 w 1268413"/>
                <a:gd name="connsiteY81" fmla="*/ 727075 h 736600"/>
                <a:gd name="connsiteX82" fmla="*/ 169863 w 1268413"/>
                <a:gd name="connsiteY82" fmla="*/ 728266 h 736600"/>
                <a:gd name="connsiteX83" fmla="*/ 100806 w 1268413"/>
                <a:gd name="connsiteY83" fmla="*/ 726678 h 736600"/>
                <a:gd name="connsiteX84" fmla="*/ 97235 w 1268413"/>
                <a:gd name="connsiteY84" fmla="*/ 726678 h 736600"/>
                <a:gd name="connsiteX85" fmla="*/ 92075 w 1268413"/>
                <a:gd name="connsiteY85" fmla="*/ 723503 h 736600"/>
                <a:gd name="connsiteX86" fmla="*/ 90091 w 1268413"/>
                <a:gd name="connsiteY86" fmla="*/ 721519 h 736600"/>
                <a:gd name="connsiteX87" fmla="*/ 73025 w 1268413"/>
                <a:gd name="connsiteY87" fmla="*/ 709613 h 736600"/>
                <a:gd name="connsiteX88" fmla="*/ 56753 w 1268413"/>
                <a:gd name="connsiteY88" fmla="*/ 696913 h 736600"/>
                <a:gd name="connsiteX89" fmla="*/ 32147 w 1268413"/>
                <a:gd name="connsiteY89" fmla="*/ 683022 h 736600"/>
                <a:gd name="connsiteX90" fmla="*/ 7938 w 1268413"/>
                <a:gd name="connsiteY90" fmla="*/ 669131 h 736600"/>
                <a:gd name="connsiteX91" fmla="*/ 3572 w 1268413"/>
                <a:gd name="connsiteY91" fmla="*/ 665163 h 736600"/>
                <a:gd name="connsiteX92" fmla="*/ 1985 w 1268413"/>
                <a:gd name="connsiteY92" fmla="*/ 660400 h 736600"/>
                <a:gd name="connsiteX93" fmla="*/ 1985 w 1268413"/>
                <a:gd name="connsiteY93" fmla="*/ 659210 h 736600"/>
                <a:gd name="connsiteX94" fmla="*/ 1985 w 1268413"/>
                <a:gd name="connsiteY94" fmla="*/ 658416 h 736600"/>
                <a:gd name="connsiteX95" fmla="*/ 2778 w 1268413"/>
                <a:gd name="connsiteY95" fmla="*/ 655241 h 736600"/>
                <a:gd name="connsiteX96" fmla="*/ 4366 w 1268413"/>
                <a:gd name="connsiteY96" fmla="*/ 652860 h 736600"/>
                <a:gd name="connsiteX97" fmla="*/ 1985 w 1268413"/>
                <a:gd name="connsiteY97" fmla="*/ 651272 h 736600"/>
                <a:gd name="connsiteX98" fmla="*/ 0 w 1268413"/>
                <a:gd name="connsiteY98" fmla="*/ 647700 h 736600"/>
                <a:gd name="connsiteX99" fmla="*/ 0 w 1268413"/>
                <a:gd name="connsiteY99" fmla="*/ 644922 h 736600"/>
                <a:gd name="connsiteX100" fmla="*/ 9922 w 1268413"/>
                <a:gd name="connsiteY100" fmla="*/ 491728 h 736600"/>
                <a:gd name="connsiteX101" fmla="*/ 29369 w 1268413"/>
                <a:gd name="connsiteY101" fmla="*/ 262335 h 736600"/>
                <a:gd name="connsiteX102" fmla="*/ 40085 w 1268413"/>
                <a:gd name="connsiteY102" fmla="*/ 109141 h 736600"/>
                <a:gd name="connsiteX103" fmla="*/ 43656 w 1268413"/>
                <a:gd name="connsiteY103" fmla="*/ 32147 h 736600"/>
                <a:gd name="connsiteX104" fmla="*/ 44450 w 1268413"/>
                <a:gd name="connsiteY104" fmla="*/ 28178 h 736600"/>
                <a:gd name="connsiteX105" fmla="*/ 48022 w 1268413"/>
                <a:gd name="connsiteY105" fmla="*/ 21828 h 736600"/>
                <a:gd name="connsiteX106" fmla="*/ 50403 w 1268413"/>
                <a:gd name="connsiteY106" fmla="*/ 19844 h 736600"/>
                <a:gd name="connsiteX107" fmla="*/ 52388 w 1268413"/>
                <a:gd name="connsiteY107" fmla="*/ 17463 h 736600"/>
                <a:gd name="connsiteX108" fmla="*/ 56753 w 1268413"/>
                <a:gd name="connsiteY108" fmla="*/ 16272 h 736600"/>
                <a:gd name="connsiteX109" fmla="*/ 127000 w 1268413"/>
                <a:gd name="connsiteY109" fmla="*/ 10716 h 736600"/>
                <a:gd name="connsiteX110" fmla="*/ 267891 w 1268413"/>
                <a:gd name="connsiteY110" fmla="*/ 3969 h 73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268413" h="736600">
                  <a:moveTo>
                    <a:pt x="74633" y="33338"/>
                  </a:moveTo>
                  <a:lnTo>
                    <a:pt x="72251" y="110282"/>
                  </a:lnTo>
                  <a:lnTo>
                    <a:pt x="64311" y="264964"/>
                  </a:lnTo>
                  <a:lnTo>
                    <a:pt x="51606" y="419646"/>
                  </a:lnTo>
                  <a:lnTo>
                    <a:pt x="31359" y="572741"/>
                  </a:lnTo>
                  <a:lnTo>
                    <a:pt x="17463" y="648495"/>
                  </a:lnTo>
                  <a:lnTo>
                    <a:pt x="20242" y="648892"/>
                  </a:lnTo>
                  <a:lnTo>
                    <a:pt x="22624" y="649288"/>
                  </a:lnTo>
                  <a:lnTo>
                    <a:pt x="37314" y="645719"/>
                  </a:lnTo>
                  <a:lnTo>
                    <a:pt x="67487" y="643339"/>
                  </a:lnTo>
                  <a:lnTo>
                    <a:pt x="113937" y="642546"/>
                  </a:lnTo>
                  <a:lnTo>
                    <a:pt x="142522" y="642546"/>
                  </a:lnTo>
                  <a:lnTo>
                    <a:pt x="219145" y="640563"/>
                  </a:lnTo>
                  <a:lnTo>
                    <a:pt x="295372" y="638976"/>
                  </a:lnTo>
                  <a:lnTo>
                    <a:pt x="439884" y="636993"/>
                  </a:lnTo>
                  <a:lnTo>
                    <a:pt x="584000" y="636596"/>
                  </a:lnTo>
                  <a:lnTo>
                    <a:pt x="732880" y="636596"/>
                  </a:lnTo>
                  <a:lnTo>
                    <a:pt x="881362" y="637390"/>
                  </a:lnTo>
                  <a:lnTo>
                    <a:pt x="951633" y="636993"/>
                  </a:lnTo>
                  <a:lnTo>
                    <a:pt x="1059224" y="635803"/>
                  </a:lnTo>
                  <a:lnTo>
                    <a:pt x="1129892" y="638579"/>
                  </a:lnTo>
                  <a:lnTo>
                    <a:pt x="1165226" y="642149"/>
                  </a:lnTo>
                  <a:lnTo>
                    <a:pt x="1162844" y="493020"/>
                  </a:lnTo>
                  <a:lnTo>
                    <a:pt x="1155301" y="270517"/>
                  </a:lnTo>
                  <a:lnTo>
                    <a:pt x="1147758" y="121784"/>
                  </a:lnTo>
                  <a:lnTo>
                    <a:pt x="1142596" y="47220"/>
                  </a:lnTo>
                  <a:lnTo>
                    <a:pt x="1082251" y="46823"/>
                  </a:lnTo>
                  <a:lnTo>
                    <a:pt x="1021905" y="42857"/>
                  </a:lnTo>
                  <a:lnTo>
                    <a:pt x="954016" y="40874"/>
                  </a:lnTo>
                  <a:lnTo>
                    <a:pt x="885729" y="38494"/>
                  </a:lnTo>
                  <a:lnTo>
                    <a:pt x="748760" y="36115"/>
                  </a:lnTo>
                  <a:lnTo>
                    <a:pt x="611791" y="34528"/>
                  </a:lnTo>
                  <a:lnTo>
                    <a:pt x="343410" y="34925"/>
                  </a:lnTo>
                  <a:close/>
                  <a:moveTo>
                    <a:pt x="479425" y="0"/>
                  </a:moveTo>
                  <a:lnTo>
                    <a:pt x="620316" y="0"/>
                  </a:lnTo>
                  <a:lnTo>
                    <a:pt x="761207" y="1588"/>
                  </a:lnTo>
                  <a:lnTo>
                    <a:pt x="902494" y="4366"/>
                  </a:lnTo>
                  <a:lnTo>
                    <a:pt x="974726" y="6747"/>
                  </a:lnTo>
                  <a:lnTo>
                    <a:pt x="1047354" y="8731"/>
                  </a:lnTo>
                  <a:lnTo>
                    <a:pt x="1078310" y="9525"/>
                  </a:lnTo>
                  <a:lnTo>
                    <a:pt x="1125141" y="10716"/>
                  </a:lnTo>
                  <a:lnTo>
                    <a:pt x="1155304" y="13891"/>
                  </a:lnTo>
                  <a:lnTo>
                    <a:pt x="1170782" y="17066"/>
                  </a:lnTo>
                  <a:lnTo>
                    <a:pt x="1175544" y="18256"/>
                  </a:lnTo>
                  <a:lnTo>
                    <a:pt x="1177926" y="21035"/>
                  </a:lnTo>
                  <a:lnTo>
                    <a:pt x="1181498" y="21431"/>
                  </a:lnTo>
                  <a:lnTo>
                    <a:pt x="1187848" y="24606"/>
                  </a:lnTo>
                  <a:lnTo>
                    <a:pt x="1190229" y="27781"/>
                  </a:lnTo>
                  <a:lnTo>
                    <a:pt x="1214438" y="56356"/>
                  </a:lnTo>
                  <a:lnTo>
                    <a:pt x="1245394" y="99616"/>
                  </a:lnTo>
                  <a:lnTo>
                    <a:pt x="1260476" y="132160"/>
                  </a:lnTo>
                  <a:lnTo>
                    <a:pt x="1264444" y="151210"/>
                  </a:lnTo>
                  <a:lnTo>
                    <a:pt x="1267619" y="172244"/>
                  </a:lnTo>
                  <a:lnTo>
                    <a:pt x="1268413" y="214313"/>
                  </a:lnTo>
                  <a:lnTo>
                    <a:pt x="1264841" y="278210"/>
                  </a:lnTo>
                  <a:lnTo>
                    <a:pt x="1262460" y="319881"/>
                  </a:lnTo>
                  <a:lnTo>
                    <a:pt x="1256904" y="436563"/>
                  </a:lnTo>
                  <a:lnTo>
                    <a:pt x="1250554" y="554038"/>
                  </a:lnTo>
                  <a:lnTo>
                    <a:pt x="1250951" y="559594"/>
                  </a:lnTo>
                  <a:lnTo>
                    <a:pt x="1251744" y="565150"/>
                  </a:lnTo>
                  <a:lnTo>
                    <a:pt x="1252141" y="586978"/>
                  </a:lnTo>
                  <a:lnTo>
                    <a:pt x="1250157" y="617538"/>
                  </a:lnTo>
                  <a:lnTo>
                    <a:pt x="1245791" y="637778"/>
                  </a:lnTo>
                  <a:lnTo>
                    <a:pt x="1243013" y="647700"/>
                  </a:lnTo>
                  <a:lnTo>
                    <a:pt x="1239838" y="675481"/>
                  </a:lnTo>
                  <a:lnTo>
                    <a:pt x="1236266" y="702469"/>
                  </a:lnTo>
                  <a:lnTo>
                    <a:pt x="1237060" y="707231"/>
                  </a:lnTo>
                  <a:lnTo>
                    <a:pt x="1235473" y="717153"/>
                  </a:lnTo>
                  <a:lnTo>
                    <a:pt x="1233488" y="721519"/>
                  </a:lnTo>
                  <a:lnTo>
                    <a:pt x="1231504" y="727869"/>
                  </a:lnTo>
                  <a:lnTo>
                    <a:pt x="1223963" y="734616"/>
                  </a:lnTo>
                  <a:lnTo>
                    <a:pt x="1218010" y="735013"/>
                  </a:lnTo>
                  <a:lnTo>
                    <a:pt x="1212454" y="736600"/>
                  </a:lnTo>
                  <a:lnTo>
                    <a:pt x="1205310" y="735410"/>
                  </a:lnTo>
                  <a:lnTo>
                    <a:pt x="1171179" y="729456"/>
                  </a:lnTo>
                  <a:lnTo>
                    <a:pt x="1102519" y="719931"/>
                  </a:lnTo>
                  <a:lnTo>
                    <a:pt x="998935" y="711200"/>
                  </a:lnTo>
                  <a:lnTo>
                    <a:pt x="860029" y="708819"/>
                  </a:lnTo>
                  <a:lnTo>
                    <a:pt x="721916" y="712391"/>
                  </a:lnTo>
                  <a:lnTo>
                    <a:pt x="652463" y="714772"/>
                  </a:lnTo>
                  <a:lnTo>
                    <a:pt x="514350" y="720725"/>
                  </a:lnTo>
                  <a:lnTo>
                    <a:pt x="307578" y="727075"/>
                  </a:lnTo>
                  <a:lnTo>
                    <a:pt x="169863" y="728266"/>
                  </a:lnTo>
                  <a:lnTo>
                    <a:pt x="100806" y="726678"/>
                  </a:lnTo>
                  <a:lnTo>
                    <a:pt x="97235" y="726678"/>
                  </a:lnTo>
                  <a:lnTo>
                    <a:pt x="92075" y="723503"/>
                  </a:lnTo>
                  <a:lnTo>
                    <a:pt x="90091" y="721519"/>
                  </a:lnTo>
                  <a:lnTo>
                    <a:pt x="73025" y="709613"/>
                  </a:lnTo>
                  <a:lnTo>
                    <a:pt x="56753" y="696913"/>
                  </a:lnTo>
                  <a:lnTo>
                    <a:pt x="32147" y="683022"/>
                  </a:lnTo>
                  <a:lnTo>
                    <a:pt x="7938" y="669131"/>
                  </a:lnTo>
                  <a:lnTo>
                    <a:pt x="3572" y="665163"/>
                  </a:lnTo>
                  <a:lnTo>
                    <a:pt x="1985" y="660400"/>
                  </a:lnTo>
                  <a:lnTo>
                    <a:pt x="1985" y="659210"/>
                  </a:lnTo>
                  <a:lnTo>
                    <a:pt x="1985" y="658416"/>
                  </a:lnTo>
                  <a:lnTo>
                    <a:pt x="2778" y="655241"/>
                  </a:lnTo>
                  <a:lnTo>
                    <a:pt x="4366" y="652860"/>
                  </a:lnTo>
                  <a:lnTo>
                    <a:pt x="1985" y="651272"/>
                  </a:lnTo>
                  <a:lnTo>
                    <a:pt x="0" y="647700"/>
                  </a:lnTo>
                  <a:lnTo>
                    <a:pt x="0" y="644922"/>
                  </a:lnTo>
                  <a:lnTo>
                    <a:pt x="9922" y="491728"/>
                  </a:lnTo>
                  <a:lnTo>
                    <a:pt x="29369" y="262335"/>
                  </a:lnTo>
                  <a:lnTo>
                    <a:pt x="40085" y="109141"/>
                  </a:lnTo>
                  <a:lnTo>
                    <a:pt x="43656" y="32147"/>
                  </a:lnTo>
                  <a:lnTo>
                    <a:pt x="44450" y="28178"/>
                  </a:lnTo>
                  <a:lnTo>
                    <a:pt x="48022" y="21828"/>
                  </a:lnTo>
                  <a:lnTo>
                    <a:pt x="50403" y="19844"/>
                  </a:lnTo>
                  <a:lnTo>
                    <a:pt x="52388" y="17463"/>
                  </a:lnTo>
                  <a:lnTo>
                    <a:pt x="56753" y="16272"/>
                  </a:lnTo>
                  <a:lnTo>
                    <a:pt x="127000" y="10716"/>
                  </a:lnTo>
                  <a:lnTo>
                    <a:pt x="267891" y="396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9331D07F-1EAF-4068-84E5-6DF1AF869BB1}"/>
                </a:ext>
              </a:extLst>
            </p:cNvPr>
            <p:cNvSpPr txBox="1"/>
            <p:nvPr/>
          </p:nvSpPr>
          <p:spPr>
            <a:xfrm>
              <a:off x="5511677" y="4881332"/>
              <a:ext cx="1884069" cy="458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>
                  <a:solidFill>
                    <a:schemeClr val="accent1"/>
                  </a:solidFill>
                </a:rPr>
                <a:t>Communication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7288238D-D9DF-4A46-B03E-97A4BF808FD9}"/>
              </a:ext>
            </a:extLst>
          </p:cNvPr>
          <p:cNvGrpSpPr/>
          <p:nvPr/>
        </p:nvGrpSpPr>
        <p:grpSpPr>
          <a:xfrm>
            <a:off x="7715501" y="3988711"/>
            <a:ext cx="2964322" cy="2148968"/>
            <a:chOff x="4701820" y="3548614"/>
            <a:chExt cx="2964322" cy="2148968"/>
          </a:xfrm>
        </p:grpSpPr>
        <p:sp>
          <p:nvSpPr>
            <p:cNvPr id="57" name="Freeform: Shape 68">
              <a:extLst>
                <a:ext uri="{FF2B5EF4-FFF2-40B4-BE49-F238E27FC236}">
                  <a16:creationId xmlns:a16="http://schemas.microsoft.com/office/drawing/2014/main" id="{29B138E1-7C21-4FDC-8A41-BEE8FBEED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1820" y="3548614"/>
              <a:ext cx="2964322" cy="2148968"/>
            </a:xfrm>
            <a:custGeom>
              <a:avLst/>
              <a:gdLst>
                <a:gd name="connsiteX0" fmla="*/ 74633 w 1268413"/>
                <a:gd name="connsiteY0" fmla="*/ 33338 h 736600"/>
                <a:gd name="connsiteX1" fmla="*/ 72251 w 1268413"/>
                <a:gd name="connsiteY1" fmla="*/ 110282 h 736600"/>
                <a:gd name="connsiteX2" fmla="*/ 64311 w 1268413"/>
                <a:gd name="connsiteY2" fmla="*/ 264964 h 736600"/>
                <a:gd name="connsiteX3" fmla="*/ 51606 w 1268413"/>
                <a:gd name="connsiteY3" fmla="*/ 419646 h 736600"/>
                <a:gd name="connsiteX4" fmla="*/ 31359 w 1268413"/>
                <a:gd name="connsiteY4" fmla="*/ 572741 h 736600"/>
                <a:gd name="connsiteX5" fmla="*/ 17463 w 1268413"/>
                <a:gd name="connsiteY5" fmla="*/ 648495 h 736600"/>
                <a:gd name="connsiteX6" fmla="*/ 20242 w 1268413"/>
                <a:gd name="connsiteY6" fmla="*/ 648892 h 736600"/>
                <a:gd name="connsiteX7" fmla="*/ 22624 w 1268413"/>
                <a:gd name="connsiteY7" fmla="*/ 649288 h 736600"/>
                <a:gd name="connsiteX8" fmla="*/ 37314 w 1268413"/>
                <a:gd name="connsiteY8" fmla="*/ 645719 h 736600"/>
                <a:gd name="connsiteX9" fmla="*/ 67487 w 1268413"/>
                <a:gd name="connsiteY9" fmla="*/ 643339 h 736600"/>
                <a:gd name="connsiteX10" fmla="*/ 113937 w 1268413"/>
                <a:gd name="connsiteY10" fmla="*/ 642546 h 736600"/>
                <a:gd name="connsiteX11" fmla="*/ 142522 w 1268413"/>
                <a:gd name="connsiteY11" fmla="*/ 642546 h 736600"/>
                <a:gd name="connsiteX12" fmla="*/ 219145 w 1268413"/>
                <a:gd name="connsiteY12" fmla="*/ 640563 h 736600"/>
                <a:gd name="connsiteX13" fmla="*/ 295372 w 1268413"/>
                <a:gd name="connsiteY13" fmla="*/ 638976 h 736600"/>
                <a:gd name="connsiteX14" fmla="*/ 439884 w 1268413"/>
                <a:gd name="connsiteY14" fmla="*/ 636993 h 736600"/>
                <a:gd name="connsiteX15" fmla="*/ 584000 w 1268413"/>
                <a:gd name="connsiteY15" fmla="*/ 636596 h 736600"/>
                <a:gd name="connsiteX16" fmla="*/ 732880 w 1268413"/>
                <a:gd name="connsiteY16" fmla="*/ 636596 h 736600"/>
                <a:gd name="connsiteX17" fmla="*/ 881362 w 1268413"/>
                <a:gd name="connsiteY17" fmla="*/ 637390 h 736600"/>
                <a:gd name="connsiteX18" fmla="*/ 951633 w 1268413"/>
                <a:gd name="connsiteY18" fmla="*/ 636993 h 736600"/>
                <a:gd name="connsiteX19" fmla="*/ 1059224 w 1268413"/>
                <a:gd name="connsiteY19" fmla="*/ 635803 h 736600"/>
                <a:gd name="connsiteX20" fmla="*/ 1129892 w 1268413"/>
                <a:gd name="connsiteY20" fmla="*/ 638579 h 736600"/>
                <a:gd name="connsiteX21" fmla="*/ 1165226 w 1268413"/>
                <a:gd name="connsiteY21" fmla="*/ 642149 h 736600"/>
                <a:gd name="connsiteX22" fmla="*/ 1162844 w 1268413"/>
                <a:gd name="connsiteY22" fmla="*/ 493020 h 736600"/>
                <a:gd name="connsiteX23" fmla="*/ 1155301 w 1268413"/>
                <a:gd name="connsiteY23" fmla="*/ 270517 h 736600"/>
                <a:gd name="connsiteX24" fmla="*/ 1147758 w 1268413"/>
                <a:gd name="connsiteY24" fmla="*/ 121784 h 736600"/>
                <a:gd name="connsiteX25" fmla="*/ 1142596 w 1268413"/>
                <a:gd name="connsiteY25" fmla="*/ 47220 h 736600"/>
                <a:gd name="connsiteX26" fmla="*/ 1082251 w 1268413"/>
                <a:gd name="connsiteY26" fmla="*/ 46823 h 736600"/>
                <a:gd name="connsiteX27" fmla="*/ 1021905 w 1268413"/>
                <a:gd name="connsiteY27" fmla="*/ 42857 h 736600"/>
                <a:gd name="connsiteX28" fmla="*/ 954016 w 1268413"/>
                <a:gd name="connsiteY28" fmla="*/ 40874 h 736600"/>
                <a:gd name="connsiteX29" fmla="*/ 885729 w 1268413"/>
                <a:gd name="connsiteY29" fmla="*/ 38494 h 736600"/>
                <a:gd name="connsiteX30" fmla="*/ 748760 w 1268413"/>
                <a:gd name="connsiteY30" fmla="*/ 36115 h 736600"/>
                <a:gd name="connsiteX31" fmla="*/ 611791 w 1268413"/>
                <a:gd name="connsiteY31" fmla="*/ 34528 h 736600"/>
                <a:gd name="connsiteX32" fmla="*/ 343410 w 1268413"/>
                <a:gd name="connsiteY32" fmla="*/ 34925 h 736600"/>
                <a:gd name="connsiteX33" fmla="*/ 479425 w 1268413"/>
                <a:gd name="connsiteY33" fmla="*/ 0 h 736600"/>
                <a:gd name="connsiteX34" fmla="*/ 620316 w 1268413"/>
                <a:gd name="connsiteY34" fmla="*/ 0 h 736600"/>
                <a:gd name="connsiteX35" fmla="*/ 761207 w 1268413"/>
                <a:gd name="connsiteY35" fmla="*/ 1588 h 736600"/>
                <a:gd name="connsiteX36" fmla="*/ 902494 w 1268413"/>
                <a:gd name="connsiteY36" fmla="*/ 4366 h 736600"/>
                <a:gd name="connsiteX37" fmla="*/ 974726 w 1268413"/>
                <a:gd name="connsiteY37" fmla="*/ 6747 h 736600"/>
                <a:gd name="connsiteX38" fmla="*/ 1047354 w 1268413"/>
                <a:gd name="connsiteY38" fmla="*/ 8731 h 736600"/>
                <a:gd name="connsiteX39" fmla="*/ 1078310 w 1268413"/>
                <a:gd name="connsiteY39" fmla="*/ 9525 h 736600"/>
                <a:gd name="connsiteX40" fmla="*/ 1125141 w 1268413"/>
                <a:gd name="connsiteY40" fmla="*/ 10716 h 736600"/>
                <a:gd name="connsiteX41" fmla="*/ 1155304 w 1268413"/>
                <a:gd name="connsiteY41" fmla="*/ 13891 h 736600"/>
                <a:gd name="connsiteX42" fmla="*/ 1170782 w 1268413"/>
                <a:gd name="connsiteY42" fmla="*/ 17066 h 736600"/>
                <a:gd name="connsiteX43" fmla="*/ 1175544 w 1268413"/>
                <a:gd name="connsiteY43" fmla="*/ 18256 h 736600"/>
                <a:gd name="connsiteX44" fmla="*/ 1177926 w 1268413"/>
                <a:gd name="connsiteY44" fmla="*/ 21035 h 736600"/>
                <a:gd name="connsiteX45" fmla="*/ 1181498 w 1268413"/>
                <a:gd name="connsiteY45" fmla="*/ 21431 h 736600"/>
                <a:gd name="connsiteX46" fmla="*/ 1187848 w 1268413"/>
                <a:gd name="connsiteY46" fmla="*/ 24606 h 736600"/>
                <a:gd name="connsiteX47" fmla="*/ 1190229 w 1268413"/>
                <a:gd name="connsiteY47" fmla="*/ 27781 h 736600"/>
                <a:gd name="connsiteX48" fmla="*/ 1214438 w 1268413"/>
                <a:gd name="connsiteY48" fmla="*/ 56356 h 736600"/>
                <a:gd name="connsiteX49" fmla="*/ 1245394 w 1268413"/>
                <a:gd name="connsiteY49" fmla="*/ 99616 h 736600"/>
                <a:gd name="connsiteX50" fmla="*/ 1260476 w 1268413"/>
                <a:gd name="connsiteY50" fmla="*/ 132160 h 736600"/>
                <a:gd name="connsiteX51" fmla="*/ 1264444 w 1268413"/>
                <a:gd name="connsiteY51" fmla="*/ 151210 h 736600"/>
                <a:gd name="connsiteX52" fmla="*/ 1267619 w 1268413"/>
                <a:gd name="connsiteY52" fmla="*/ 172244 h 736600"/>
                <a:gd name="connsiteX53" fmla="*/ 1268413 w 1268413"/>
                <a:gd name="connsiteY53" fmla="*/ 214313 h 736600"/>
                <a:gd name="connsiteX54" fmla="*/ 1264841 w 1268413"/>
                <a:gd name="connsiteY54" fmla="*/ 278210 h 736600"/>
                <a:gd name="connsiteX55" fmla="*/ 1262460 w 1268413"/>
                <a:gd name="connsiteY55" fmla="*/ 319881 h 736600"/>
                <a:gd name="connsiteX56" fmla="*/ 1256904 w 1268413"/>
                <a:gd name="connsiteY56" fmla="*/ 436563 h 736600"/>
                <a:gd name="connsiteX57" fmla="*/ 1250554 w 1268413"/>
                <a:gd name="connsiteY57" fmla="*/ 554038 h 736600"/>
                <a:gd name="connsiteX58" fmla="*/ 1250951 w 1268413"/>
                <a:gd name="connsiteY58" fmla="*/ 559594 h 736600"/>
                <a:gd name="connsiteX59" fmla="*/ 1251744 w 1268413"/>
                <a:gd name="connsiteY59" fmla="*/ 565150 h 736600"/>
                <a:gd name="connsiteX60" fmla="*/ 1252141 w 1268413"/>
                <a:gd name="connsiteY60" fmla="*/ 586978 h 736600"/>
                <a:gd name="connsiteX61" fmla="*/ 1250157 w 1268413"/>
                <a:gd name="connsiteY61" fmla="*/ 617538 h 736600"/>
                <a:gd name="connsiteX62" fmla="*/ 1245791 w 1268413"/>
                <a:gd name="connsiteY62" fmla="*/ 637778 h 736600"/>
                <a:gd name="connsiteX63" fmla="*/ 1243013 w 1268413"/>
                <a:gd name="connsiteY63" fmla="*/ 647700 h 736600"/>
                <a:gd name="connsiteX64" fmla="*/ 1239838 w 1268413"/>
                <a:gd name="connsiteY64" fmla="*/ 675481 h 736600"/>
                <a:gd name="connsiteX65" fmla="*/ 1236266 w 1268413"/>
                <a:gd name="connsiteY65" fmla="*/ 702469 h 736600"/>
                <a:gd name="connsiteX66" fmla="*/ 1237060 w 1268413"/>
                <a:gd name="connsiteY66" fmla="*/ 707231 h 736600"/>
                <a:gd name="connsiteX67" fmla="*/ 1235473 w 1268413"/>
                <a:gd name="connsiteY67" fmla="*/ 717153 h 736600"/>
                <a:gd name="connsiteX68" fmla="*/ 1233488 w 1268413"/>
                <a:gd name="connsiteY68" fmla="*/ 721519 h 736600"/>
                <a:gd name="connsiteX69" fmla="*/ 1231504 w 1268413"/>
                <a:gd name="connsiteY69" fmla="*/ 727869 h 736600"/>
                <a:gd name="connsiteX70" fmla="*/ 1223963 w 1268413"/>
                <a:gd name="connsiteY70" fmla="*/ 734616 h 736600"/>
                <a:gd name="connsiteX71" fmla="*/ 1218010 w 1268413"/>
                <a:gd name="connsiteY71" fmla="*/ 735013 h 736600"/>
                <a:gd name="connsiteX72" fmla="*/ 1212454 w 1268413"/>
                <a:gd name="connsiteY72" fmla="*/ 736600 h 736600"/>
                <a:gd name="connsiteX73" fmla="*/ 1205310 w 1268413"/>
                <a:gd name="connsiteY73" fmla="*/ 735410 h 736600"/>
                <a:gd name="connsiteX74" fmla="*/ 1171179 w 1268413"/>
                <a:gd name="connsiteY74" fmla="*/ 729456 h 736600"/>
                <a:gd name="connsiteX75" fmla="*/ 1102519 w 1268413"/>
                <a:gd name="connsiteY75" fmla="*/ 719931 h 736600"/>
                <a:gd name="connsiteX76" fmla="*/ 998935 w 1268413"/>
                <a:gd name="connsiteY76" fmla="*/ 711200 h 736600"/>
                <a:gd name="connsiteX77" fmla="*/ 860029 w 1268413"/>
                <a:gd name="connsiteY77" fmla="*/ 708819 h 736600"/>
                <a:gd name="connsiteX78" fmla="*/ 721916 w 1268413"/>
                <a:gd name="connsiteY78" fmla="*/ 712391 h 736600"/>
                <a:gd name="connsiteX79" fmla="*/ 652463 w 1268413"/>
                <a:gd name="connsiteY79" fmla="*/ 714772 h 736600"/>
                <a:gd name="connsiteX80" fmla="*/ 514350 w 1268413"/>
                <a:gd name="connsiteY80" fmla="*/ 720725 h 736600"/>
                <a:gd name="connsiteX81" fmla="*/ 307578 w 1268413"/>
                <a:gd name="connsiteY81" fmla="*/ 727075 h 736600"/>
                <a:gd name="connsiteX82" fmla="*/ 169863 w 1268413"/>
                <a:gd name="connsiteY82" fmla="*/ 728266 h 736600"/>
                <a:gd name="connsiteX83" fmla="*/ 100806 w 1268413"/>
                <a:gd name="connsiteY83" fmla="*/ 726678 h 736600"/>
                <a:gd name="connsiteX84" fmla="*/ 97235 w 1268413"/>
                <a:gd name="connsiteY84" fmla="*/ 726678 h 736600"/>
                <a:gd name="connsiteX85" fmla="*/ 92075 w 1268413"/>
                <a:gd name="connsiteY85" fmla="*/ 723503 h 736600"/>
                <a:gd name="connsiteX86" fmla="*/ 90091 w 1268413"/>
                <a:gd name="connsiteY86" fmla="*/ 721519 h 736600"/>
                <a:gd name="connsiteX87" fmla="*/ 73025 w 1268413"/>
                <a:gd name="connsiteY87" fmla="*/ 709613 h 736600"/>
                <a:gd name="connsiteX88" fmla="*/ 56753 w 1268413"/>
                <a:gd name="connsiteY88" fmla="*/ 696913 h 736600"/>
                <a:gd name="connsiteX89" fmla="*/ 32147 w 1268413"/>
                <a:gd name="connsiteY89" fmla="*/ 683022 h 736600"/>
                <a:gd name="connsiteX90" fmla="*/ 7938 w 1268413"/>
                <a:gd name="connsiteY90" fmla="*/ 669131 h 736600"/>
                <a:gd name="connsiteX91" fmla="*/ 3572 w 1268413"/>
                <a:gd name="connsiteY91" fmla="*/ 665163 h 736600"/>
                <a:gd name="connsiteX92" fmla="*/ 1985 w 1268413"/>
                <a:gd name="connsiteY92" fmla="*/ 660400 h 736600"/>
                <a:gd name="connsiteX93" fmla="*/ 1985 w 1268413"/>
                <a:gd name="connsiteY93" fmla="*/ 659210 h 736600"/>
                <a:gd name="connsiteX94" fmla="*/ 1985 w 1268413"/>
                <a:gd name="connsiteY94" fmla="*/ 658416 h 736600"/>
                <a:gd name="connsiteX95" fmla="*/ 2778 w 1268413"/>
                <a:gd name="connsiteY95" fmla="*/ 655241 h 736600"/>
                <a:gd name="connsiteX96" fmla="*/ 4366 w 1268413"/>
                <a:gd name="connsiteY96" fmla="*/ 652860 h 736600"/>
                <a:gd name="connsiteX97" fmla="*/ 1985 w 1268413"/>
                <a:gd name="connsiteY97" fmla="*/ 651272 h 736600"/>
                <a:gd name="connsiteX98" fmla="*/ 0 w 1268413"/>
                <a:gd name="connsiteY98" fmla="*/ 647700 h 736600"/>
                <a:gd name="connsiteX99" fmla="*/ 0 w 1268413"/>
                <a:gd name="connsiteY99" fmla="*/ 644922 h 736600"/>
                <a:gd name="connsiteX100" fmla="*/ 9922 w 1268413"/>
                <a:gd name="connsiteY100" fmla="*/ 491728 h 736600"/>
                <a:gd name="connsiteX101" fmla="*/ 29369 w 1268413"/>
                <a:gd name="connsiteY101" fmla="*/ 262335 h 736600"/>
                <a:gd name="connsiteX102" fmla="*/ 40085 w 1268413"/>
                <a:gd name="connsiteY102" fmla="*/ 109141 h 736600"/>
                <a:gd name="connsiteX103" fmla="*/ 43656 w 1268413"/>
                <a:gd name="connsiteY103" fmla="*/ 32147 h 736600"/>
                <a:gd name="connsiteX104" fmla="*/ 44450 w 1268413"/>
                <a:gd name="connsiteY104" fmla="*/ 28178 h 736600"/>
                <a:gd name="connsiteX105" fmla="*/ 48022 w 1268413"/>
                <a:gd name="connsiteY105" fmla="*/ 21828 h 736600"/>
                <a:gd name="connsiteX106" fmla="*/ 50403 w 1268413"/>
                <a:gd name="connsiteY106" fmla="*/ 19844 h 736600"/>
                <a:gd name="connsiteX107" fmla="*/ 52388 w 1268413"/>
                <a:gd name="connsiteY107" fmla="*/ 17463 h 736600"/>
                <a:gd name="connsiteX108" fmla="*/ 56753 w 1268413"/>
                <a:gd name="connsiteY108" fmla="*/ 16272 h 736600"/>
                <a:gd name="connsiteX109" fmla="*/ 127000 w 1268413"/>
                <a:gd name="connsiteY109" fmla="*/ 10716 h 736600"/>
                <a:gd name="connsiteX110" fmla="*/ 267891 w 1268413"/>
                <a:gd name="connsiteY110" fmla="*/ 3969 h 73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268413" h="736600">
                  <a:moveTo>
                    <a:pt x="74633" y="33338"/>
                  </a:moveTo>
                  <a:lnTo>
                    <a:pt x="72251" y="110282"/>
                  </a:lnTo>
                  <a:lnTo>
                    <a:pt x="64311" y="264964"/>
                  </a:lnTo>
                  <a:lnTo>
                    <a:pt x="51606" y="419646"/>
                  </a:lnTo>
                  <a:lnTo>
                    <a:pt x="31359" y="572741"/>
                  </a:lnTo>
                  <a:lnTo>
                    <a:pt x="17463" y="648495"/>
                  </a:lnTo>
                  <a:lnTo>
                    <a:pt x="20242" y="648892"/>
                  </a:lnTo>
                  <a:lnTo>
                    <a:pt x="22624" y="649288"/>
                  </a:lnTo>
                  <a:lnTo>
                    <a:pt x="37314" y="645719"/>
                  </a:lnTo>
                  <a:lnTo>
                    <a:pt x="67487" y="643339"/>
                  </a:lnTo>
                  <a:lnTo>
                    <a:pt x="113937" y="642546"/>
                  </a:lnTo>
                  <a:lnTo>
                    <a:pt x="142522" y="642546"/>
                  </a:lnTo>
                  <a:lnTo>
                    <a:pt x="219145" y="640563"/>
                  </a:lnTo>
                  <a:lnTo>
                    <a:pt x="295372" y="638976"/>
                  </a:lnTo>
                  <a:lnTo>
                    <a:pt x="439884" y="636993"/>
                  </a:lnTo>
                  <a:lnTo>
                    <a:pt x="584000" y="636596"/>
                  </a:lnTo>
                  <a:lnTo>
                    <a:pt x="732880" y="636596"/>
                  </a:lnTo>
                  <a:lnTo>
                    <a:pt x="881362" y="637390"/>
                  </a:lnTo>
                  <a:lnTo>
                    <a:pt x="951633" y="636993"/>
                  </a:lnTo>
                  <a:lnTo>
                    <a:pt x="1059224" y="635803"/>
                  </a:lnTo>
                  <a:lnTo>
                    <a:pt x="1129892" y="638579"/>
                  </a:lnTo>
                  <a:lnTo>
                    <a:pt x="1165226" y="642149"/>
                  </a:lnTo>
                  <a:lnTo>
                    <a:pt x="1162844" y="493020"/>
                  </a:lnTo>
                  <a:lnTo>
                    <a:pt x="1155301" y="270517"/>
                  </a:lnTo>
                  <a:lnTo>
                    <a:pt x="1147758" y="121784"/>
                  </a:lnTo>
                  <a:lnTo>
                    <a:pt x="1142596" y="47220"/>
                  </a:lnTo>
                  <a:lnTo>
                    <a:pt x="1082251" y="46823"/>
                  </a:lnTo>
                  <a:lnTo>
                    <a:pt x="1021905" y="42857"/>
                  </a:lnTo>
                  <a:lnTo>
                    <a:pt x="954016" y="40874"/>
                  </a:lnTo>
                  <a:lnTo>
                    <a:pt x="885729" y="38494"/>
                  </a:lnTo>
                  <a:lnTo>
                    <a:pt x="748760" y="36115"/>
                  </a:lnTo>
                  <a:lnTo>
                    <a:pt x="611791" y="34528"/>
                  </a:lnTo>
                  <a:lnTo>
                    <a:pt x="343410" y="34925"/>
                  </a:lnTo>
                  <a:close/>
                  <a:moveTo>
                    <a:pt x="479425" y="0"/>
                  </a:moveTo>
                  <a:lnTo>
                    <a:pt x="620316" y="0"/>
                  </a:lnTo>
                  <a:lnTo>
                    <a:pt x="761207" y="1588"/>
                  </a:lnTo>
                  <a:lnTo>
                    <a:pt x="902494" y="4366"/>
                  </a:lnTo>
                  <a:lnTo>
                    <a:pt x="974726" y="6747"/>
                  </a:lnTo>
                  <a:lnTo>
                    <a:pt x="1047354" y="8731"/>
                  </a:lnTo>
                  <a:lnTo>
                    <a:pt x="1078310" y="9525"/>
                  </a:lnTo>
                  <a:lnTo>
                    <a:pt x="1125141" y="10716"/>
                  </a:lnTo>
                  <a:lnTo>
                    <a:pt x="1155304" y="13891"/>
                  </a:lnTo>
                  <a:lnTo>
                    <a:pt x="1170782" y="17066"/>
                  </a:lnTo>
                  <a:lnTo>
                    <a:pt x="1175544" y="18256"/>
                  </a:lnTo>
                  <a:lnTo>
                    <a:pt x="1177926" y="21035"/>
                  </a:lnTo>
                  <a:lnTo>
                    <a:pt x="1181498" y="21431"/>
                  </a:lnTo>
                  <a:lnTo>
                    <a:pt x="1187848" y="24606"/>
                  </a:lnTo>
                  <a:lnTo>
                    <a:pt x="1190229" y="27781"/>
                  </a:lnTo>
                  <a:lnTo>
                    <a:pt x="1214438" y="56356"/>
                  </a:lnTo>
                  <a:lnTo>
                    <a:pt x="1245394" y="99616"/>
                  </a:lnTo>
                  <a:lnTo>
                    <a:pt x="1260476" y="132160"/>
                  </a:lnTo>
                  <a:lnTo>
                    <a:pt x="1264444" y="151210"/>
                  </a:lnTo>
                  <a:lnTo>
                    <a:pt x="1267619" y="172244"/>
                  </a:lnTo>
                  <a:lnTo>
                    <a:pt x="1268413" y="214313"/>
                  </a:lnTo>
                  <a:lnTo>
                    <a:pt x="1264841" y="278210"/>
                  </a:lnTo>
                  <a:lnTo>
                    <a:pt x="1262460" y="319881"/>
                  </a:lnTo>
                  <a:lnTo>
                    <a:pt x="1256904" y="436563"/>
                  </a:lnTo>
                  <a:lnTo>
                    <a:pt x="1250554" y="554038"/>
                  </a:lnTo>
                  <a:lnTo>
                    <a:pt x="1250951" y="559594"/>
                  </a:lnTo>
                  <a:lnTo>
                    <a:pt x="1251744" y="565150"/>
                  </a:lnTo>
                  <a:lnTo>
                    <a:pt x="1252141" y="586978"/>
                  </a:lnTo>
                  <a:lnTo>
                    <a:pt x="1250157" y="617538"/>
                  </a:lnTo>
                  <a:lnTo>
                    <a:pt x="1245791" y="637778"/>
                  </a:lnTo>
                  <a:lnTo>
                    <a:pt x="1243013" y="647700"/>
                  </a:lnTo>
                  <a:lnTo>
                    <a:pt x="1239838" y="675481"/>
                  </a:lnTo>
                  <a:lnTo>
                    <a:pt x="1236266" y="702469"/>
                  </a:lnTo>
                  <a:lnTo>
                    <a:pt x="1237060" y="707231"/>
                  </a:lnTo>
                  <a:lnTo>
                    <a:pt x="1235473" y="717153"/>
                  </a:lnTo>
                  <a:lnTo>
                    <a:pt x="1233488" y="721519"/>
                  </a:lnTo>
                  <a:lnTo>
                    <a:pt x="1231504" y="727869"/>
                  </a:lnTo>
                  <a:lnTo>
                    <a:pt x="1223963" y="734616"/>
                  </a:lnTo>
                  <a:lnTo>
                    <a:pt x="1218010" y="735013"/>
                  </a:lnTo>
                  <a:lnTo>
                    <a:pt x="1212454" y="736600"/>
                  </a:lnTo>
                  <a:lnTo>
                    <a:pt x="1205310" y="735410"/>
                  </a:lnTo>
                  <a:lnTo>
                    <a:pt x="1171179" y="729456"/>
                  </a:lnTo>
                  <a:lnTo>
                    <a:pt x="1102519" y="719931"/>
                  </a:lnTo>
                  <a:lnTo>
                    <a:pt x="998935" y="711200"/>
                  </a:lnTo>
                  <a:lnTo>
                    <a:pt x="860029" y="708819"/>
                  </a:lnTo>
                  <a:lnTo>
                    <a:pt x="721916" y="712391"/>
                  </a:lnTo>
                  <a:lnTo>
                    <a:pt x="652463" y="714772"/>
                  </a:lnTo>
                  <a:lnTo>
                    <a:pt x="514350" y="720725"/>
                  </a:lnTo>
                  <a:lnTo>
                    <a:pt x="307578" y="727075"/>
                  </a:lnTo>
                  <a:lnTo>
                    <a:pt x="169863" y="728266"/>
                  </a:lnTo>
                  <a:lnTo>
                    <a:pt x="100806" y="726678"/>
                  </a:lnTo>
                  <a:lnTo>
                    <a:pt x="97235" y="726678"/>
                  </a:lnTo>
                  <a:lnTo>
                    <a:pt x="92075" y="723503"/>
                  </a:lnTo>
                  <a:lnTo>
                    <a:pt x="90091" y="721519"/>
                  </a:lnTo>
                  <a:lnTo>
                    <a:pt x="73025" y="709613"/>
                  </a:lnTo>
                  <a:lnTo>
                    <a:pt x="56753" y="696913"/>
                  </a:lnTo>
                  <a:lnTo>
                    <a:pt x="32147" y="683022"/>
                  </a:lnTo>
                  <a:lnTo>
                    <a:pt x="7938" y="669131"/>
                  </a:lnTo>
                  <a:lnTo>
                    <a:pt x="3572" y="665163"/>
                  </a:lnTo>
                  <a:lnTo>
                    <a:pt x="1985" y="660400"/>
                  </a:lnTo>
                  <a:lnTo>
                    <a:pt x="1985" y="659210"/>
                  </a:lnTo>
                  <a:lnTo>
                    <a:pt x="1985" y="658416"/>
                  </a:lnTo>
                  <a:lnTo>
                    <a:pt x="2778" y="655241"/>
                  </a:lnTo>
                  <a:lnTo>
                    <a:pt x="4366" y="652860"/>
                  </a:lnTo>
                  <a:lnTo>
                    <a:pt x="1985" y="651272"/>
                  </a:lnTo>
                  <a:lnTo>
                    <a:pt x="0" y="647700"/>
                  </a:lnTo>
                  <a:lnTo>
                    <a:pt x="0" y="644922"/>
                  </a:lnTo>
                  <a:lnTo>
                    <a:pt x="9922" y="491728"/>
                  </a:lnTo>
                  <a:lnTo>
                    <a:pt x="29369" y="262335"/>
                  </a:lnTo>
                  <a:lnTo>
                    <a:pt x="40085" y="109141"/>
                  </a:lnTo>
                  <a:lnTo>
                    <a:pt x="43656" y="32147"/>
                  </a:lnTo>
                  <a:lnTo>
                    <a:pt x="44450" y="28178"/>
                  </a:lnTo>
                  <a:lnTo>
                    <a:pt x="48022" y="21828"/>
                  </a:lnTo>
                  <a:lnTo>
                    <a:pt x="50403" y="19844"/>
                  </a:lnTo>
                  <a:lnTo>
                    <a:pt x="52388" y="17463"/>
                  </a:lnTo>
                  <a:lnTo>
                    <a:pt x="56753" y="16272"/>
                  </a:lnTo>
                  <a:lnTo>
                    <a:pt x="127000" y="10716"/>
                  </a:lnTo>
                  <a:lnTo>
                    <a:pt x="267891" y="396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587B702A-16C1-4BA1-9D33-A4A75A8AFDB5}"/>
                </a:ext>
              </a:extLst>
            </p:cNvPr>
            <p:cNvSpPr txBox="1"/>
            <p:nvPr/>
          </p:nvSpPr>
          <p:spPr>
            <a:xfrm>
              <a:off x="4871961" y="3869552"/>
              <a:ext cx="259479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/>
                <a:t>I like </a:t>
              </a:r>
              <a:r>
                <a:rPr lang="fr-FR" sz="2400" b="1" i="1" dirty="0"/>
                <a:t>French</a:t>
              </a:r>
              <a:r>
                <a:rPr lang="fr-FR" sz="2400" dirty="0"/>
                <a:t> cuisine</a:t>
              </a:r>
            </a:p>
            <a:p>
              <a:endParaRPr lang="fr-FR" sz="2400" dirty="0"/>
            </a:p>
            <a:p>
              <a:r>
                <a:rPr lang="fr-FR" sz="2400" dirty="0"/>
                <a:t>I </a:t>
              </a:r>
              <a:r>
                <a:rPr lang="fr-FR" sz="2400" dirty="0" err="1"/>
                <a:t>don’t</a:t>
              </a:r>
              <a:r>
                <a:rPr lang="fr-FR" sz="2400" dirty="0"/>
                <a:t> like </a:t>
              </a:r>
              <a:r>
                <a:rPr lang="fr-FR" sz="2400" b="1" i="1" dirty="0" err="1"/>
                <a:t>Korean</a:t>
              </a:r>
              <a:r>
                <a:rPr lang="fr-FR" sz="2400" dirty="0"/>
                <a:t> cuisine</a:t>
              </a:r>
              <a:endParaRPr lang="fr-FR" sz="2000" dirty="0"/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C556E7-DEF0-405C-AB2A-BBA62CD8F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22</a:t>
            </a:fld>
            <a:endParaRPr lang="fr-FR" dirty="0"/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EC4E0B7F-E3DD-49CB-9A50-BB689CF1C418}"/>
              </a:ext>
            </a:extLst>
          </p:cNvPr>
          <p:cNvGrpSpPr/>
          <p:nvPr/>
        </p:nvGrpSpPr>
        <p:grpSpPr>
          <a:xfrm>
            <a:off x="1041400" y="1766195"/>
            <a:ext cx="3423884" cy="5022174"/>
            <a:chOff x="843246" y="2203238"/>
            <a:chExt cx="3764599" cy="5434573"/>
          </a:xfrm>
        </p:grpSpPr>
        <p:sp>
          <p:nvSpPr>
            <p:cNvPr id="59" name="Oval 18">
              <a:extLst>
                <a:ext uri="{FF2B5EF4-FFF2-40B4-BE49-F238E27FC236}">
                  <a16:creationId xmlns:a16="http://schemas.microsoft.com/office/drawing/2014/main" id="{A01D201F-C390-4929-AA78-05C9F7AEDB1C}"/>
                </a:ext>
              </a:extLst>
            </p:cNvPr>
            <p:cNvSpPr/>
            <p:nvPr/>
          </p:nvSpPr>
          <p:spPr>
            <a:xfrm>
              <a:off x="2157609" y="5757282"/>
              <a:ext cx="1107559" cy="559192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Oval 18">
              <a:extLst>
                <a:ext uri="{FF2B5EF4-FFF2-40B4-BE49-F238E27FC236}">
                  <a16:creationId xmlns:a16="http://schemas.microsoft.com/office/drawing/2014/main" id="{ACBF4828-662E-4B96-8101-A4326C41630B}"/>
                </a:ext>
              </a:extLst>
            </p:cNvPr>
            <p:cNvSpPr/>
            <p:nvPr/>
          </p:nvSpPr>
          <p:spPr>
            <a:xfrm>
              <a:off x="2168574" y="6736888"/>
              <a:ext cx="1100485" cy="569387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18">
              <a:extLst>
                <a:ext uri="{FF2B5EF4-FFF2-40B4-BE49-F238E27FC236}">
                  <a16:creationId xmlns:a16="http://schemas.microsoft.com/office/drawing/2014/main" id="{63A17881-460E-4399-B409-6C4F6494B89F}"/>
                </a:ext>
              </a:extLst>
            </p:cNvPr>
            <p:cNvSpPr/>
            <p:nvPr/>
          </p:nvSpPr>
          <p:spPr>
            <a:xfrm>
              <a:off x="869823" y="5153836"/>
              <a:ext cx="1107561" cy="569387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Oval 18">
              <a:extLst>
                <a:ext uri="{FF2B5EF4-FFF2-40B4-BE49-F238E27FC236}">
                  <a16:creationId xmlns:a16="http://schemas.microsoft.com/office/drawing/2014/main" id="{C8026315-9BF5-48FC-A4A7-02B4B34B29E1}"/>
                </a:ext>
              </a:extLst>
            </p:cNvPr>
            <p:cNvSpPr/>
            <p:nvPr/>
          </p:nvSpPr>
          <p:spPr>
            <a:xfrm>
              <a:off x="871524" y="4016812"/>
              <a:ext cx="1107561" cy="559552"/>
            </a:xfrm>
            <a:prstGeom prst="ellipse">
              <a:avLst/>
            </a:prstGeom>
            <a:solidFill>
              <a:schemeClr val="accent6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Oval 18">
              <a:extLst>
                <a:ext uri="{FF2B5EF4-FFF2-40B4-BE49-F238E27FC236}">
                  <a16:creationId xmlns:a16="http://schemas.microsoft.com/office/drawing/2014/main" id="{8FE152FD-1FA0-490B-9FCF-F0A73BA2677D}"/>
                </a:ext>
              </a:extLst>
            </p:cNvPr>
            <p:cNvSpPr/>
            <p:nvPr/>
          </p:nvSpPr>
          <p:spPr>
            <a:xfrm>
              <a:off x="3500284" y="4021641"/>
              <a:ext cx="1107561" cy="537808"/>
            </a:xfrm>
            <a:prstGeom prst="ellipse">
              <a:avLst/>
            </a:prstGeom>
            <a:solidFill>
              <a:schemeClr val="accent6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Oval 18">
              <a:extLst>
                <a:ext uri="{FF2B5EF4-FFF2-40B4-BE49-F238E27FC236}">
                  <a16:creationId xmlns:a16="http://schemas.microsoft.com/office/drawing/2014/main" id="{FBEF8413-0A73-41B3-B621-A750EDEAAD5B}"/>
                </a:ext>
              </a:extLst>
            </p:cNvPr>
            <p:cNvSpPr/>
            <p:nvPr/>
          </p:nvSpPr>
          <p:spPr>
            <a:xfrm>
              <a:off x="2130213" y="2203238"/>
              <a:ext cx="1107562" cy="570482"/>
            </a:xfrm>
            <a:prstGeom prst="ellipse">
              <a:avLst/>
            </a:prstGeom>
            <a:solidFill>
              <a:schemeClr val="accent6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5" name="Oval 18">
              <a:extLst>
                <a:ext uri="{FF2B5EF4-FFF2-40B4-BE49-F238E27FC236}">
                  <a16:creationId xmlns:a16="http://schemas.microsoft.com/office/drawing/2014/main" id="{B067E224-738C-489E-95A8-7E371E1ACC96}"/>
                </a:ext>
              </a:extLst>
            </p:cNvPr>
            <p:cNvSpPr/>
            <p:nvPr/>
          </p:nvSpPr>
          <p:spPr>
            <a:xfrm>
              <a:off x="2127579" y="3234132"/>
              <a:ext cx="1107561" cy="558099"/>
            </a:xfrm>
            <a:prstGeom prst="ellipse">
              <a:avLst/>
            </a:prstGeom>
            <a:solidFill>
              <a:schemeClr val="accent6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5A7CA987-3D33-4828-916C-0E53A5900A7F}"/>
                </a:ext>
              </a:extLst>
            </p:cNvPr>
            <p:cNvCxnSpPr>
              <a:cxnSpLocks/>
              <a:stCxn id="60" idx="0"/>
              <a:endCxn id="59" idx="4"/>
            </p:cNvCxnSpPr>
            <p:nvPr/>
          </p:nvCxnSpPr>
          <p:spPr>
            <a:xfrm flipH="1" flipV="1">
              <a:off x="2711389" y="6316474"/>
              <a:ext cx="7427" cy="4204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>
              <a:extLst>
                <a:ext uri="{FF2B5EF4-FFF2-40B4-BE49-F238E27FC236}">
                  <a16:creationId xmlns:a16="http://schemas.microsoft.com/office/drawing/2014/main" id="{43570C62-974D-4FD6-A64B-8B188267CBDF}"/>
                </a:ext>
              </a:extLst>
            </p:cNvPr>
            <p:cNvCxnSpPr>
              <a:cxnSpLocks/>
              <a:stCxn id="59" idx="1"/>
              <a:endCxn id="62" idx="5"/>
            </p:cNvCxnSpPr>
            <p:nvPr/>
          </p:nvCxnSpPr>
          <p:spPr>
            <a:xfrm flipH="1" flipV="1">
              <a:off x="1816886" y="4494420"/>
              <a:ext cx="502921" cy="13447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>
              <a:extLst>
                <a:ext uri="{FF2B5EF4-FFF2-40B4-BE49-F238E27FC236}">
                  <a16:creationId xmlns:a16="http://schemas.microsoft.com/office/drawing/2014/main" id="{0DE5D0CA-8B01-4D42-A556-A3A2F70AF074}"/>
                </a:ext>
              </a:extLst>
            </p:cNvPr>
            <p:cNvCxnSpPr>
              <a:cxnSpLocks/>
              <a:stCxn id="61" idx="0"/>
              <a:endCxn id="62" idx="4"/>
            </p:cNvCxnSpPr>
            <p:nvPr/>
          </p:nvCxnSpPr>
          <p:spPr>
            <a:xfrm flipV="1">
              <a:off x="1423604" y="4576364"/>
              <a:ext cx="1701" cy="57747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avec flèche 68">
              <a:extLst>
                <a:ext uri="{FF2B5EF4-FFF2-40B4-BE49-F238E27FC236}">
                  <a16:creationId xmlns:a16="http://schemas.microsoft.com/office/drawing/2014/main" id="{DB65ABBC-C6F2-4226-8C01-8F151BE74F38}"/>
                </a:ext>
              </a:extLst>
            </p:cNvPr>
            <p:cNvCxnSpPr>
              <a:cxnSpLocks/>
              <a:stCxn id="59" idx="7"/>
              <a:endCxn id="63" idx="3"/>
            </p:cNvCxnSpPr>
            <p:nvPr/>
          </p:nvCxnSpPr>
          <p:spPr>
            <a:xfrm flipV="1">
              <a:off x="3102970" y="4480689"/>
              <a:ext cx="559513" cy="135848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>
              <a:extLst>
                <a:ext uri="{FF2B5EF4-FFF2-40B4-BE49-F238E27FC236}">
                  <a16:creationId xmlns:a16="http://schemas.microsoft.com/office/drawing/2014/main" id="{546345D1-F109-4471-A44B-1403C84DE2AF}"/>
                </a:ext>
              </a:extLst>
            </p:cNvPr>
            <p:cNvCxnSpPr>
              <a:cxnSpLocks/>
              <a:stCxn id="63" idx="1"/>
              <a:endCxn id="65" idx="4"/>
            </p:cNvCxnSpPr>
            <p:nvPr/>
          </p:nvCxnSpPr>
          <p:spPr>
            <a:xfrm flipH="1" flipV="1">
              <a:off x="2681360" y="3792231"/>
              <a:ext cx="981123" cy="3081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3A1B0A7D-E452-4FFA-8628-4FCFEAFF899C}"/>
                </a:ext>
              </a:extLst>
            </p:cNvPr>
            <p:cNvCxnSpPr>
              <a:cxnSpLocks/>
              <a:stCxn id="62" idx="7"/>
              <a:endCxn id="65" idx="4"/>
            </p:cNvCxnSpPr>
            <p:nvPr/>
          </p:nvCxnSpPr>
          <p:spPr>
            <a:xfrm flipV="1">
              <a:off x="1816886" y="3792231"/>
              <a:ext cx="864474" cy="30652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10CDAE61-CD81-474B-8431-2E5FAE5CC530}"/>
                </a:ext>
              </a:extLst>
            </p:cNvPr>
            <p:cNvCxnSpPr>
              <a:cxnSpLocks/>
              <a:stCxn id="65" idx="0"/>
              <a:endCxn id="64" idx="4"/>
            </p:cNvCxnSpPr>
            <p:nvPr/>
          </p:nvCxnSpPr>
          <p:spPr>
            <a:xfrm flipV="1">
              <a:off x="2681360" y="2773720"/>
              <a:ext cx="2634" cy="46041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95DE68F2-BB57-49A6-B28C-B553A6C5A3C6}"/>
                </a:ext>
              </a:extLst>
            </p:cNvPr>
            <p:cNvSpPr txBox="1"/>
            <p:nvPr/>
          </p:nvSpPr>
          <p:spPr>
            <a:xfrm>
              <a:off x="2343402" y="7237701"/>
              <a:ext cx="711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latin typeface="+mj-lt"/>
                  <a:cs typeface="Arabic Typesetting" panose="03020402040406030203" pitchFamily="66" charset="-78"/>
                </a:rPr>
                <a:t>0.16</a:t>
              </a:r>
            </a:p>
          </p:txBody>
        </p:sp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306C4B7E-B791-4F0A-899B-114A3654CA73}"/>
                </a:ext>
              </a:extLst>
            </p:cNvPr>
            <p:cNvSpPr txBox="1"/>
            <p:nvPr/>
          </p:nvSpPr>
          <p:spPr>
            <a:xfrm>
              <a:off x="1145816" y="5741845"/>
              <a:ext cx="5712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latin typeface="+mj-lt"/>
                  <a:cs typeface="Arabic Typesetting" panose="03020402040406030203" pitchFamily="66" charset="-78"/>
                </a:rPr>
                <a:t>0.5</a:t>
              </a:r>
              <a:endParaRPr lang="fr-FR" b="1" dirty="0">
                <a:latin typeface="+mj-lt"/>
                <a:cs typeface="Arabic Typesetting" panose="03020402040406030203" pitchFamily="66" charset="-78"/>
              </a:endParaRPr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B777B998-1279-4C03-A2A3-65745F6834C4}"/>
                </a:ext>
              </a:extLst>
            </p:cNvPr>
            <p:cNvSpPr txBox="1"/>
            <p:nvPr/>
          </p:nvSpPr>
          <p:spPr>
            <a:xfrm>
              <a:off x="2671636" y="6217732"/>
              <a:ext cx="711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latin typeface="+mj-lt"/>
                  <a:cs typeface="Arabic Typesetting" panose="03020402040406030203" pitchFamily="66" charset="-78"/>
                </a:rPr>
                <a:t>0.33</a:t>
              </a:r>
            </a:p>
          </p:txBody>
        </p: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A6DF895E-A8C6-432B-BF13-6CFDC610BE4A}"/>
                </a:ext>
              </a:extLst>
            </p:cNvPr>
            <p:cNvSpPr txBox="1"/>
            <p:nvPr/>
          </p:nvSpPr>
          <p:spPr>
            <a:xfrm>
              <a:off x="843246" y="4593624"/>
              <a:ext cx="711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latin typeface="+mj-lt"/>
                  <a:cs typeface="Arabic Typesetting" panose="03020402040406030203" pitchFamily="66" charset="-78"/>
                </a:rPr>
                <a:t>0.66</a:t>
              </a:r>
            </a:p>
          </p:txBody>
        </p: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B1B04AD4-8950-4B83-8BDE-18CC4EBE26C6}"/>
                </a:ext>
              </a:extLst>
            </p:cNvPr>
            <p:cNvSpPr txBox="1"/>
            <p:nvPr/>
          </p:nvSpPr>
          <p:spPr>
            <a:xfrm>
              <a:off x="3792058" y="4549860"/>
              <a:ext cx="711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latin typeface="+mj-lt"/>
                  <a:cs typeface="Arabic Typesetting" panose="03020402040406030203" pitchFamily="66" charset="-78"/>
                </a:rPr>
                <a:t>0.66</a:t>
              </a:r>
            </a:p>
          </p:txBody>
        </p:sp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A7768A29-8F01-476D-B4D0-A968F1531A97}"/>
                </a:ext>
              </a:extLst>
            </p:cNvPr>
            <p:cNvSpPr txBox="1"/>
            <p:nvPr/>
          </p:nvSpPr>
          <p:spPr>
            <a:xfrm>
              <a:off x="2414927" y="3876161"/>
              <a:ext cx="711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latin typeface="+mj-lt"/>
                  <a:cs typeface="Arabic Typesetting" panose="03020402040406030203" pitchFamily="66" charset="-78"/>
                </a:rPr>
                <a:t>0.83</a:t>
              </a:r>
            </a:p>
          </p:txBody>
        </p:sp>
        <p:sp>
          <p:nvSpPr>
            <p:cNvPr id="79" name="ZoneTexte 78">
              <a:extLst>
                <a:ext uri="{FF2B5EF4-FFF2-40B4-BE49-F238E27FC236}">
                  <a16:creationId xmlns:a16="http://schemas.microsoft.com/office/drawing/2014/main" id="{62ED26D8-E5B1-455A-8D25-BC5FF5262F60}"/>
                </a:ext>
              </a:extLst>
            </p:cNvPr>
            <p:cNvSpPr txBox="1"/>
            <p:nvPr/>
          </p:nvSpPr>
          <p:spPr>
            <a:xfrm>
              <a:off x="2370894" y="2699079"/>
              <a:ext cx="201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b="1">
                  <a:solidFill>
                    <a:schemeClr val="tx1"/>
                  </a:solidFill>
                  <a:latin typeface="+mj-lt"/>
                  <a:cs typeface="Arabic Typesetting" panose="03020402040406030203" pitchFamily="66" charset="-78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fr-FR" sz="2000" dirty="0"/>
                <a:t>1</a:t>
              </a:r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EFD029AF-E8B9-4B96-966B-681009C6940C}"/>
                </a:ext>
              </a:extLst>
            </p:cNvPr>
            <p:cNvSpPr txBox="1"/>
            <p:nvPr/>
          </p:nvSpPr>
          <p:spPr>
            <a:xfrm>
              <a:off x="2238777" y="2269646"/>
              <a:ext cx="82811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French</a:t>
              </a:r>
              <a:endParaRPr lang="fr-FR" dirty="0"/>
            </a:p>
          </p:txBody>
        </p:sp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7E33B219-EAB1-4648-A212-33BBA2CE1AF5}"/>
                </a:ext>
              </a:extLst>
            </p:cNvPr>
            <p:cNvSpPr txBox="1"/>
            <p:nvPr/>
          </p:nvSpPr>
          <p:spPr>
            <a:xfrm>
              <a:off x="2249123" y="3302698"/>
              <a:ext cx="78675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Italian</a:t>
              </a:r>
              <a:endParaRPr lang="fr-FR" dirty="0"/>
            </a:p>
          </p:txBody>
        </p: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BAA65F83-92B9-4A87-905E-161BC86EA3B0}"/>
                </a:ext>
              </a:extLst>
            </p:cNvPr>
            <p:cNvSpPr txBox="1"/>
            <p:nvPr/>
          </p:nvSpPr>
          <p:spPr>
            <a:xfrm>
              <a:off x="3652409" y="4064487"/>
              <a:ext cx="785793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Indian</a:t>
              </a:r>
              <a:endParaRPr lang="en-US" b="1" dirty="0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8235BB99-2534-4E8C-9362-160367E24868}"/>
                </a:ext>
              </a:extLst>
            </p:cNvPr>
            <p:cNvSpPr txBox="1"/>
            <p:nvPr/>
          </p:nvSpPr>
          <p:spPr>
            <a:xfrm>
              <a:off x="2240205" y="5795308"/>
              <a:ext cx="86286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Korean</a:t>
              </a:r>
              <a:endParaRPr lang="fr-FR" dirty="0"/>
            </a:p>
          </p:txBody>
        </p:sp>
        <p:sp>
          <p:nvSpPr>
            <p:cNvPr id="84" name="ZoneTexte 83">
              <a:extLst>
                <a:ext uri="{FF2B5EF4-FFF2-40B4-BE49-F238E27FC236}">
                  <a16:creationId xmlns:a16="http://schemas.microsoft.com/office/drawing/2014/main" id="{90FCAFE0-E733-484A-9AAF-F6BC10DEB70D}"/>
                </a:ext>
              </a:extLst>
            </p:cNvPr>
            <p:cNvSpPr txBox="1"/>
            <p:nvPr/>
          </p:nvSpPr>
          <p:spPr>
            <a:xfrm>
              <a:off x="889892" y="4058919"/>
              <a:ext cx="992451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Mexican</a:t>
              </a:r>
              <a:endParaRPr lang="fr-FR" dirty="0"/>
            </a:p>
          </p:txBody>
        </p: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EF9A596A-1DE0-4870-98C5-14061849DD0C}"/>
                </a:ext>
              </a:extLst>
            </p:cNvPr>
            <p:cNvSpPr txBox="1"/>
            <p:nvPr/>
          </p:nvSpPr>
          <p:spPr>
            <a:xfrm>
              <a:off x="2152206" y="6767391"/>
              <a:ext cx="1058303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Japanese</a:t>
              </a:r>
              <a:endParaRPr lang="fr-FR" dirty="0"/>
            </a:p>
          </p:txBody>
        </p:sp>
        <p:sp>
          <p:nvSpPr>
            <p:cNvPr id="86" name="ZoneTexte 85">
              <a:extLst>
                <a:ext uri="{FF2B5EF4-FFF2-40B4-BE49-F238E27FC236}">
                  <a16:creationId xmlns:a16="http://schemas.microsoft.com/office/drawing/2014/main" id="{22403C02-9EA0-4BD0-9CAD-FE6B0A85F57E}"/>
                </a:ext>
              </a:extLst>
            </p:cNvPr>
            <p:cNvSpPr txBox="1"/>
            <p:nvPr/>
          </p:nvSpPr>
          <p:spPr>
            <a:xfrm>
              <a:off x="899483" y="5246538"/>
              <a:ext cx="93166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Chinese</a:t>
              </a:r>
              <a:endParaRPr lang="fr-FR" dirty="0"/>
            </a:p>
          </p:txBody>
        </p:sp>
      </p:grpSp>
      <p:sp>
        <p:nvSpPr>
          <p:cNvPr id="97" name="ZoneTexte 96">
            <a:extLst>
              <a:ext uri="{FF2B5EF4-FFF2-40B4-BE49-F238E27FC236}">
                <a16:creationId xmlns:a16="http://schemas.microsoft.com/office/drawing/2014/main" id="{E6D24020-EDF7-4977-80D6-25C3223BAB53}"/>
              </a:ext>
            </a:extLst>
          </p:cNvPr>
          <p:cNvSpPr txBox="1"/>
          <p:nvPr/>
        </p:nvSpPr>
        <p:spPr>
          <a:xfrm>
            <a:off x="112620" y="61277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0</a:t>
            </a:r>
          </a:p>
        </p:txBody>
      </p:sp>
      <p:sp>
        <p:nvSpPr>
          <p:cNvPr id="98" name="Flèche : haut 97">
            <a:extLst>
              <a:ext uri="{FF2B5EF4-FFF2-40B4-BE49-F238E27FC236}">
                <a16:creationId xmlns:a16="http://schemas.microsoft.com/office/drawing/2014/main" id="{E74BAC99-979D-4291-87A9-7F1147FEC6A0}"/>
              </a:ext>
            </a:extLst>
          </p:cNvPr>
          <p:cNvSpPr/>
          <p:nvPr/>
        </p:nvSpPr>
        <p:spPr>
          <a:xfrm>
            <a:off x="455194" y="1575409"/>
            <a:ext cx="539646" cy="4985934"/>
          </a:xfrm>
          <a:prstGeom prst="upArrow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F314977-5379-47A6-999C-DBE0C68C3AB5}"/>
              </a:ext>
            </a:extLst>
          </p:cNvPr>
          <p:cNvSpPr/>
          <p:nvPr/>
        </p:nvSpPr>
        <p:spPr>
          <a:xfrm>
            <a:off x="579515" y="3429000"/>
            <a:ext cx="286024" cy="313234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4457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5B5C947D-65B7-4C69-BB7E-A1016A39B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76" y="205142"/>
            <a:ext cx="11270750" cy="1064475"/>
          </a:xfrm>
        </p:spPr>
        <p:txBody>
          <a:bodyPr>
            <a:normAutofit/>
          </a:bodyPr>
          <a:lstStyle/>
          <a:p>
            <a:r>
              <a:rPr lang="en-US" sz="32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Mental model: </a:t>
            </a:r>
            <a:r>
              <a:rPr lang="en-US" sz="3200" b="1" cap="all" dirty="0">
                <a:solidFill>
                  <a:srgbClr val="002060"/>
                </a:solidFill>
                <a:latin typeface="Open Sans" panose="020B0606030504020204" pitchFamily="34" charset="0"/>
              </a:rPr>
              <a:t>acceptability [concession]</a:t>
            </a:r>
            <a:endParaRPr lang="fr-FR" sz="3200" b="1" cap="all" dirty="0">
              <a:solidFill>
                <a:srgbClr val="002060"/>
              </a:solidFill>
              <a:latin typeface="Open Sans" panose="020B0606030504020204" pitchFamily="34" charset="0"/>
            </a:endParaRP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1EF2A7D5-89B9-4FC5-BBFF-34DA9E3FCEF1}"/>
              </a:ext>
            </a:extLst>
          </p:cNvPr>
          <p:cNvGrpSpPr/>
          <p:nvPr/>
        </p:nvGrpSpPr>
        <p:grpSpPr>
          <a:xfrm>
            <a:off x="574974" y="1142222"/>
            <a:ext cx="1958950" cy="400110"/>
            <a:chOff x="574974" y="1142222"/>
            <a:chExt cx="1958950" cy="400110"/>
          </a:xfrm>
        </p:grpSpPr>
        <p:sp>
          <p:nvSpPr>
            <p:cNvPr id="40" name="Oval 13">
              <a:extLst>
                <a:ext uri="{FF2B5EF4-FFF2-40B4-BE49-F238E27FC236}">
                  <a16:creationId xmlns:a16="http://schemas.microsoft.com/office/drawing/2014/main" id="{CF997E59-3701-4085-8AEA-D49A7E9A5E97}"/>
                </a:ext>
              </a:extLst>
            </p:cNvPr>
            <p:cNvSpPr/>
            <p:nvPr/>
          </p:nvSpPr>
          <p:spPr>
            <a:xfrm>
              <a:off x="574974" y="1213334"/>
              <a:ext cx="269659" cy="26965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41" name="TextBox 16">
              <a:extLst>
                <a:ext uri="{FF2B5EF4-FFF2-40B4-BE49-F238E27FC236}">
                  <a16:creationId xmlns:a16="http://schemas.microsoft.com/office/drawing/2014/main" id="{A03755D1-C3B5-4CBE-8377-EBF342F4D42C}"/>
                </a:ext>
              </a:extLst>
            </p:cNvPr>
            <p:cNvSpPr txBox="1"/>
            <p:nvPr/>
          </p:nvSpPr>
          <p:spPr>
            <a:xfrm>
              <a:off x="942270" y="1142222"/>
              <a:ext cx="159165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fr-FR"/>
              </a:defPPr>
              <a:lvl1pPr>
                <a:defRPr sz="2000" b="1">
                  <a:solidFill>
                    <a:schemeClr val="accent4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Open Sans" panose="020B0606030504020204"/>
                </a:rPr>
                <a:t>Preferences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6C0FF786-C98D-4B2E-B43C-021A24C4B37A}"/>
              </a:ext>
            </a:extLst>
          </p:cNvPr>
          <p:cNvGrpSpPr/>
          <p:nvPr/>
        </p:nvGrpSpPr>
        <p:grpSpPr>
          <a:xfrm>
            <a:off x="6815658" y="1128029"/>
            <a:ext cx="1304476" cy="400110"/>
            <a:chOff x="574974" y="1142222"/>
            <a:chExt cx="1304476" cy="400110"/>
          </a:xfrm>
        </p:grpSpPr>
        <p:sp>
          <p:nvSpPr>
            <p:cNvPr id="56" name="Oval 13">
              <a:extLst>
                <a:ext uri="{FF2B5EF4-FFF2-40B4-BE49-F238E27FC236}">
                  <a16:creationId xmlns:a16="http://schemas.microsoft.com/office/drawing/2014/main" id="{4D3D2D4D-0452-40DC-A8CD-FB10F1910331}"/>
                </a:ext>
              </a:extLst>
            </p:cNvPr>
            <p:cNvSpPr/>
            <p:nvPr/>
          </p:nvSpPr>
          <p:spPr>
            <a:xfrm>
              <a:off x="574974" y="1213334"/>
              <a:ext cx="269659" cy="26965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57" name="TextBox 16">
              <a:extLst>
                <a:ext uri="{FF2B5EF4-FFF2-40B4-BE49-F238E27FC236}">
                  <a16:creationId xmlns:a16="http://schemas.microsoft.com/office/drawing/2014/main" id="{C9B3CE2C-9913-44C6-A9AC-1F2983757E9F}"/>
                </a:ext>
              </a:extLst>
            </p:cNvPr>
            <p:cNvSpPr txBox="1"/>
            <p:nvPr/>
          </p:nvSpPr>
          <p:spPr>
            <a:xfrm>
              <a:off x="942270" y="1142222"/>
              <a:ext cx="937180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fr-FR"/>
              </a:defPPr>
              <a:lvl1pPr>
                <a:defRPr sz="2000" b="1">
                  <a:solidFill>
                    <a:schemeClr val="accent4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Open Sans" panose="020B0606030504020204"/>
                </a:rPr>
                <a:t>Power</a:t>
              </a:r>
            </a:p>
          </p:txBody>
        </p:sp>
      </p:grpSp>
      <p:sp>
        <p:nvSpPr>
          <p:cNvPr id="58" name="ZoneTexte 57">
            <a:extLst>
              <a:ext uri="{FF2B5EF4-FFF2-40B4-BE49-F238E27FC236}">
                <a16:creationId xmlns:a16="http://schemas.microsoft.com/office/drawing/2014/main" id="{F5609B1D-2285-4914-B2D3-DD4EA832CB59}"/>
              </a:ext>
            </a:extLst>
          </p:cNvPr>
          <p:cNvSpPr txBox="1"/>
          <p:nvPr/>
        </p:nvSpPr>
        <p:spPr>
          <a:xfrm>
            <a:off x="7089496" y="1821723"/>
            <a:ext cx="477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 value of dominance : </a:t>
            </a:r>
            <a:r>
              <a:rPr lang="en-US" sz="2000" b="1" dirty="0"/>
              <a:t>POW </a:t>
            </a:r>
            <a:r>
              <a:rPr lang="en-US" sz="2000" b="1" dirty="0">
                <a:ea typeface="Cambria Math" panose="02040503050406030204" pitchFamily="18" charset="0"/>
              </a:rPr>
              <a:t>∊ [O,1]</a:t>
            </a: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12DFABF0-E92A-4752-A8D2-5B52F033E5A5}"/>
              </a:ext>
            </a:extLst>
          </p:cNvPr>
          <p:cNvSpPr txBox="1"/>
          <p:nvPr/>
        </p:nvSpPr>
        <p:spPr>
          <a:xfrm>
            <a:off x="-3100" y="158682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1</a:t>
            </a: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049EC59B-42E7-43F3-8BC5-8666D9E37C61}"/>
              </a:ext>
            </a:extLst>
          </p:cNvPr>
          <p:cNvSpPr txBox="1"/>
          <p:nvPr/>
        </p:nvSpPr>
        <p:spPr>
          <a:xfrm>
            <a:off x="-21682" y="3200827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0.6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E8FF285-7D4C-4962-91F1-DA1B7F8AB609}"/>
              </a:ext>
            </a:extLst>
          </p:cNvPr>
          <p:cNvSpPr/>
          <p:nvPr/>
        </p:nvSpPr>
        <p:spPr>
          <a:xfrm>
            <a:off x="7838389" y="4334395"/>
            <a:ext cx="25611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Express Proposals</a:t>
            </a:r>
          </a:p>
          <a:p>
            <a:pPr algn="ctr"/>
            <a:r>
              <a:rPr lang="en-US" sz="2400" b="1" dirty="0"/>
              <a:t>[Propose]</a:t>
            </a:r>
          </a:p>
          <a:p>
            <a:pPr algn="ctr"/>
            <a:r>
              <a:rPr lang="en-US" sz="2400" b="1" dirty="0"/>
              <a:t>[Accept]</a:t>
            </a:r>
          </a:p>
          <a:p>
            <a:pPr algn="ctr"/>
            <a:r>
              <a:rPr lang="en-US" sz="2400" b="1" dirty="0"/>
              <a:t>[Reject]</a:t>
            </a:r>
          </a:p>
        </p:txBody>
      </p: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4F097AC6-1682-4895-81DE-A85A3C26AFDB}"/>
              </a:ext>
            </a:extLst>
          </p:cNvPr>
          <p:cNvGrpSpPr/>
          <p:nvPr/>
        </p:nvGrpSpPr>
        <p:grpSpPr>
          <a:xfrm>
            <a:off x="7782685" y="3188891"/>
            <a:ext cx="2964322" cy="784121"/>
            <a:chOff x="5242720" y="4745211"/>
            <a:chExt cx="2529680" cy="778166"/>
          </a:xfrm>
        </p:grpSpPr>
        <p:sp>
          <p:nvSpPr>
            <p:cNvPr id="67" name="Freeform: Shape 68">
              <a:extLst>
                <a:ext uri="{FF2B5EF4-FFF2-40B4-BE49-F238E27FC236}">
                  <a16:creationId xmlns:a16="http://schemas.microsoft.com/office/drawing/2014/main" id="{5F8E5004-3BF8-4E7D-BEA4-711E89BCB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2720" y="4745211"/>
              <a:ext cx="2529680" cy="778166"/>
            </a:xfrm>
            <a:custGeom>
              <a:avLst/>
              <a:gdLst>
                <a:gd name="connsiteX0" fmla="*/ 74633 w 1268413"/>
                <a:gd name="connsiteY0" fmla="*/ 33338 h 736600"/>
                <a:gd name="connsiteX1" fmla="*/ 72251 w 1268413"/>
                <a:gd name="connsiteY1" fmla="*/ 110282 h 736600"/>
                <a:gd name="connsiteX2" fmla="*/ 64311 w 1268413"/>
                <a:gd name="connsiteY2" fmla="*/ 264964 h 736600"/>
                <a:gd name="connsiteX3" fmla="*/ 51606 w 1268413"/>
                <a:gd name="connsiteY3" fmla="*/ 419646 h 736600"/>
                <a:gd name="connsiteX4" fmla="*/ 31359 w 1268413"/>
                <a:gd name="connsiteY4" fmla="*/ 572741 h 736600"/>
                <a:gd name="connsiteX5" fmla="*/ 17463 w 1268413"/>
                <a:gd name="connsiteY5" fmla="*/ 648495 h 736600"/>
                <a:gd name="connsiteX6" fmla="*/ 20242 w 1268413"/>
                <a:gd name="connsiteY6" fmla="*/ 648892 h 736600"/>
                <a:gd name="connsiteX7" fmla="*/ 22624 w 1268413"/>
                <a:gd name="connsiteY7" fmla="*/ 649288 h 736600"/>
                <a:gd name="connsiteX8" fmla="*/ 37314 w 1268413"/>
                <a:gd name="connsiteY8" fmla="*/ 645719 h 736600"/>
                <a:gd name="connsiteX9" fmla="*/ 67487 w 1268413"/>
                <a:gd name="connsiteY9" fmla="*/ 643339 h 736600"/>
                <a:gd name="connsiteX10" fmla="*/ 113937 w 1268413"/>
                <a:gd name="connsiteY10" fmla="*/ 642546 h 736600"/>
                <a:gd name="connsiteX11" fmla="*/ 142522 w 1268413"/>
                <a:gd name="connsiteY11" fmla="*/ 642546 h 736600"/>
                <a:gd name="connsiteX12" fmla="*/ 219145 w 1268413"/>
                <a:gd name="connsiteY12" fmla="*/ 640563 h 736600"/>
                <a:gd name="connsiteX13" fmla="*/ 295372 w 1268413"/>
                <a:gd name="connsiteY13" fmla="*/ 638976 h 736600"/>
                <a:gd name="connsiteX14" fmla="*/ 439884 w 1268413"/>
                <a:gd name="connsiteY14" fmla="*/ 636993 h 736600"/>
                <a:gd name="connsiteX15" fmla="*/ 584000 w 1268413"/>
                <a:gd name="connsiteY15" fmla="*/ 636596 h 736600"/>
                <a:gd name="connsiteX16" fmla="*/ 732880 w 1268413"/>
                <a:gd name="connsiteY16" fmla="*/ 636596 h 736600"/>
                <a:gd name="connsiteX17" fmla="*/ 881362 w 1268413"/>
                <a:gd name="connsiteY17" fmla="*/ 637390 h 736600"/>
                <a:gd name="connsiteX18" fmla="*/ 951633 w 1268413"/>
                <a:gd name="connsiteY18" fmla="*/ 636993 h 736600"/>
                <a:gd name="connsiteX19" fmla="*/ 1059224 w 1268413"/>
                <a:gd name="connsiteY19" fmla="*/ 635803 h 736600"/>
                <a:gd name="connsiteX20" fmla="*/ 1129892 w 1268413"/>
                <a:gd name="connsiteY20" fmla="*/ 638579 h 736600"/>
                <a:gd name="connsiteX21" fmla="*/ 1165226 w 1268413"/>
                <a:gd name="connsiteY21" fmla="*/ 642149 h 736600"/>
                <a:gd name="connsiteX22" fmla="*/ 1162844 w 1268413"/>
                <a:gd name="connsiteY22" fmla="*/ 493020 h 736600"/>
                <a:gd name="connsiteX23" fmla="*/ 1155301 w 1268413"/>
                <a:gd name="connsiteY23" fmla="*/ 270517 h 736600"/>
                <a:gd name="connsiteX24" fmla="*/ 1147758 w 1268413"/>
                <a:gd name="connsiteY24" fmla="*/ 121784 h 736600"/>
                <a:gd name="connsiteX25" fmla="*/ 1142596 w 1268413"/>
                <a:gd name="connsiteY25" fmla="*/ 47220 h 736600"/>
                <a:gd name="connsiteX26" fmla="*/ 1082251 w 1268413"/>
                <a:gd name="connsiteY26" fmla="*/ 46823 h 736600"/>
                <a:gd name="connsiteX27" fmla="*/ 1021905 w 1268413"/>
                <a:gd name="connsiteY27" fmla="*/ 42857 h 736600"/>
                <a:gd name="connsiteX28" fmla="*/ 954016 w 1268413"/>
                <a:gd name="connsiteY28" fmla="*/ 40874 h 736600"/>
                <a:gd name="connsiteX29" fmla="*/ 885729 w 1268413"/>
                <a:gd name="connsiteY29" fmla="*/ 38494 h 736600"/>
                <a:gd name="connsiteX30" fmla="*/ 748760 w 1268413"/>
                <a:gd name="connsiteY30" fmla="*/ 36115 h 736600"/>
                <a:gd name="connsiteX31" fmla="*/ 611791 w 1268413"/>
                <a:gd name="connsiteY31" fmla="*/ 34528 h 736600"/>
                <a:gd name="connsiteX32" fmla="*/ 343410 w 1268413"/>
                <a:gd name="connsiteY32" fmla="*/ 34925 h 736600"/>
                <a:gd name="connsiteX33" fmla="*/ 479425 w 1268413"/>
                <a:gd name="connsiteY33" fmla="*/ 0 h 736600"/>
                <a:gd name="connsiteX34" fmla="*/ 620316 w 1268413"/>
                <a:gd name="connsiteY34" fmla="*/ 0 h 736600"/>
                <a:gd name="connsiteX35" fmla="*/ 761207 w 1268413"/>
                <a:gd name="connsiteY35" fmla="*/ 1588 h 736600"/>
                <a:gd name="connsiteX36" fmla="*/ 902494 w 1268413"/>
                <a:gd name="connsiteY36" fmla="*/ 4366 h 736600"/>
                <a:gd name="connsiteX37" fmla="*/ 974726 w 1268413"/>
                <a:gd name="connsiteY37" fmla="*/ 6747 h 736600"/>
                <a:gd name="connsiteX38" fmla="*/ 1047354 w 1268413"/>
                <a:gd name="connsiteY38" fmla="*/ 8731 h 736600"/>
                <a:gd name="connsiteX39" fmla="*/ 1078310 w 1268413"/>
                <a:gd name="connsiteY39" fmla="*/ 9525 h 736600"/>
                <a:gd name="connsiteX40" fmla="*/ 1125141 w 1268413"/>
                <a:gd name="connsiteY40" fmla="*/ 10716 h 736600"/>
                <a:gd name="connsiteX41" fmla="*/ 1155304 w 1268413"/>
                <a:gd name="connsiteY41" fmla="*/ 13891 h 736600"/>
                <a:gd name="connsiteX42" fmla="*/ 1170782 w 1268413"/>
                <a:gd name="connsiteY42" fmla="*/ 17066 h 736600"/>
                <a:gd name="connsiteX43" fmla="*/ 1175544 w 1268413"/>
                <a:gd name="connsiteY43" fmla="*/ 18256 h 736600"/>
                <a:gd name="connsiteX44" fmla="*/ 1177926 w 1268413"/>
                <a:gd name="connsiteY44" fmla="*/ 21035 h 736600"/>
                <a:gd name="connsiteX45" fmla="*/ 1181498 w 1268413"/>
                <a:gd name="connsiteY45" fmla="*/ 21431 h 736600"/>
                <a:gd name="connsiteX46" fmla="*/ 1187848 w 1268413"/>
                <a:gd name="connsiteY46" fmla="*/ 24606 h 736600"/>
                <a:gd name="connsiteX47" fmla="*/ 1190229 w 1268413"/>
                <a:gd name="connsiteY47" fmla="*/ 27781 h 736600"/>
                <a:gd name="connsiteX48" fmla="*/ 1214438 w 1268413"/>
                <a:gd name="connsiteY48" fmla="*/ 56356 h 736600"/>
                <a:gd name="connsiteX49" fmla="*/ 1245394 w 1268413"/>
                <a:gd name="connsiteY49" fmla="*/ 99616 h 736600"/>
                <a:gd name="connsiteX50" fmla="*/ 1260476 w 1268413"/>
                <a:gd name="connsiteY50" fmla="*/ 132160 h 736600"/>
                <a:gd name="connsiteX51" fmla="*/ 1264444 w 1268413"/>
                <a:gd name="connsiteY51" fmla="*/ 151210 h 736600"/>
                <a:gd name="connsiteX52" fmla="*/ 1267619 w 1268413"/>
                <a:gd name="connsiteY52" fmla="*/ 172244 h 736600"/>
                <a:gd name="connsiteX53" fmla="*/ 1268413 w 1268413"/>
                <a:gd name="connsiteY53" fmla="*/ 214313 h 736600"/>
                <a:gd name="connsiteX54" fmla="*/ 1264841 w 1268413"/>
                <a:gd name="connsiteY54" fmla="*/ 278210 h 736600"/>
                <a:gd name="connsiteX55" fmla="*/ 1262460 w 1268413"/>
                <a:gd name="connsiteY55" fmla="*/ 319881 h 736600"/>
                <a:gd name="connsiteX56" fmla="*/ 1256904 w 1268413"/>
                <a:gd name="connsiteY56" fmla="*/ 436563 h 736600"/>
                <a:gd name="connsiteX57" fmla="*/ 1250554 w 1268413"/>
                <a:gd name="connsiteY57" fmla="*/ 554038 h 736600"/>
                <a:gd name="connsiteX58" fmla="*/ 1250951 w 1268413"/>
                <a:gd name="connsiteY58" fmla="*/ 559594 h 736600"/>
                <a:gd name="connsiteX59" fmla="*/ 1251744 w 1268413"/>
                <a:gd name="connsiteY59" fmla="*/ 565150 h 736600"/>
                <a:gd name="connsiteX60" fmla="*/ 1252141 w 1268413"/>
                <a:gd name="connsiteY60" fmla="*/ 586978 h 736600"/>
                <a:gd name="connsiteX61" fmla="*/ 1250157 w 1268413"/>
                <a:gd name="connsiteY61" fmla="*/ 617538 h 736600"/>
                <a:gd name="connsiteX62" fmla="*/ 1245791 w 1268413"/>
                <a:gd name="connsiteY62" fmla="*/ 637778 h 736600"/>
                <a:gd name="connsiteX63" fmla="*/ 1243013 w 1268413"/>
                <a:gd name="connsiteY63" fmla="*/ 647700 h 736600"/>
                <a:gd name="connsiteX64" fmla="*/ 1239838 w 1268413"/>
                <a:gd name="connsiteY64" fmla="*/ 675481 h 736600"/>
                <a:gd name="connsiteX65" fmla="*/ 1236266 w 1268413"/>
                <a:gd name="connsiteY65" fmla="*/ 702469 h 736600"/>
                <a:gd name="connsiteX66" fmla="*/ 1237060 w 1268413"/>
                <a:gd name="connsiteY66" fmla="*/ 707231 h 736600"/>
                <a:gd name="connsiteX67" fmla="*/ 1235473 w 1268413"/>
                <a:gd name="connsiteY67" fmla="*/ 717153 h 736600"/>
                <a:gd name="connsiteX68" fmla="*/ 1233488 w 1268413"/>
                <a:gd name="connsiteY68" fmla="*/ 721519 h 736600"/>
                <a:gd name="connsiteX69" fmla="*/ 1231504 w 1268413"/>
                <a:gd name="connsiteY69" fmla="*/ 727869 h 736600"/>
                <a:gd name="connsiteX70" fmla="*/ 1223963 w 1268413"/>
                <a:gd name="connsiteY70" fmla="*/ 734616 h 736600"/>
                <a:gd name="connsiteX71" fmla="*/ 1218010 w 1268413"/>
                <a:gd name="connsiteY71" fmla="*/ 735013 h 736600"/>
                <a:gd name="connsiteX72" fmla="*/ 1212454 w 1268413"/>
                <a:gd name="connsiteY72" fmla="*/ 736600 h 736600"/>
                <a:gd name="connsiteX73" fmla="*/ 1205310 w 1268413"/>
                <a:gd name="connsiteY73" fmla="*/ 735410 h 736600"/>
                <a:gd name="connsiteX74" fmla="*/ 1171179 w 1268413"/>
                <a:gd name="connsiteY74" fmla="*/ 729456 h 736600"/>
                <a:gd name="connsiteX75" fmla="*/ 1102519 w 1268413"/>
                <a:gd name="connsiteY75" fmla="*/ 719931 h 736600"/>
                <a:gd name="connsiteX76" fmla="*/ 998935 w 1268413"/>
                <a:gd name="connsiteY76" fmla="*/ 711200 h 736600"/>
                <a:gd name="connsiteX77" fmla="*/ 860029 w 1268413"/>
                <a:gd name="connsiteY77" fmla="*/ 708819 h 736600"/>
                <a:gd name="connsiteX78" fmla="*/ 721916 w 1268413"/>
                <a:gd name="connsiteY78" fmla="*/ 712391 h 736600"/>
                <a:gd name="connsiteX79" fmla="*/ 652463 w 1268413"/>
                <a:gd name="connsiteY79" fmla="*/ 714772 h 736600"/>
                <a:gd name="connsiteX80" fmla="*/ 514350 w 1268413"/>
                <a:gd name="connsiteY80" fmla="*/ 720725 h 736600"/>
                <a:gd name="connsiteX81" fmla="*/ 307578 w 1268413"/>
                <a:gd name="connsiteY81" fmla="*/ 727075 h 736600"/>
                <a:gd name="connsiteX82" fmla="*/ 169863 w 1268413"/>
                <a:gd name="connsiteY82" fmla="*/ 728266 h 736600"/>
                <a:gd name="connsiteX83" fmla="*/ 100806 w 1268413"/>
                <a:gd name="connsiteY83" fmla="*/ 726678 h 736600"/>
                <a:gd name="connsiteX84" fmla="*/ 97235 w 1268413"/>
                <a:gd name="connsiteY84" fmla="*/ 726678 h 736600"/>
                <a:gd name="connsiteX85" fmla="*/ 92075 w 1268413"/>
                <a:gd name="connsiteY85" fmla="*/ 723503 h 736600"/>
                <a:gd name="connsiteX86" fmla="*/ 90091 w 1268413"/>
                <a:gd name="connsiteY86" fmla="*/ 721519 h 736600"/>
                <a:gd name="connsiteX87" fmla="*/ 73025 w 1268413"/>
                <a:gd name="connsiteY87" fmla="*/ 709613 h 736600"/>
                <a:gd name="connsiteX88" fmla="*/ 56753 w 1268413"/>
                <a:gd name="connsiteY88" fmla="*/ 696913 h 736600"/>
                <a:gd name="connsiteX89" fmla="*/ 32147 w 1268413"/>
                <a:gd name="connsiteY89" fmla="*/ 683022 h 736600"/>
                <a:gd name="connsiteX90" fmla="*/ 7938 w 1268413"/>
                <a:gd name="connsiteY90" fmla="*/ 669131 h 736600"/>
                <a:gd name="connsiteX91" fmla="*/ 3572 w 1268413"/>
                <a:gd name="connsiteY91" fmla="*/ 665163 h 736600"/>
                <a:gd name="connsiteX92" fmla="*/ 1985 w 1268413"/>
                <a:gd name="connsiteY92" fmla="*/ 660400 h 736600"/>
                <a:gd name="connsiteX93" fmla="*/ 1985 w 1268413"/>
                <a:gd name="connsiteY93" fmla="*/ 659210 h 736600"/>
                <a:gd name="connsiteX94" fmla="*/ 1985 w 1268413"/>
                <a:gd name="connsiteY94" fmla="*/ 658416 h 736600"/>
                <a:gd name="connsiteX95" fmla="*/ 2778 w 1268413"/>
                <a:gd name="connsiteY95" fmla="*/ 655241 h 736600"/>
                <a:gd name="connsiteX96" fmla="*/ 4366 w 1268413"/>
                <a:gd name="connsiteY96" fmla="*/ 652860 h 736600"/>
                <a:gd name="connsiteX97" fmla="*/ 1985 w 1268413"/>
                <a:gd name="connsiteY97" fmla="*/ 651272 h 736600"/>
                <a:gd name="connsiteX98" fmla="*/ 0 w 1268413"/>
                <a:gd name="connsiteY98" fmla="*/ 647700 h 736600"/>
                <a:gd name="connsiteX99" fmla="*/ 0 w 1268413"/>
                <a:gd name="connsiteY99" fmla="*/ 644922 h 736600"/>
                <a:gd name="connsiteX100" fmla="*/ 9922 w 1268413"/>
                <a:gd name="connsiteY100" fmla="*/ 491728 h 736600"/>
                <a:gd name="connsiteX101" fmla="*/ 29369 w 1268413"/>
                <a:gd name="connsiteY101" fmla="*/ 262335 h 736600"/>
                <a:gd name="connsiteX102" fmla="*/ 40085 w 1268413"/>
                <a:gd name="connsiteY102" fmla="*/ 109141 h 736600"/>
                <a:gd name="connsiteX103" fmla="*/ 43656 w 1268413"/>
                <a:gd name="connsiteY103" fmla="*/ 32147 h 736600"/>
                <a:gd name="connsiteX104" fmla="*/ 44450 w 1268413"/>
                <a:gd name="connsiteY104" fmla="*/ 28178 h 736600"/>
                <a:gd name="connsiteX105" fmla="*/ 48022 w 1268413"/>
                <a:gd name="connsiteY105" fmla="*/ 21828 h 736600"/>
                <a:gd name="connsiteX106" fmla="*/ 50403 w 1268413"/>
                <a:gd name="connsiteY106" fmla="*/ 19844 h 736600"/>
                <a:gd name="connsiteX107" fmla="*/ 52388 w 1268413"/>
                <a:gd name="connsiteY107" fmla="*/ 17463 h 736600"/>
                <a:gd name="connsiteX108" fmla="*/ 56753 w 1268413"/>
                <a:gd name="connsiteY108" fmla="*/ 16272 h 736600"/>
                <a:gd name="connsiteX109" fmla="*/ 127000 w 1268413"/>
                <a:gd name="connsiteY109" fmla="*/ 10716 h 736600"/>
                <a:gd name="connsiteX110" fmla="*/ 267891 w 1268413"/>
                <a:gd name="connsiteY110" fmla="*/ 3969 h 73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268413" h="736600">
                  <a:moveTo>
                    <a:pt x="74633" y="33338"/>
                  </a:moveTo>
                  <a:lnTo>
                    <a:pt x="72251" y="110282"/>
                  </a:lnTo>
                  <a:lnTo>
                    <a:pt x="64311" y="264964"/>
                  </a:lnTo>
                  <a:lnTo>
                    <a:pt x="51606" y="419646"/>
                  </a:lnTo>
                  <a:lnTo>
                    <a:pt x="31359" y="572741"/>
                  </a:lnTo>
                  <a:lnTo>
                    <a:pt x="17463" y="648495"/>
                  </a:lnTo>
                  <a:lnTo>
                    <a:pt x="20242" y="648892"/>
                  </a:lnTo>
                  <a:lnTo>
                    <a:pt x="22624" y="649288"/>
                  </a:lnTo>
                  <a:lnTo>
                    <a:pt x="37314" y="645719"/>
                  </a:lnTo>
                  <a:lnTo>
                    <a:pt x="67487" y="643339"/>
                  </a:lnTo>
                  <a:lnTo>
                    <a:pt x="113937" y="642546"/>
                  </a:lnTo>
                  <a:lnTo>
                    <a:pt x="142522" y="642546"/>
                  </a:lnTo>
                  <a:lnTo>
                    <a:pt x="219145" y="640563"/>
                  </a:lnTo>
                  <a:lnTo>
                    <a:pt x="295372" y="638976"/>
                  </a:lnTo>
                  <a:lnTo>
                    <a:pt x="439884" y="636993"/>
                  </a:lnTo>
                  <a:lnTo>
                    <a:pt x="584000" y="636596"/>
                  </a:lnTo>
                  <a:lnTo>
                    <a:pt x="732880" y="636596"/>
                  </a:lnTo>
                  <a:lnTo>
                    <a:pt x="881362" y="637390"/>
                  </a:lnTo>
                  <a:lnTo>
                    <a:pt x="951633" y="636993"/>
                  </a:lnTo>
                  <a:lnTo>
                    <a:pt x="1059224" y="635803"/>
                  </a:lnTo>
                  <a:lnTo>
                    <a:pt x="1129892" y="638579"/>
                  </a:lnTo>
                  <a:lnTo>
                    <a:pt x="1165226" y="642149"/>
                  </a:lnTo>
                  <a:lnTo>
                    <a:pt x="1162844" y="493020"/>
                  </a:lnTo>
                  <a:lnTo>
                    <a:pt x="1155301" y="270517"/>
                  </a:lnTo>
                  <a:lnTo>
                    <a:pt x="1147758" y="121784"/>
                  </a:lnTo>
                  <a:lnTo>
                    <a:pt x="1142596" y="47220"/>
                  </a:lnTo>
                  <a:lnTo>
                    <a:pt x="1082251" y="46823"/>
                  </a:lnTo>
                  <a:lnTo>
                    <a:pt x="1021905" y="42857"/>
                  </a:lnTo>
                  <a:lnTo>
                    <a:pt x="954016" y="40874"/>
                  </a:lnTo>
                  <a:lnTo>
                    <a:pt x="885729" y="38494"/>
                  </a:lnTo>
                  <a:lnTo>
                    <a:pt x="748760" y="36115"/>
                  </a:lnTo>
                  <a:lnTo>
                    <a:pt x="611791" y="34528"/>
                  </a:lnTo>
                  <a:lnTo>
                    <a:pt x="343410" y="34925"/>
                  </a:lnTo>
                  <a:close/>
                  <a:moveTo>
                    <a:pt x="479425" y="0"/>
                  </a:moveTo>
                  <a:lnTo>
                    <a:pt x="620316" y="0"/>
                  </a:lnTo>
                  <a:lnTo>
                    <a:pt x="761207" y="1588"/>
                  </a:lnTo>
                  <a:lnTo>
                    <a:pt x="902494" y="4366"/>
                  </a:lnTo>
                  <a:lnTo>
                    <a:pt x="974726" y="6747"/>
                  </a:lnTo>
                  <a:lnTo>
                    <a:pt x="1047354" y="8731"/>
                  </a:lnTo>
                  <a:lnTo>
                    <a:pt x="1078310" y="9525"/>
                  </a:lnTo>
                  <a:lnTo>
                    <a:pt x="1125141" y="10716"/>
                  </a:lnTo>
                  <a:lnTo>
                    <a:pt x="1155304" y="13891"/>
                  </a:lnTo>
                  <a:lnTo>
                    <a:pt x="1170782" y="17066"/>
                  </a:lnTo>
                  <a:lnTo>
                    <a:pt x="1175544" y="18256"/>
                  </a:lnTo>
                  <a:lnTo>
                    <a:pt x="1177926" y="21035"/>
                  </a:lnTo>
                  <a:lnTo>
                    <a:pt x="1181498" y="21431"/>
                  </a:lnTo>
                  <a:lnTo>
                    <a:pt x="1187848" y="24606"/>
                  </a:lnTo>
                  <a:lnTo>
                    <a:pt x="1190229" y="27781"/>
                  </a:lnTo>
                  <a:lnTo>
                    <a:pt x="1214438" y="56356"/>
                  </a:lnTo>
                  <a:lnTo>
                    <a:pt x="1245394" y="99616"/>
                  </a:lnTo>
                  <a:lnTo>
                    <a:pt x="1260476" y="132160"/>
                  </a:lnTo>
                  <a:lnTo>
                    <a:pt x="1264444" y="151210"/>
                  </a:lnTo>
                  <a:lnTo>
                    <a:pt x="1267619" y="172244"/>
                  </a:lnTo>
                  <a:lnTo>
                    <a:pt x="1268413" y="214313"/>
                  </a:lnTo>
                  <a:lnTo>
                    <a:pt x="1264841" y="278210"/>
                  </a:lnTo>
                  <a:lnTo>
                    <a:pt x="1262460" y="319881"/>
                  </a:lnTo>
                  <a:lnTo>
                    <a:pt x="1256904" y="436563"/>
                  </a:lnTo>
                  <a:lnTo>
                    <a:pt x="1250554" y="554038"/>
                  </a:lnTo>
                  <a:lnTo>
                    <a:pt x="1250951" y="559594"/>
                  </a:lnTo>
                  <a:lnTo>
                    <a:pt x="1251744" y="565150"/>
                  </a:lnTo>
                  <a:lnTo>
                    <a:pt x="1252141" y="586978"/>
                  </a:lnTo>
                  <a:lnTo>
                    <a:pt x="1250157" y="617538"/>
                  </a:lnTo>
                  <a:lnTo>
                    <a:pt x="1245791" y="637778"/>
                  </a:lnTo>
                  <a:lnTo>
                    <a:pt x="1243013" y="647700"/>
                  </a:lnTo>
                  <a:lnTo>
                    <a:pt x="1239838" y="675481"/>
                  </a:lnTo>
                  <a:lnTo>
                    <a:pt x="1236266" y="702469"/>
                  </a:lnTo>
                  <a:lnTo>
                    <a:pt x="1237060" y="707231"/>
                  </a:lnTo>
                  <a:lnTo>
                    <a:pt x="1235473" y="717153"/>
                  </a:lnTo>
                  <a:lnTo>
                    <a:pt x="1233488" y="721519"/>
                  </a:lnTo>
                  <a:lnTo>
                    <a:pt x="1231504" y="727869"/>
                  </a:lnTo>
                  <a:lnTo>
                    <a:pt x="1223963" y="734616"/>
                  </a:lnTo>
                  <a:lnTo>
                    <a:pt x="1218010" y="735013"/>
                  </a:lnTo>
                  <a:lnTo>
                    <a:pt x="1212454" y="736600"/>
                  </a:lnTo>
                  <a:lnTo>
                    <a:pt x="1205310" y="735410"/>
                  </a:lnTo>
                  <a:lnTo>
                    <a:pt x="1171179" y="729456"/>
                  </a:lnTo>
                  <a:lnTo>
                    <a:pt x="1102519" y="719931"/>
                  </a:lnTo>
                  <a:lnTo>
                    <a:pt x="998935" y="711200"/>
                  </a:lnTo>
                  <a:lnTo>
                    <a:pt x="860029" y="708819"/>
                  </a:lnTo>
                  <a:lnTo>
                    <a:pt x="721916" y="712391"/>
                  </a:lnTo>
                  <a:lnTo>
                    <a:pt x="652463" y="714772"/>
                  </a:lnTo>
                  <a:lnTo>
                    <a:pt x="514350" y="720725"/>
                  </a:lnTo>
                  <a:lnTo>
                    <a:pt x="307578" y="727075"/>
                  </a:lnTo>
                  <a:lnTo>
                    <a:pt x="169863" y="728266"/>
                  </a:lnTo>
                  <a:lnTo>
                    <a:pt x="100806" y="726678"/>
                  </a:lnTo>
                  <a:lnTo>
                    <a:pt x="97235" y="726678"/>
                  </a:lnTo>
                  <a:lnTo>
                    <a:pt x="92075" y="723503"/>
                  </a:lnTo>
                  <a:lnTo>
                    <a:pt x="90091" y="721519"/>
                  </a:lnTo>
                  <a:lnTo>
                    <a:pt x="73025" y="709613"/>
                  </a:lnTo>
                  <a:lnTo>
                    <a:pt x="56753" y="696913"/>
                  </a:lnTo>
                  <a:lnTo>
                    <a:pt x="32147" y="683022"/>
                  </a:lnTo>
                  <a:lnTo>
                    <a:pt x="7938" y="669131"/>
                  </a:lnTo>
                  <a:lnTo>
                    <a:pt x="3572" y="665163"/>
                  </a:lnTo>
                  <a:lnTo>
                    <a:pt x="1985" y="660400"/>
                  </a:lnTo>
                  <a:lnTo>
                    <a:pt x="1985" y="659210"/>
                  </a:lnTo>
                  <a:lnTo>
                    <a:pt x="1985" y="658416"/>
                  </a:lnTo>
                  <a:lnTo>
                    <a:pt x="2778" y="655241"/>
                  </a:lnTo>
                  <a:lnTo>
                    <a:pt x="4366" y="652860"/>
                  </a:lnTo>
                  <a:lnTo>
                    <a:pt x="1985" y="651272"/>
                  </a:lnTo>
                  <a:lnTo>
                    <a:pt x="0" y="647700"/>
                  </a:lnTo>
                  <a:lnTo>
                    <a:pt x="0" y="644922"/>
                  </a:lnTo>
                  <a:lnTo>
                    <a:pt x="9922" y="491728"/>
                  </a:lnTo>
                  <a:lnTo>
                    <a:pt x="29369" y="262335"/>
                  </a:lnTo>
                  <a:lnTo>
                    <a:pt x="40085" y="109141"/>
                  </a:lnTo>
                  <a:lnTo>
                    <a:pt x="43656" y="32147"/>
                  </a:lnTo>
                  <a:lnTo>
                    <a:pt x="44450" y="28178"/>
                  </a:lnTo>
                  <a:lnTo>
                    <a:pt x="48022" y="21828"/>
                  </a:lnTo>
                  <a:lnTo>
                    <a:pt x="50403" y="19844"/>
                  </a:lnTo>
                  <a:lnTo>
                    <a:pt x="52388" y="17463"/>
                  </a:lnTo>
                  <a:lnTo>
                    <a:pt x="56753" y="16272"/>
                  </a:lnTo>
                  <a:lnTo>
                    <a:pt x="127000" y="10716"/>
                  </a:lnTo>
                  <a:lnTo>
                    <a:pt x="267891" y="396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F4BA805E-7777-403F-8451-4ACC079A2836}"/>
                </a:ext>
              </a:extLst>
            </p:cNvPr>
            <p:cNvSpPr txBox="1"/>
            <p:nvPr/>
          </p:nvSpPr>
          <p:spPr>
            <a:xfrm>
              <a:off x="5511677" y="4881332"/>
              <a:ext cx="1884069" cy="458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>
                  <a:solidFill>
                    <a:schemeClr val="accent1"/>
                  </a:solidFill>
                </a:rPr>
                <a:t>Communication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00EA2345-CB67-4EA3-A4C3-BC1F5BAE1D45}"/>
              </a:ext>
            </a:extLst>
          </p:cNvPr>
          <p:cNvSpPr>
            <a:spLocks/>
          </p:cNvSpPr>
          <p:nvPr/>
        </p:nvSpPr>
        <p:spPr bwMode="auto">
          <a:xfrm>
            <a:off x="7732258" y="3988711"/>
            <a:ext cx="2964322" cy="2148968"/>
          </a:xfrm>
          <a:custGeom>
            <a:avLst/>
            <a:gdLst>
              <a:gd name="connsiteX0" fmla="*/ 74633 w 1268413"/>
              <a:gd name="connsiteY0" fmla="*/ 33338 h 736600"/>
              <a:gd name="connsiteX1" fmla="*/ 72251 w 1268413"/>
              <a:gd name="connsiteY1" fmla="*/ 110282 h 736600"/>
              <a:gd name="connsiteX2" fmla="*/ 64311 w 1268413"/>
              <a:gd name="connsiteY2" fmla="*/ 264964 h 736600"/>
              <a:gd name="connsiteX3" fmla="*/ 51606 w 1268413"/>
              <a:gd name="connsiteY3" fmla="*/ 419646 h 736600"/>
              <a:gd name="connsiteX4" fmla="*/ 31359 w 1268413"/>
              <a:gd name="connsiteY4" fmla="*/ 572741 h 736600"/>
              <a:gd name="connsiteX5" fmla="*/ 17463 w 1268413"/>
              <a:gd name="connsiteY5" fmla="*/ 648495 h 736600"/>
              <a:gd name="connsiteX6" fmla="*/ 20242 w 1268413"/>
              <a:gd name="connsiteY6" fmla="*/ 648892 h 736600"/>
              <a:gd name="connsiteX7" fmla="*/ 22624 w 1268413"/>
              <a:gd name="connsiteY7" fmla="*/ 649288 h 736600"/>
              <a:gd name="connsiteX8" fmla="*/ 37314 w 1268413"/>
              <a:gd name="connsiteY8" fmla="*/ 645719 h 736600"/>
              <a:gd name="connsiteX9" fmla="*/ 67487 w 1268413"/>
              <a:gd name="connsiteY9" fmla="*/ 643339 h 736600"/>
              <a:gd name="connsiteX10" fmla="*/ 113937 w 1268413"/>
              <a:gd name="connsiteY10" fmla="*/ 642546 h 736600"/>
              <a:gd name="connsiteX11" fmla="*/ 142522 w 1268413"/>
              <a:gd name="connsiteY11" fmla="*/ 642546 h 736600"/>
              <a:gd name="connsiteX12" fmla="*/ 219145 w 1268413"/>
              <a:gd name="connsiteY12" fmla="*/ 640563 h 736600"/>
              <a:gd name="connsiteX13" fmla="*/ 295372 w 1268413"/>
              <a:gd name="connsiteY13" fmla="*/ 638976 h 736600"/>
              <a:gd name="connsiteX14" fmla="*/ 439884 w 1268413"/>
              <a:gd name="connsiteY14" fmla="*/ 636993 h 736600"/>
              <a:gd name="connsiteX15" fmla="*/ 584000 w 1268413"/>
              <a:gd name="connsiteY15" fmla="*/ 636596 h 736600"/>
              <a:gd name="connsiteX16" fmla="*/ 732880 w 1268413"/>
              <a:gd name="connsiteY16" fmla="*/ 636596 h 736600"/>
              <a:gd name="connsiteX17" fmla="*/ 881362 w 1268413"/>
              <a:gd name="connsiteY17" fmla="*/ 637390 h 736600"/>
              <a:gd name="connsiteX18" fmla="*/ 951633 w 1268413"/>
              <a:gd name="connsiteY18" fmla="*/ 636993 h 736600"/>
              <a:gd name="connsiteX19" fmla="*/ 1059224 w 1268413"/>
              <a:gd name="connsiteY19" fmla="*/ 635803 h 736600"/>
              <a:gd name="connsiteX20" fmla="*/ 1129892 w 1268413"/>
              <a:gd name="connsiteY20" fmla="*/ 638579 h 736600"/>
              <a:gd name="connsiteX21" fmla="*/ 1165226 w 1268413"/>
              <a:gd name="connsiteY21" fmla="*/ 642149 h 736600"/>
              <a:gd name="connsiteX22" fmla="*/ 1162844 w 1268413"/>
              <a:gd name="connsiteY22" fmla="*/ 493020 h 736600"/>
              <a:gd name="connsiteX23" fmla="*/ 1155301 w 1268413"/>
              <a:gd name="connsiteY23" fmla="*/ 270517 h 736600"/>
              <a:gd name="connsiteX24" fmla="*/ 1147758 w 1268413"/>
              <a:gd name="connsiteY24" fmla="*/ 121784 h 736600"/>
              <a:gd name="connsiteX25" fmla="*/ 1142596 w 1268413"/>
              <a:gd name="connsiteY25" fmla="*/ 47220 h 736600"/>
              <a:gd name="connsiteX26" fmla="*/ 1082251 w 1268413"/>
              <a:gd name="connsiteY26" fmla="*/ 46823 h 736600"/>
              <a:gd name="connsiteX27" fmla="*/ 1021905 w 1268413"/>
              <a:gd name="connsiteY27" fmla="*/ 42857 h 736600"/>
              <a:gd name="connsiteX28" fmla="*/ 954016 w 1268413"/>
              <a:gd name="connsiteY28" fmla="*/ 40874 h 736600"/>
              <a:gd name="connsiteX29" fmla="*/ 885729 w 1268413"/>
              <a:gd name="connsiteY29" fmla="*/ 38494 h 736600"/>
              <a:gd name="connsiteX30" fmla="*/ 748760 w 1268413"/>
              <a:gd name="connsiteY30" fmla="*/ 36115 h 736600"/>
              <a:gd name="connsiteX31" fmla="*/ 611791 w 1268413"/>
              <a:gd name="connsiteY31" fmla="*/ 34528 h 736600"/>
              <a:gd name="connsiteX32" fmla="*/ 343410 w 1268413"/>
              <a:gd name="connsiteY32" fmla="*/ 34925 h 736600"/>
              <a:gd name="connsiteX33" fmla="*/ 479425 w 1268413"/>
              <a:gd name="connsiteY33" fmla="*/ 0 h 736600"/>
              <a:gd name="connsiteX34" fmla="*/ 620316 w 1268413"/>
              <a:gd name="connsiteY34" fmla="*/ 0 h 736600"/>
              <a:gd name="connsiteX35" fmla="*/ 761207 w 1268413"/>
              <a:gd name="connsiteY35" fmla="*/ 1588 h 736600"/>
              <a:gd name="connsiteX36" fmla="*/ 902494 w 1268413"/>
              <a:gd name="connsiteY36" fmla="*/ 4366 h 736600"/>
              <a:gd name="connsiteX37" fmla="*/ 974726 w 1268413"/>
              <a:gd name="connsiteY37" fmla="*/ 6747 h 736600"/>
              <a:gd name="connsiteX38" fmla="*/ 1047354 w 1268413"/>
              <a:gd name="connsiteY38" fmla="*/ 8731 h 736600"/>
              <a:gd name="connsiteX39" fmla="*/ 1078310 w 1268413"/>
              <a:gd name="connsiteY39" fmla="*/ 9525 h 736600"/>
              <a:gd name="connsiteX40" fmla="*/ 1125141 w 1268413"/>
              <a:gd name="connsiteY40" fmla="*/ 10716 h 736600"/>
              <a:gd name="connsiteX41" fmla="*/ 1155304 w 1268413"/>
              <a:gd name="connsiteY41" fmla="*/ 13891 h 736600"/>
              <a:gd name="connsiteX42" fmla="*/ 1170782 w 1268413"/>
              <a:gd name="connsiteY42" fmla="*/ 17066 h 736600"/>
              <a:gd name="connsiteX43" fmla="*/ 1175544 w 1268413"/>
              <a:gd name="connsiteY43" fmla="*/ 18256 h 736600"/>
              <a:gd name="connsiteX44" fmla="*/ 1177926 w 1268413"/>
              <a:gd name="connsiteY44" fmla="*/ 21035 h 736600"/>
              <a:gd name="connsiteX45" fmla="*/ 1181498 w 1268413"/>
              <a:gd name="connsiteY45" fmla="*/ 21431 h 736600"/>
              <a:gd name="connsiteX46" fmla="*/ 1187848 w 1268413"/>
              <a:gd name="connsiteY46" fmla="*/ 24606 h 736600"/>
              <a:gd name="connsiteX47" fmla="*/ 1190229 w 1268413"/>
              <a:gd name="connsiteY47" fmla="*/ 27781 h 736600"/>
              <a:gd name="connsiteX48" fmla="*/ 1214438 w 1268413"/>
              <a:gd name="connsiteY48" fmla="*/ 56356 h 736600"/>
              <a:gd name="connsiteX49" fmla="*/ 1245394 w 1268413"/>
              <a:gd name="connsiteY49" fmla="*/ 99616 h 736600"/>
              <a:gd name="connsiteX50" fmla="*/ 1260476 w 1268413"/>
              <a:gd name="connsiteY50" fmla="*/ 132160 h 736600"/>
              <a:gd name="connsiteX51" fmla="*/ 1264444 w 1268413"/>
              <a:gd name="connsiteY51" fmla="*/ 151210 h 736600"/>
              <a:gd name="connsiteX52" fmla="*/ 1267619 w 1268413"/>
              <a:gd name="connsiteY52" fmla="*/ 172244 h 736600"/>
              <a:gd name="connsiteX53" fmla="*/ 1268413 w 1268413"/>
              <a:gd name="connsiteY53" fmla="*/ 214313 h 736600"/>
              <a:gd name="connsiteX54" fmla="*/ 1264841 w 1268413"/>
              <a:gd name="connsiteY54" fmla="*/ 278210 h 736600"/>
              <a:gd name="connsiteX55" fmla="*/ 1262460 w 1268413"/>
              <a:gd name="connsiteY55" fmla="*/ 319881 h 736600"/>
              <a:gd name="connsiteX56" fmla="*/ 1256904 w 1268413"/>
              <a:gd name="connsiteY56" fmla="*/ 436563 h 736600"/>
              <a:gd name="connsiteX57" fmla="*/ 1250554 w 1268413"/>
              <a:gd name="connsiteY57" fmla="*/ 554038 h 736600"/>
              <a:gd name="connsiteX58" fmla="*/ 1250951 w 1268413"/>
              <a:gd name="connsiteY58" fmla="*/ 559594 h 736600"/>
              <a:gd name="connsiteX59" fmla="*/ 1251744 w 1268413"/>
              <a:gd name="connsiteY59" fmla="*/ 565150 h 736600"/>
              <a:gd name="connsiteX60" fmla="*/ 1252141 w 1268413"/>
              <a:gd name="connsiteY60" fmla="*/ 586978 h 736600"/>
              <a:gd name="connsiteX61" fmla="*/ 1250157 w 1268413"/>
              <a:gd name="connsiteY61" fmla="*/ 617538 h 736600"/>
              <a:gd name="connsiteX62" fmla="*/ 1245791 w 1268413"/>
              <a:gd name="connsiteY62" fmla="*/ 637778 h 736600"/>
              <a:gd name="connsiteX63" fmla="*/ 1243013 w 1268413"/>
              <a:gd name="connsiteY63" fmla="*/ 647700 h 736600"/>
              <a:gd name="connsiteX64" fmla="*/ 1239838 w 1268413"/>
              <a:gd name="connsiteY64" fmla="*/ 675481 h 736600"/>
              <a:gd name="connsiteX65" fmla="*/ 1236266 w 1268413"/>
              <a:gd name="connsiteY65" fmla="*/ 702469 h 736600"/>
              <a:gd name="connsiteX66" fmla="*/ 1237060 w 1268413"/>
              <a:gd name="connsiteY66" fmla="*/ 707231 h 736600"/>
              <a:gd name="connsiteX67" fmla="*/ 1235473 w 1268413"/>
              <a:gd name="connsiteY67" fmla="*/ 717153 h 736600"/>
              <a:gd name="connsiteX68" fmla="*/ 1233488 w 1268413"/>
              <a:gd name="connsiteY68" fmla="*/ 721519 h 736600"/>
              <a:gd name="connsiteX69" fmla="*/ 1231504 w 1268413"/>
              <a:gd name="connsiteY69" fmla="*/ 727869 h 736600"/>
              <a:gd name="connsiteX70" fmla="*/ 1223963 w 1268413"/>
              <a:gd name="connsiteY70" fmla="*/ 734616 h 736600"/>
              <a:gd name="connsiteX71" fmla="*/ 1218010 w 1268413"/>
              <a:gd name="connsiteY71" fmla="*/ 735013 h 736600"/>
              <a:gd name="connsiteX72" fmla="*/ 1212454 w 1268413"/>
              <a:gd name="connsiteY72" fmla="*/ 736600 h 736600"/>
              <a:gd name="connsiteX73" fmla="*/ 1205310 w 1268413"/>
              <a:gd name="connsiteY73" fmla="*/ 735410 h 736600"/>
              <a:gd name="connsiteX74" fmla="*/ 1171179 w 1268413"/>
              <a:gd name="connsiteY74" fmla="*/ 729456 h 736600"/>
              <a:gd name="connsiteX75" fmla="*/ 1102519 w 1268413"/>
              <a:gd name="connsiteY75" fmla="*/ 719931 h 736600"/>
              <a:gd name="connsiteX76" fmla="*/ 998935 w 1268413"/>
              <a:gd name="connsiteY76" fmla="*/ 711200 h 736600"/>
              <a:gd name="connsiteX77" fmla="*/ 860029 w 1268413"/>
              <a:gd name="connsiteY77" fmla="*/ 708819 h 736600"/>
              <a:gd name="connsiteX78" fmla="*/ 721916 w 1268413"/>
              <a:gd name="connsiteY78" fmla="*/ 712391 h 736600"/>
              <a:gd name="connsiteX79" fmla="*/ 652463 w 1268413"/>
              <a:gd name="connsiteY79" fmla="*/ 714772 h 736600"/>
              <a:gd name="connsiteX80" fmla="*/ 514350 w 1268413"/>
              <a:gd name="connsiteY80" fmla="*/ 720725 h 736600"/>
              <a:gd name="connsiteX81" fmla="*/ 307578 w 1268413"/>
              <a:gd name="connsiteY81" fmla="*/ 727075 h 736600"/>
              <a:gd name="connsiteX82" fmla="*/ 169863 w 1268413"/>
              <a:gd name="connsiteY82" fmla="*/ 728266 h 736600"/>
              <a:gd name="connsiteX83" fmla="*/ 100806 w 1268413"/>
              <a:gd name="connsiteY83" fmla="*/ 726678 h 736600"/>
              <a:gd name="connsiteX84" fmla="*/ 97235 w 1268413"/>
              <a:gd name="connsiteY84" fmla="*/ 726678 h 736600"/>
              <a:gd name="connsiteX85" fmla="*/ 92075 w 1268413"/>
              <a:gd name="connsiteY85" fmla="*/ 723503 h 736600"/>
              <a:gd name="connsiteX86" fmla="*/ 90091 w 1268413"/>
              <a:gd name="connsiteY86" fmla="*/ 721519 h 736600"/>
              <a:gd name="connsiteX87" fmla="*/ 73025 w 1268413"/>
              <a:gd name="connsiteY87" fmla="*/ 709613 h 736600"/>
              <a:gd name="connsiteX88" fmla="*/ 56753 w 1268413"/>
              <a:gd name="connsiteY88" fmla="*/ 696913 h 736600"/>
              <a:gd name="connsiteX89" fmla="*/ 32147 w 1268413"/>
              <a:gd name="connsiteY89" fmla="*/ 683022 h 736600"/>
              <a:gd name="connsiteX90" fmla="*/ 7938 w 1268413"/>
              <a:gd name="connsiteY90" fmla="*/ 669131 h 736600"/>
              <a:gd name="connsiteX91" fmla="*/ 3572 w 1268413"/>
              <a:gd name="connsiteY91" fmla="*/ 665163 h 736600"/>
              <a:gd name="connsiteX92" fmla="*/ 1985 w 1268413"/>
              <a:gd name="connsiteY92" fmla="*/ 660400 h 736600"/>
              <a:gd name="connsiteX93" fmla="*/ 1985 w 1268413"/>
              <a:gd name="connsiteY93" fmla="*/ 659210 h 736600"/>
              <a:gd name="connsiteX94" fmla="*/ 1985 w 1268413"/>
              <a:gd name="connsiteY94" fmla="*/ 658416 h 736600"/>
              <a:gd name="connsiteX95" fmla="*/ 2778 w 1268413"/>
              <a:gd name="connsiteY95" fmla="*/ 655241 h 736600"/>
              <a:gd name="connsiteX96" fmla="*/ 4366 w 1268413"/>
              <a:gd name="connsiteY96" fmla="*/ 652860 h 736600"/>
              <a:gd name="connsiteX97" fmla="*/ 1985 w 1268413"/>
              <a:gd name="connsiteY97" fmla="*/ 651272 h 736600"/>
              <a:gd name="connsiteX98" fmla="*/ 0 w 1268413"/>
              <a:gd name="connsiteY98" fmla="*/ 647700 h 736600"/>
              <a:gd name="connsiteX99" fmla="*/ 0 w 1268413"/>
              <a:gd name="connsiteY99" fmla="*/ 644922 h 736600"/>
              <a:gd name="connsiteX100" fmla="*/ 9922 w 1268413"/>
              <a:gd name="connsiteY100" fmla="*/ 491728 h 736600"/>
              <a:gd name="connsiteX101" fmla="*/ 29369 w 1268413"/>
              <a:gd name="connsiteY101" fmla="*/ 262335 h 736600"/>
              <a:gd name="connsiteX102" fmla="*/ 40085 w 1268413"/>
              <a:gd name="connsiteY102" fmla="*/ 109141 h 736600"/>
              <a:gd name="connsiteX103" fmla="*/ 43656 w 1268413"/>
              <a:gd name="connsiteY103" fmla="*/ 32147 h 736600"/>
              <a:gd name="connsiteX104" fmla="*/ 44450 w 1268413"/>
              <a:gd name="connsiteY104" fmla="*/ 28178 h 736600"/>
              <a:gd name="connsiteX105" fmla="*/ 48022 w 1268413"/>
              <a:gd name="connsiteY105" fmla="*/ 21828 h 736600"/>
              <a:gd name="connsiteX106" fmla="*/ 50403 w 1268413"/>
              <a:gd name="connsiteY106" fmla="*/ 19844 h 736600"/>
              <a:gd name="connsiteX107" fmla="*/ 52388 w 1268413"/>
              <a:gd name="connsiteY107" fmla="*/ 17463 h 736600"/>
              <a:gd name="connsiteX108" fmla="*/ 56753 w 1268413"/>
              <a:gd name="connsiteY108" fmla="*/ 16272 h 736600"/>
              <a:gd name="connsiteX109" fmla="*/ 127000 w 1268413"/>
              <a:gd name="connsiteY109" fmla="*/ 10716 h 736600"/>
              <a:gd name="connsiteX110" fmla="*/ 267891 w 1268413"/>
              <a:gd name="connsiteY110" fmla="*/ 3969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268413" h="736600">
                <a:moveTo>
                  <a:pt x="74633" y="33338"/>
                </a:moveTo>
                <a:lnTo>
                  <a:pt x="72251" y="110282"/>
                </a:lnTo>
                <a:lnTo>
                  <a:pt x="64311" y="264964"/>
                </a:lnTo>
                <a:lnTo>
                  <a:pt x="51606" y="419646"/>
                </a:lnTo>
                <a:lnTo>
                  <a:pt x="31359" y="572741"/>
                </a:lnTo>
                <a:lnTo>
                  <a:pt x="17463" y="648495"/>
                </a:lnTo>
                <a:lnTo>
                  <a:pt x="20242" y="648892"/>
                </a:lnTo>
                <a:lnTo>
                  <a:pt x="22624" y="649288"/>
                </a:lnTo>
                <a:lnTo>
                  <a:pt x="37314" y="645719"/>
                </a:lnTo>
                <a:lnTo>
                  <a:pt x="67487" y="643339"/>
                </a:lnTo>
                <a:lnTo>
                  <a:pt x="113937" y="642546"/>
                </a:lnTo>
                <a:lnTo>
                  <a:pt x="142522" y="642546"/>
                </a:lnTo>
                <a:lnTo>
                  <a:pt x="219145" y="640563"/>
                </a:lnTo>
                <a:lnTo>
                  <a:pt x="295372" y="638976"/>
                </a:lnTo>
                <a:lnTo>
                  <a:pt x="439884" y="636993"/>
                </a:lnTo>
                <a:lnTo>
                  <a:pt x="584000" y="636596"/>
                </a:lnTo>
                <a:lnTo>
                  <a:pt x="732880" y="636596"/>
                </a:lnTo>
                <a:lnTo>
                  <a:pt x="881362" y="637390"/>
                </a:lnTo>
                <a:lnTo>
                  <a:pt x="951633" y="636993"/>
                </a:lnTo>
                <a:lnTo>
                  <a:pt x="1059224" y="635803"/>
                </a:lnTo>
                <a:lnTo>
                  <a:pt x="1129892" y="638579"/>
                </a:lnTo>
                <a:lnTo>
                  <a:pt x="1165226" y="642149"/>
                </a:lnTo>
                <a:lnTo>
                  <a:pt x="1162844" y="493020"/>
                </a:lnTo>
                <a:lnTo>
                  <a:pt x="1155301" y="270517"/>
                </a:lnTo>
                <a:lnTo>
                  <a:pt x="1147758" y="121784"/>
                </a:lnTo>
                <a:lnTo>
                  <a:pt x="1142596" y="47220"/>
                </a:lnTo>
                <a:lnTo>
                  <a:pt x="1082251" y="46823"/>
                </a:lnTo>
                <a:lnTo>
                  <a:pt x="1021905" y="42857"/>
                </a:lnTo>
                <a:lnTo>
                  <a:pt x="954016" y="40874"/>
                </a:lnTo>
                <a:lnTo>
                  <a:pt x="885729" y="38494"/>
                </a:lnTo>
                <a:lnTo>
                  <a:pt x="748760" y="36115"/>
                </a:lnTo>
                <a:lnTo>
                  <a:pt x="611791" y="34528"/>
                </a:lnTo>
                <a:lnTo>
                  <a:pt x="343410" y="34925"/>
                </a:lnTo>
                <a:close/>
                <a:moveTo>
                  <a:pt x="479425" y="0"/>
                </a:moveTo>
                <a:lnTo>
                  <a:pt x="620316" y="0"/>
                </a:lnTo>
                <a:lnTo>
                  <a:pt x="761207" y="1588"/>
                </a:lnTo>
                <a:lnTo>
                  <a:pt x="902494" y="4366"/>
                </a:lnTo>
                <a:lnTo>
                  <a:pt x="974726" y="6747"/>
                </a:lnTo>
                <a:lnTo>
                  <a:pt x="1047354" y="8731"/>
                </a:lnTo>
                <a:lnTo>
                  <a:pt x="1078310" y="9525"/>
                </a:lnTo>
                <a:lnTo>
                  <a:pt x="1125141" y="10716"/>
                </a:lnTo>
                <a:lnTo>
                  <a:pt x="1155304" y="13891"/>
                </a:lnTo>
                <a:lnTo>
                  <a:pt x="1170782" y="17066"/>
                </a:lnTo>
                <a:lnTo>
                  <a:pt x="1175544" y="18256"/>
                </a:lnTo>
                <a:lnTo>
                  <a:pt x="1177926" y="21035"/>
                </a:lnTo>
                <a:lnTo>
                  <a:pt x="1181498" y="21431"/>
                </a:lnTo>
                <a:lnTo>
                  <a:pt x="1187848" y="24606"/>
                </a:lnTo>
                <a:lnTo>
                  <a:pt x="1190229" y="27781"/>
                </a:lnTo>
                <a:lnTo>
                  <a:pt x="1214438" y="56356"/>
                </a:lnTo>
                <a:lnTo>
                  <a:pt x="1245394" y="99616"/>
                </a:lnTo>
                <a:lnTo>
                  <a:pt x="1260476" y="132160"/>
                </a:lnTo>
                <a:lnTo>
                  <a:pt x="1264444" y="151210"/>
                </a:lnTo>
                <a:lnTo>
                  <a:pt x="1267619" y="172244"/>
                </a:lnTo>
                <a:lnTo>
                  <a:pt x="1268413" y="214313"/>
                </a:lnTo>
                <a:lnTo>
                  <a:pt x="1264841" y="278210"/>
                </a:lnTo>
                <a:lnTo>
                  <a:pt x="1262460" y="319881"/>
                </a:lnTo>
                <a:lnTo>
                  <a:pt x="1256904" y="436563"/>
                </a:lnTo>
                <a:lnTo>
                  <a:pt x="1250554" y="554038"/>
                </a:lnTo>
                <a:lnTo>
                  <a:pt x="1250951" y="559594"/>
                </a:lnTo>
                <a:lnTo>
                  <a:pt x="1251744" y="565150"/>
                </a:lnTo>
                <a:lnTo>
                  <a:pt x="1252141" y="586978"/>
                </a:lnTo>
                <a:lnTo>
                  <a:pt x="1250157" y="617538"/>
                </a:lnTo>
                <a:lnTo>
                  <a:pt x="1245791" y="637778"/>
                </a:lnTo>
                <a:lnTo>
                  <a:pt x="1243013" y="647700"/>
                </a:lnTo>
                <a:lnTo>
                  <a:pt x="1239838" y="675481"/>
                </a:lnTo>
                <a:lnTo>
                  <a:pt x="1236266" y="702469"/>
                </a:lnTo>
                <a:lnTo>
                  <a:pt x="1237060" y="707231"/>
                </a:lnTo>
                <a:lnTo>
                  <a:pt x="1235473" y="717153"/>
                </a:lnTo>
                <a:lnTo>
                  <a:pt x="1233488" y="721519"/>
                </a:lnTo>
                <a:lnTo>
                  <a:pt x="1231504" y="727869"/>
                </a:lnTo>
                <a:lnTo>
                  <a:pt x="1223963" y="734616"/>
                </a:lnTo>
                <a:lnTo>
                  <a:pt x="1218010" y="735013"/>
                </a:lnTo>
                <a:lnTo>
                  <a:pt x="1212454" y="736600"/>
                </a:lnTo>
                <a:lnTo>
                  <a:pt x="1205310" y="735410"/>
                </a:lnTo>
                <a:lnTo>
                  <a:pt x="1171179" y="729456"/>
                </a:lnTo>
                <a:lnTo>
                  <a:pt x="1102519" y="719931"/>
                </a:lnTo>
                <a:lnTo>
                  <a:pt x="998935" y="711200"/>
                </a:lnTo>
                <a:lnTo>
                  <a:pt x="860029" y="708819"/>
                </a:lnTo>
                <a:lnTo>
                  <a:pt x="721916" y="712391"/>
                </a:lnTo>
                <a:lnTo>
                  <a:pt x="652463" y="714772"/>
                </a:lnTo>
                <a:lnTo>
                  <a:pt x="514350" y="720725"/>
                </a:lnTo>
                <a:lnTo>
                  <a:pt x="307578" y="727075"/>
                </a:lnTo>
                <a:lnTo>
                  <a:pt x="169863" y="728266"/>
                </a:lnTo>
                <a:lnTo>
                  <a:pt x="100806" y="726678"/>
                </a:lnTo>
                <a:lnTo>
                  <a:pt x="97235" y="726678"/>
                </a:lnTo>
                <a:lnTo>
                  <a:pt x="92075" y="723503"/>
                </a:lnTo>
                <a:lnTo>
                  <a:pt x="90091" y="721519"/>
                </a:lnTo>
                <a:lnTo>
                  <a:pt x="73025" y="709613"/>
                </a:lnTo>
                <a:lnTo>
                  <a:pt x="56753" y="696913"/>
                </a:lnTo>
                <a:lnTo>
                  <a:pt x="32147" y="683022"/>
                </a:lnTo>
                <a:lnTo>
                  <a:pt x="7938" y="669131"/>
                </a:lnTo>
                <a:lnTo>
                  <a:pt x="3572" y="665163"/>
                </a:lnTo>
                <a:lnTo>
                  <a:pt x="1985" y="660400"/>
                </a:lnTo>
                <a:lnTo>
                  <a:pt x="1985" y="659210"/>
                </a:lnTo>
                <a:lnTo>
                  <a:pt x="1985" y="658416"/>
                </a:lnTo>
                <a:lnTo>
                  <a:pt x="2778" y="655241"/>
                </a:lnTo>
                <a:lnTo>
                  <a:pt x="4366" y="652860"/>
                </a:lnTo>
                <a:lnTo>
                  <a:pt x="1985" y="651272"/>
                </a:lnTo>
                <a:lnTo>
                  <a:pt x="0" y="647700"/>
                </a:lnTo>
                <a:lnTo>
                  <a:pt x="0" y="644922"/>
                </a:lnTo>
                <a:lnTo>
                  <a:pt x="9922" y="491728"/>
                </a:lnTo>
                <a:lnTo>
                  <a:pt x="29369" y="262335"/>
                </a:lnTo>
                <a:lnTo>
                  <a:pt x="40085" y="109141"/>
                </a:lnTo>
                <a:lnTo>
                  <a:pt x="43656" y="32147"/>
                </a:lnTo>
                <a:lnTo>
                  <a:pt x="44450" y="28178"/>
                </a:lnTo>
                <a:lnTo>
                  <a:pt x="48022" y="21828"/>
                </a:lnTo>
                <a:lnTo>
                  <a:pt x="50403" y="19844"/>
                </a:lnTo>
                <a:lnTo>
                  <a:pt x="52388" y="17463"/>
                </a:lnTo>
                <a:lnTo>
                  <a:pt x="56753" y="16272"/>
                </a:lnTo>
                <a:lnTo>
                  <a:pt x="127000" y="10716"/>
                </a:lnTo>
                <a:lnTo>
                  <a:pt x="267891" y="396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AB8D1A-3869-475D-B130-F2FD1CC4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B19C9CE3-DD71-401E-A91D-F46E538BB9AD}"/>
              </a:ext>
            </a:extLst>
          </p:cNvPr>
          <p:cNvSpPr txBox="1"/>
          <p:nvPr/>
        </p:nvSpPr>
        <p:spPr>
          <a:xfrm>
            <a:off x="112620" y="61277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0</a:t>
            </a:r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11CDBCE-C950-4AFC-8CA8-E34913B1D16D}"/>
              </a:ext>
            </a:extLst>
          </p:cNvPr>
          <p:cNvGrpSpPr/>
          <p:nvPr/>
        </p:nvGrpSpPr>
        <p:grpSpPr>
          <a:xfrm>
            <a:off x="1041400" y="1766195"/>
            <a:ext cx="3423884" cy="5022174"/>
            <a:chOff x="843246" y="2203238"/>
            <a:chExt cx="3764599" cy="5434573"/>
          </a:xfrm>
        </p:grpSpPr>
        <p:sp>
          <p:nvSpPr>
            <p:cNvPr id="52" name="Oval 18">
              <a:extLst>
                <a:ext uri="{FF2B5EF4-FFF2-40B4-BE49-F238E27FC236}">
                  <a16:creationId xmlns:a16="http://schemas.microsoft.com/office/drawing/2014/main" id="{3DAAFD4D-8B95-40DE-970A-ED20969A9729}"/>
                </a:ext>
              </a:extLst>
            </p:cNvPr>
            <p:cNvSpPr/>
            <p:nvPr/>
          </p:nvSpPr>
          <p:spPr>
            <a:xfrm>
              <a:off x="2157609" y="5757282"/>
              <a:ext cx="1107559" cy="559192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Oval 18">
              <a:extLst>
                <a:ext uri="{FF2B5EF4-FFF2-40B4-BE49-F238E27FC236}">
                  <a16:creationId xmlns:a16="http://schemas.microsoft.com/office/drawing/2014/main" id="{2C41E17B-6C05-4C8F-AC8C-621DF29E71AB}"/>
                </a:ext>
              </a:extLst>
            </p:cNvPr>
            <p:cNvSpPr/>
            <p:nvPr/>
          </p:nvSpPr>
          <p:spPr>
            <a:xfrm>
              <a:off x="2168574" y="6736888"/>
              <a:ext cx="1100485" cy="569387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Oval 18">
              <a:extLst>
                <a:ext uri="{FF2B5EF4-FFF2-40B4-BE49-F238E27FC236}">
                  <a16:creationId xmlns:a16="http://schemas.microsoft.com/office/drawing/2014/main" id="{995B8C63-9832-4C8D-8843-D482FD686C03}"/>
                </a:ext>
              </a:extLst>
            </p:cNvPr>
            <p:cNvSpPr/>
            <p:nvPr/>
          </p:nvSpPr>
          <p:spPr>
            <a:xfrm>
              <a:off x="869823" y="5153836"/>
              <a:ext cx="1107561" cy="569387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Oval 18">
              <a:extLst>
                <a:ext uri="{FF2B5EF4-FFF2-40B4-BE49-F238E27FC236}">
                  <a16:creationId xmlns:a16="http://schemas.microsoft.com/office/drawing/2014/main" id="{CC1FE6F2-558B-4181-B555-0D2952B0C7A0}"/>
                </a:ext>
              </a:extLst>
            </p:cNvPr>
            <p:cNvSpPr/>
            <p:nvPr/>
          </p:nvSpPr>
          <p:spPr>
            <a:xfrm>
              <a:off x="871524" y="4016812"/>
              <a:ext cx="1107561" cy="559552"/>
            </a:xfrm>
            <a:prstGeom prst="ellipse">
              <a:avLst/>
            </a:prstGeom>
            <a:solidFill>
              <a:schemeClr val="accent6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Oval 18">
              <a:extLst>
                <a:ext uri="{FF2B5EF4-FFF2-40B4-BE49-F238E27FC236}">
                  <a16:creationId xmlns:a16="http://schemas.microsoft.com/office/drawing/2014/main" id="{410CAC8B-5490-4DB7-87E9-A90D5BBA2B39}"/>
                </a:ext>
              </a:extLst>
            </p:cNvPr>
            <p:cNvSpPr/>
            <p:nvPr/>
          </p:nvSpPr>
          <p:spPr>
            <a:xfrm>
              <a:off x="3500284" y="4021641"/>
              <a:ext cx="1107561" cy="537808"/>
            </a:xfrm>
            <a:prstGeom prst="ellipse">
              <a:avLst/>
            </a:prstGeom>
            <a:solidFill>
              <a:schemeClr val="accent6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18">
              <a:extLst>
                <a:ext uri="{FF2B5EF4-FFF2-40B4-BE49-F238E27FC236}">
                  <a16:creationId xmlns:a16="http://schemas.microsoft.com/office/drawing/2014/main" id="{15A849BB-9566-42FD-88D6-1596A951BCEE}"/>
                </a:ext>
              </a:extLst>
            </p:cNvPr>
            <p:cNvSpPr/>
            <p:nvPr/>
          </p:nvSpPr>
          <p:spPr>
            <a:xfrm>
              <a:off x="2130213" y="2203238"/>
              <a:ext cx="1107562" cy="570482"/>
            </a:xfrm>
            <a:prstGeom prst="ellipse">
              <a:avLst/>
            </a:prstGeom>
            <a:solidFill>
              <a:schemeClr val="accent6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Oval 18">
              <a:extLst>
                <a:ext uri="{FF2B5EF4-FFF2-40B4-BE49-F238E27FC236}">
                  <a16:creationId xmlns:a16="http://schemas.microsoft.com/office/drawing/2014/main" id="{6C298A17-7CAD-47A1-976D-D5A2207840E0}"/>
                </a:ext>
              </a:extLst>
            </p:cNvPr>
            <p:cNvSpPr/>
            <p:nvPr/>
          </p:nvSpPr>
          <p:spPr>
            <a:xfrm>
              <a:off x="2127579" y="3234132"/>
              <a:ext cx="1107561" cy="558099"/>
            </a:xfrm>
            <a:prstGeom prst="ellipse">
              <a:avLst/>
            </a:prstGeom>
            <a:solidFill>
              <a:schemeClr val="accent6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Connecteur droit avec flèche 62">
              <a:extLst>
                <a:ext uri="{FF2B5EF4-FFF2-40B4-BE49-F238E27FC236}">
                  <a16:creationId xmlns:a16="http://schemas.microsoft.com/office/drawing/2014/main" id="{57F1BD24-6505-48EC-BC3E-0CD8EC79D6B1}"/>
                </a:ext>
              </a:extLst>
            </p:cNvPr>
            <p:cNvCxnSpPr>
              <a:cxnSpLocks/>
              <a:stCxn id="53" idx="0"/>
              <a:endCxn id="52" idx="4"/>
            </p:cNvCxnSpPr>
            <p:nvPr/>
          </p:nvCxnSpPr>
          <p:spPr>
            <a:xfrm flipH="1" flipV="1">
              <a:off x="2711389" y="6316474"/>
              <a:ext cx="7427" cy="4204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avec flèche 63">
              <a:extLst>
                <a:ext uri="{FF2B5EF4-FFF2-40B4-BE49-F238E27FC236}">
                  <a16:creationId xmlns:a16="http://schemas.microsoft.com/office/drawing/2014/main" id="{BBA1E970-AFB7-4D28-8EAC-C372865C2CA5}"/>
                </a:ext>
              </a:extLst>
            </p:cNvPr>
            <p:cNvCxnSpPr>
              <a:cxnSpLocks/>
              <a:stCxn id="52" idx="1"/>
              <a:endCxn id="59" idx="5"/>
            </p:cNvCxnSpPr>
            <p:nvPr/>
          </p:nvCxnSpPr>
          <p:spPr>
            <a:xfrm flipH="1" flipV="1">
              <a:off x="1816886" y="4494420"/>
              <a:ext cx="502921" cy="13447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>
              <a:extLst>
                <a:ext uri="{FF2B5EF4-FFF2-40B4-BE49-F238E27FC236}">
                  <a16:creationId xmlns:a16="http://schemas.microsoft.com/office/drawing/2014/main" id="{3805F3A9-C3F4-414D-9588-E6B04AE33E3C}"/>
                </a:ext>
              </a:extLst>
            </p:cNvPr>
            <p:cNvCxnSpPr>
              <a:cxnSpLocks/>
              <a:stCxn id="54" idx="0"/>
              <a:endCxn id="59" idx="4"/>
            </p:cNvCxnSpPr>
            <p:nvPr/>
          </p:nvCxnSpPr>
          <p:spPr>
            <a:xfrm flipV="1">
              <a:off x="1423604" y="4576364"/>
              <a:ext cx="1701" cy="57747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7D78105F-AAD4-4FE9-BAFA-D6B32E7292D5}"/>
                </a:ext>
              </a:extLst>
            </p:cNvPr>
            <p:cNvCxnSpPr>
              <a:cxnSpLocks/>
              <a:stCxn id="52" idx="7"/>
              <a:endCxn id="60" idx="3"/>
            </p:cNvCxnSpPr>
            <p:nvPr/>
          </p:nvCxnSpPr>
          <p:spPr>
            <a:xfrm flipV="1">
              <a:off x="3102970" y="4480689"/>
              <a:ext cx="559513" cy="135848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4828F84F-D9CD-4B3F-80C0-72B70C2F326C}"/>
                </a:ext>
              </a:extLst>
            </p:cNvPr>
            <p:cNvCxnSpPr>
              <a:cxnSpLocks/>
              <a:stCxn id="60" idx="1"/>
              <a:endCxn id="62" idx="4"/>
            </p:cNvCxnSpPr>
            <p:nvPr/>
          </p:nvCxnSpPr>
          <p:spPr>
            <a:xfrm flipH="1" flipV="1">
              <a:off x="2681360" y="3792231"/>
              <a:ext cx="981123" cy="3081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>
              <a:extLst>
                <a:ext uri="{FF2B5EF4-FFF2-40B4-BE49-F238E27FC236}">
                  <a16:creationId xmlns:a16="http://schemas.microsoft.com/office/drawing/2014/main" id="{D96C200C-2160-456C-932F-FA1F4E8B8EE6}"/>
                </a:ext>
              </a:extLst>
            </p:cNvPr>
            <p:cNvCxnSpPr>
              <a:cxnSpLocks/>
              <a:stCxn id="59" idx="7"/>
              <a:endCxn id="62" idx="4"/>
            </p:cNvCxnSpPr>
            <p:nvPr/>
          </p:nvCxnSpPr>
          <p:spPr>
            <a:xfrm flipV="1">
              <a:off x="1816886" y="3792231"/>
              <a:ext cx="864474" cy="30652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>
              <a:extLst>
                <a:ext uri="{FF2B5EF4-FFF2-40B4-BE49-F238E27FC236}">
                  <a16:creationId xmlns:a16="http://schemas.microsoft.com/office/drawing/2014/main" id="{60930F0E-4093-4975-9938-F2EF998635D9}"/>
                </a:ext>
              </a:extLst>
            </p:cNvPr>
            <p:cNvCxnSpPr>
              <a:cxnSpLocks/>
              <a:stCxn id="62" idx="0"/>
              <a:endCxn id="61" idx="4"/>
            </p:cNvCxnSpPr>
            <p:nvPr/>
          </p:nvCxnSpPr>
          <p:spPr>
            <a:xfrm flipV="1">
              <a:off x="2681360" y="2773720"/>
              <a:ext cx="2634" cy="46041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0B0C00AA-77E4-49D1-89AB-3F5017D0E831}"/>
                </a:ext>
              </a:extLst>
            </p:cNvPr>
            <p:cNvSpPr txBox="1"/>
            <p:nvPr/>
          </p:nvSpPr>
          <p:spPr>
            <a:xfrm>
              <a:off x="2343402" y="7237701"/>
              <a:ext cx="711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latin typeface="+mj-lt"/>
                  <a:cs typeface="Arabic Typesetting" panose="03020402040406030203" pitchFamily="66" charset="-78"/>
                </a:rPr>
                <a:t>0.16</a:t>
              </a:r>
            </a:p>
          </p:txBody>
        </p: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9DF20372-5909-48D0-A3B6-55477AB313B9}"/>
                </a:ext>
              </a:extLst>
            </p:cNvPr>
            <p:cNvSpPr txBox="1"/>
            <p:nvPr/>
          </p:nvSpPr>
          <p:spPr>
            <a:xfrm>
              <a:off x="1145816" y="5741845"/>
              <a:ext cx="5712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latin typeface="+mj-lt"/>
                  <a:cs typeface="Arabic Typesetting" panose="03020402040406030203" pitchFamily="66" charset="-78"/>
                </a:rPr>
                <a:t>0.5</a:t>
              </a:r>
              <a:endParaRPr lang="fr-FR" b="1" dirty="0">
                <a:latin typeface="+mj-lt"/>
                <a:cs typeface="Arabic Typesetting" panose="03020402040406030203" pitchFamily="66" charset="-78"/>
              </a:endParaRPr>
            </a:p>
          </p:txBody>
        </p: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BE6D105B-C644-4A68-AB1C-55E05BAF0EDD}"/>
                </a:ext>
              </a:extLst>
            </p:cNvPr>
            <p:cNvSpPr txBox="1"/>
            <p:nvPr/>
          </p:nvSpPr>
          <p:spPr>
            <a:xfrm>
              <a:off x="2671636" y="6217732"/>
              <a:ext cx="711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latin typeface="+mj-lt"/>
                  <a:cs typeface="Arabic Typesetting" panose="03020402040406030203" pitchFamily="66" charset="-78"/>
                </a:rPr>
                <a:t>0.33</a:t>
              </a:r>
            </a:p>
          </p:txBody>
        </p:sp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714D09D8-9169-4623-B831-5C02A1AB87F7}"/>
                </a:ext>
              </a:extLst>
            </p:cNvPr>
            <p:cNvSpPr txBox="1"/>
            <p:nvPr/>
          </p:nvSpPr>
          <p:spPr>
            <a:xfrm>
              <a:off x="843246" y="4593624"/>
              <a:ext cx="711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latin typeface="+mj-lt"/>
                  <a:cs typeface="Arabic Typesetting" panose="03020402040406030203" pitchFamily="66" charset="-78"/>
                </a:rPr>
                <a:t>0.66</a:t>
              </a:r>
            </a:p>
          </p:txBody>
        </p:sp>
        <p:sp>
          <p:nvSpPr>
            <p:cNvPr id="79" name="ZoneTexte 78">
              <a:extLst>
                <a:ext uri="{FF2B5EF4-FFF2-40B4-BE49-F238E27FC236}">
                  <a16:creationId xmlns:a16="http://schemas.microsoft.com/office/drawing/2014/main" id="{3339DCCB-3445-4A73-942C-36DDE1B18E0E}"/>
                </a:ext>
              </a:extLst>
            </p:cNvPr>
            <p:cNvSpPr txBox="1"/>
            <p:nvPr/>
          </p:nvSpPr>
          <p:spPr>
            <a:xfrm>
              <a:off x="3792058" y="4549860"/>
              <a:ext cx="711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latin typeface="+mj-lt"/>
                  <a:cs typeface="Arabic Typesetting" panose="03020402040406030203" pitchFamily="66" charset="-78"/>
                </a:rPr>
                <a:t>0.66</a:t>
              </a:r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924B1558-47F1-45D2-8C24-762BCF871CEA}"/>
                </a:ext>
              </a:extLst>
            </p:cNvPr>
            <p:cNvSpPr txBox="1"/>
            <p:nvPr/>
          </p:nvSpPr>
          <p:spPr>
            <a:xfrm>
              <a:off x="2414927" y="3876161"/>
              <a:ext cx="711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latin typeface="+mj-lt"/>
                  <a:cs typeface="Arabic Typesetting" panose="03020402040406030203" pitchFamily="66" charset="-78"/>
                </a:rPr>
                <a:t>0.83</a:t>
              </a:r>
            </a:p>
          </p:txBody>
        </p:sp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3CB8822C-B916-4B02-A0C9-EDCC8D71E80F}"/>
                </a:ext>
              </a:extLst>
            </p:cNvPr>
            <p:cNvSpPr txBox="1"/>
            <p:nvPr/>
          </p:nvSpPr>
          <p:spPr>
            <a:xfrm>
              <a:off x="2370894" y="2699079"/>
              <a:ext cx="201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b="1">
                  <a:solidFill>
                    <a:schemeClr val="tx1"/>
                  </a:solidFill>
                  <a:latin typeface="+mj-lt"/>
                  <a:cs typeface="Arabic Typesetting" panose="03020402040406030203" pitchFamily="66" charset="-78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fr-FR" sz="2000" dirty="0"/>
                <a:t>1</a:t>
              </a:r>
            </a:p>
          </p:txBody>
        </p: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B37D9E08-A3D3-4D35-BD6A-A9F947D1B691}"/>
                </a:ext>
              </a:extLst>
            </p:cNvPr>
            <p:cNvSpPr txBox="1"/>
            <p:nvPr/>
          </p:nvSpPr>
          <p:spPr>
            <a:xfrm>
              <a:off x="2238777" y="2269646"/>
              <a:ext cx="82811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French</a:t>
              </a:r>
              <a:endParaRPr lang="fr-FR" dirty="0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C2B38D41-C0A7-4833-AF18-C95CF6DE9D01}"/>
                </a:ext>
              </a:extLst>
            </p:cNvPr>
            <p:cNvSpPr txBox="1"/>
            <p:nvPr/>
          </p:nvSpPr>
          <p:spPr>
            <a:xfrm>
              <a:off x="2249123" y="3302698"/>
              <a:ext cx="78675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Italian</a:t>
              </a:r>
              <a:endParaRPr lang="fr-FR" dirty="0"/>
            </a:p>
          </p:txBody>
        </p:sp>
        <p:sp>
          <p:nvSpPr>
            <p:cNvPr id="84" name="ZoneTexte 83">
              <a:extLst>
                <a:ext uri="{FF2B5EF4-FFF2-40B4-BE49-F238E27FC236}">
                  <a16:creationId xmlns:a16="http://schemas.microsoft.com/office/drawing/2014/main" id="{64BA9C6E-F70B-4E91-8B8D-F63D71EABECE}"/>
                </a:ext>
              </a:extLst>
            </p:cNvPr>
            <p:cNvSpPr txBox="1"/>
            <p:nvPr/>
          </p:nvSpPr>
          <p:spPr>
            <a:xfrm>
              <a:off x="3652409" y="4064487"/>
              <a:ext cx="785793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Indian</a:t>
              </a:r>
              <a:endParaRPr lang="en-US" b="1" dirty="0"/>
            </a:p>
          </p:txBody>
        </p: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5DA5F8B6-4E3A-47AB-9BF9-4DF5559A689A}"/>
                </a:ext>
              </a:extLst>
            </p:cNvPr>
            <p:cNvSpPr txBox="1"/>
            <p:nvPr/>
          </p:nvSpPr>
          <p:spPr>
            <a:xfrm>
              <a:off x="2240205" y="5795308"/>
              <a:ext cx="86286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Korean</a:t>
              </a:r>
              <a:endParaRPr lang="fr-FR" dirty="0"/>
            </a:p>
          </p:txBody>
        </p:sp>
        <p:sp>
          <p:nvSpPr>
            <p:cNvPr id="86" name="ZoneTexte 85">
              <a:extLst>
                <a:ext uri="{FF2B5EF4-FFF2-40B4-BE49-F238E27FC236}">
                  <a16:creationId xmlns:a16="http://schemas.microsoft.com/office/drawing/2014/main" id="{E88288DA-B45F-46CE-A412-BFD1A6C78F80}"/>
                </a:ext>
              </a:extLst>
            </p:cNvPr>
            <p:cNvSpPr txBox="1"/>
            <p:nvPr/>
          </p:nvSpPr>
          <p:spPr>
            <a:xfrm>
              <a:off x="889892" y="4058919"/>
              <a:ext cx="992451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Mexican</a:t>
              </a:r>
              <a:endParaRPr lang="fr-FR" dirty="0"/>
            </a:p>
          </p:txBody>
        </p:sp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id="{28BF3500-0789-408D-A0B0-9B7776DB3A5B}"/>
                </a:ext>
              </a:extLst>
            </p:cNvPr>
            <p:cNvSpPr txBox="1"/>
            <p:nvPr/>
          </p:nvSpPr>
          <p:spPr>
            <a:xfrm>
              <a:off x="2152206" y="6767391"/>
              <a:ext cx="1058303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Japanese</a:t>
              </a:r>
              <a:endParaRPr lang="fr-FR" dirty="0"/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F3B02350-7373-41AB-AF5E-472BBDE87A9B}"/>
                </a:ext>
              </a:extLst>
            </p:cNvPr>
            <p:cNvSpPr txBox="1"/>
            <p:nvPr/>
          </p:nvSpPr>
          <p:spPr>
            <a:xfrm>
              <a:off x="899483" y="5246538"/>
              <a:ext cx="93166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Chinese</a:t>
              </a:r>
              <a:endParaRPr lang="fr-FR" dirty="0"/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23A4B520-71F5-4957-A1A6-D877F6217B35}"/>
              </a:ext>
            </a:extLst>
          </p:cNvPr>
          <p:cNvSpPr/>
          <p:nvPr/>
        </p:nvSpPr>
        <p:spPr>
          <a:xfrm>
            <a:off x="579515" y="3429000"/>
            <a:ext cx="286024" cy="313234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Flèche : haut 89">
            <a:extLst>
              <a:ext uri="{FF2B5EF4-FFF2-40B4-BE49-F238E27FC236}">
                <a16:creationId xmlns:a16="http://schemas.microsoft.com/office/drawing/2014/main" id="{DC6BFBE3-28AC-4962-8377-E5B3E38BB5E5}"/>
              </a:ext>
            </a:extLst>
          </p:cNvPr>
          <p:cNvSpPr/>
          <p:nvPr/>
        </p:nvSpPr>
        <p:spPr>
          <a:xfrm>
            <a:off x="455194" y="1575409"/>
            <a:ext cx="539646" cy="4985934"/>
          </a:xfrm>
          <a:prstGeom prst="upArrow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833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5B5C947D-65B7-4C69-BB7E-A1016A39B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76" y="205142"/>
            <a:ext cx="11270750" cy="1064475"/>
          </a:xfrm>
        </p:spPr>
        <p:txBody>
          <a:bodyPr>
            <a:normAutofit/>
          </a:bodyPr>
          <a:lstStyle/>
          <a:p>
            <a:r>
              <a:rPr lang="en-US" sz="32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Mental model: </a:t>
            </a:r>
            <a:r>
              <a:rPr lang="en-US" sz="3200" b="1" cap="all" dirty="0">
                <a:solidFill>
                  <a:srgbClr val="002060"/>
                </a:solidFill>
                <a:latin typeface="Open Sans" panose="020B0606030504020204" pitchFamily="34" charset="0"/>
              </a:rPr>
              <a:t>acceptability [concession]</a:t>
            </a:r>
            <a:endParaRPr lang="fr-FR" sz="3200" b="1" cap="all" dirty="0">
              <a:solidFill>
                <a:srgbClr val="002060"/>
              </a:solidFill>
              <a:latin typeface="Open Sans" panose="020B0606030504020204" pitchFamily="34" charset="0"/>
            </a:endParaRP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1EF2A7D5-89B9-4FC5-BBFF-34DA9E3FCEF1}"/>
              </a:ext>
            </a:extLst>
          </p:cNvPr>
          <p:cNvGrpSpPr/>
          <p:nvPr/>
        </p:nvGrpSpPr>
        <p:grpSpPr>
          <a:xfrm>
            <a:off x="574974" y="1142222"/>
            <a:ext cx="1958950" cy="400110"/>
            <a:chOff x="574974" y="1142222"/>
            <a:chExt cx="1958950" cy="400110"/>
          </a:xfrm>
        </p:grpSpPr>
        <p:sp>
          <p:nvSpPr>
            <p:cNvPr id="40" name="Oval 13">
              <a:extLst>
                <a:ext uri="{FF2B5EF4-FFF2-40B4-BE49-F238E27FC236}">
                  <a16:creationId xmlns:a16="http://schemas.microsoft.com/office/drawing/2014/main" id="{CF997E59-3701-4085-8AEA-D49A7E9A5E97}"/>
                </a:ext>
              </a:extLst>
            </p:cNvPr>
            <p:cNvSpPr/>
            <p:nvPr/>
          </p:nvSpPr>
          <p:spPr>
            <a:xfrm>
              <a:off x="574974" y="1213334"/>
              <a:ext cx="269659" cy="26965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41" name="TextBox 16">
              <a:extLst>
                <a:ext uri="{FF2B5EF4-FFF2-40B4-BE49-F238E27FC236}">
                  <a16:creationId xmlns:a16="http://schemas.microsoft.com/office/drawing/2014/main" id="{A03755D1-C3B5-4CBE-8377-EBF342F4D42C}"/>
                </a:ext>
              </a:extLst>
            </p:cNvPr>
            <p:cNvSpPr txBox="1"/>
            <p:nvPr/>
          </p:nvSpPr>
          <p:spPr>
            <a:xfrm>
              <a:off x="942270" y="1142222"/>
              <a:ext cx="159165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fr-FR"/>
              </a:defPPr>
              <a:lvl1pPr>
                <a:defRPr sz="2000" b="1">
                  <a:solidFill>
                    <a:schemeClr val="accent4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Open Sans" panose="020B0606030504020204"/>
                </a:rPr>
                <a:t>Preferences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6C0FF786-C98D-4B2E-B43C-021A24C4B37A}"/>
              </a:ext>
            </a:extLst>
          </p:cNvPr>
          <p:cNvGrpSpPr/>
          <p:nvPr/>
        </p:nvGrpSpPr>
        <p:grpSpPr>
          <a:xfrm>
            <a:off x="6815658" y="1128029"/>
            <a:ext cx="1304476" cy="400110"/>
            <a:chOff x="574974" y="1142222"/>
            <a:chExt cx="1304476" cy="400110"/>
          </a:xfrm>
        </p:grpSpPr>
        <p:sp>
          <p:nvSpPr>
            <p:cNvPr id="56" name="Oval 13">
              <a:extLst>
                <a:ext uri="{FF2B5EF4-FFF2-40B4-BE49-F238E27FC236}">
                  <a16:creationId xmlns:a16="http://schemas.microsoft.com/office/drawing/2014/main" id="{4D3D2D4D-0452-40DC-A8CD-FB10F1910331}"/>
                </a:ext>
              </a:extLst>
            </p:cNvPr>
            <p:cNvSpPr/>
            <p:nvPr/>
          </p:nvSpPr>
          <p:spPr>
            <a:xfrm>
              <a:off x="574974" y="1213334"/>
              <a:ext cx="269659" cy="26965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57" name="TextBox 16">
              <a:extLst>
                <a:ext uri="{FF2B5EF4-FFF2-40B4-BE49-F238E27FC236}">
                  <a16:creationId xmlns:a16="http://schemas.microsoft.com/office/drawing/2014/main" id="{C9B3CE2C-9913-44C6-A9AC-1F2983757E9F}"/>
                </a:ext>
              </a:extLst>
            </p:cNvPr>
            <p:cNvSpPr txBox="1"/>
            <p:nvPr/>
          </p:nvSpPr>
          <p:spPr>
            <a:xfrm>
              <a:off x="942270" y="1142222"/>
              <a:ext cx="937180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fr-FR"/>
              </a:defPPr>
              <a:lvl1pPr>
                <a:defRPr sz="2000" b="1">
                  <a:solidFill>
                    <a:schemeClr val="accent4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Open Sans" panose="020B0606030504020204"/>
                </a:rPr>
                <a:t>Power</a:t>
              </a:r>
            </a:p>
          </p:txBody>
        </p:sp>
      </p:grpSp>
      <p:sp>
        <p:nvSpPr>
          <p:cNvPr id="58" name="ZoneTexte 57">
            <a:extLst>
              <a:ext uri="{FF2B5EF4-FFF2-40B4-BE49-F238E27FC236}">
                <a16:creationId xmlns:a16="http://schemas.microsoft.com/office/drawing/2014/main" id="{F5609B1D-2285-4914-B2D3-DD4EA832CB59}"/>
              </a:ext>
            </a:extLst>
          </p:cNvPr>
          <p:cNvSpPr txBox="1"/>
          <p:nvPr/>
        </p:nvSpPr>
        <p:spPr>
          <a:xfrm>
            <a:off x="7089496" y="1821723"/>
            <a:ext cx="4776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 value of dominance : </a:t>
            </a:r>
            <a:r>
              <a:rPr lang="en-US" sz="2000" b="1" dirty="0"/>
              <a:t>POW </a:t>
            </a:r>
            <a:r>
              <a:rPr lang="en-US" sz="2000" b="1" dirty="0">
                <a:ea typeface="Cambria Math" panose="02040503050406030204" pitchFamily="18" charset="0"/>
              </a:rPr>
              <a:t>∊ [O,1]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C9B77842-F8B7-482F-A03E-C4D641FBF1FB}"/>
              </a:ext>
            </a:extLst>
          </p:cNvPr>
          <p:cNvSpPr txBox="1"/>
          <p:nvPr/>
        </p:nvSpPr>
        <p:spPr>
          <a:xfrm>
            <a:off x="7495209" y="2466058"/>
            <a:ext cx="2153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2. Acceptability</a:t>
            </a:r>
          </a:p>
        </p:txBody>
      </p: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9A62A212-F162-42F3-8936-57A0568F473D}"/>
              </a:ext>
            </a:extLst>
          </p:cNvPr>
          <p:cNvGrpSpPr/>
          <p:nvPr/>
        </p:nvGrpSpPr>
        <p:grpSpPr>
          <a:xfrm>
            <a:off x="7579964" y="3412944"/>
            <a:ext cx="3601793" cy="2382204"/>
            <a:chOff x="1221222" y="7554"/>
            <a:chExt cx="9449522" cy="6246536"/>
          </a:xfrm>
        </p:grpSpPr>
        <p:cxnSp>
          <p:nvCxnSpPr>
            <p:cNvPr id="75" name="Connecteur droit avec flèche 74">
              <a:extLst>
                <a:ext uri="{FF2B5EF4-FFF2-40B4-BE49-F238E27FC236}">
                  <a16:creationId xmlns:a16="http://schemas.microsoft.com/office/drawing/2014/main" id="{333596F4-EBF1-47F7-A399-F4FB98258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0936" y="812976"/>
              <a:ext cx="0" cy="468693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22B9F741-FCFB-4F7E-A314-5334A945CA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7067" y="5479146"/>
              <a:ext cx="769697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5F53433D-8353-4B59-B338-8D21E1695C0B}"/>
                </a:ext>
              </a:extLst>
            </p:cNvPr>
            <p:cNvGrpSpPr/>
            <p:nvPr/>
          </p:nvGrpSpPr>
          <p:grpSpPr>
            <a:xfrm>
              <a:off x="2177068" y="2127969"/>
              <a:ext cx="6856971" cy="3284121"/>
              <a:chOff x="1741993" y="1788456"/>
              <a:chExt cx="6444584" cy="3515848"/>
            </a:xfrm>
          </p:grpSpPr>
          <p:cxnSp>
            <p:nvCxnSpPr>
              <p:cNvPr id="86" name="Connecteur droit 85">
                <a:extLst>
                  <a:ext uri="{FF2B5EF4-FFF2-40B4-BE49-F238E27FC236}">
                    <a16:creationId xmlns:a16="http://schemas.microsoft.com/office/drawing/2014/main" id="{9CBEADE9-42B5-4B41-AE54-8BFED1C5EE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1993" y="1788456"/>
                <a:ext cx="2407533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onnecteur droit 86">
                <a:extLst>
                  <a:ext uri="{FF2B5EF4-FFF2-40B4-BE49-F238E27FC236}">
                    <a16:creationId xmlns:a16="http://schemas.microsoft.com/office/drawing/2014/main" id="{D9D3DF7A-D13F-4DEA-91E7-7FC359BD10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49525" y="1788456"/>
                <a:ext cx="4037052" cy="3515848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3D5EEF7B-95AC-4687-8D0D-D43EB14C3DCC}"/>
                </a:ext>
              </a:extLst>
            </p:cNvPr>
            <p:cNvSpPr txBox="1"/>
            <p:nvPr/>
          </p:nvSpPr>
          <p:spPr>
            <a:xfrm>
              <a:off x="9606707" y="5546203"/>
              <a:ext cx="1064037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b="0">
                  <a:latin typeface="Cambria Math" panose="02040503050406030204" pitchFamily="18" charset="0"/>
                  <a:ea typeface="Cambria Math" panose="02040503050406030204" pitchFamily="18" charset="0"/>
                </a:defRPr>
              </a:lvl1pPr>
            </a:lstStyle>
            <a:p>
              <a:r>
                <a:rPr lang="fr-FR" dirty="0"/>
                <a:t>t</a:t>
              </a:r>
            </a:p>
          </p:txBody>
        </p:sp>
        <p:sp>
          <p:nvSpPr>
            <p:cNvPr id="79" name="ZoneTexte 78">
              <a:extLst>
                <a:ext uri="{FF2B5EF4-FFF2-40B4-BE49-F238E27FC236}">
                  <a16:creationId xmlns:a16="http://schemas.microsoft.com/office/drawing/2014/main" id="{A32D883D-5B9F-4459-B3A5-AF72DF8A9548}"/>
                </a:ext>
              </a:extLst>
            </p:cNvPr>
            <p:cNvSpPr txBox="1"/>
            <p:nvPr/>
          </p:nvSpPr>
          <p:spPr>
            <a:xfrm>
              <a:off x="1221222" y="7554"/>
              <a:ext cx="3265549" cy="97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3200" b="0">
                  <a:latin typeface="Cambria Math" panose="02040503050406030204" pitchFamily="18" charset="0"/>
                  <a:ea typeface="Cambria Math" panose="02040503050406030204" pitchFamily="18" charset="0"/>
                </a:defRPr>
              </a:lvl1pPr>
            </a:lstStyle>
            <a:p>
              <a:r>
                <a:rPr lang="fr-FR" sz="1800" b="1" dirty="0"/>
                <a:t>Self[</a:t>
              </a:r>
              <a:r>
                <a:rPr lang="fr-FR" sz="1800" b="1" dirty="0" err="1"/>
                <a:t>pow,t</a:t>
              </a:r>
              <a:r>
                <a:rPr lang="fr-FR" sz="1800" b="1" dirty="0"/>
                <a:t>]</a:t>
              </a:r>
            </a:p>
          </p:txBody>
        </p: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48BA8709-E7F6-40F5-ABF0-FEBA7E8E772E}"/>
                </a:ext>
              </a:extLst>
            </p:cNvPr>
            <p:cNvCxnSpPr>
              <a:cxnSpLocks/>
            </p:cNvCxnSpPr>
            <p:nvPr/>
          </p:nvCxnSpPr>
          <p:spPr>
            <a:xfrm>
              <a:off x="4743846" y="1833940"/>
              <a:ext cx="1" cy="3640886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A398776F-E5EC-4F87-9307-4A0368C58CFF}"/>
                </a:ext>
              </a:extLst>
            </p:cNvPr>
            <p:cNvSpPr txBox="1"/>
            <p:nvPr/>
          </p:nvSpPr>
          <p:spPr>
            <a:xfrm>
              <a:off x="4486771" y="1262140"/>
              <a:ext cx="1047913" cy="488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3200" b="1"/>
              </a:lvl1pPr>
            </a:lstStyle>
            <a:p>
              <a:r>
                <a:rPr lang="el-GR" sz="1800" b="0">
                  <a:latin typeface="Cambria Math" panose="02040503050406030204" pitchFamily="18" charset="0"/>
                  <a:ea typeface="Cambria Math" panose="02040503050406030204" pitchFamily="18" charset="0"/>
                </a:rPr>
                <a:t> </a:t>
              </a:r>
              <a:r>
                <a:rPr lang="el-GR" sz="1800">
                  <a:latin typeface="Cambria Math" panose="02040503050406030204" pitchFamily="18" charset="0"/>
                  <a:ea typeface="Cambria Math" panose="02040503050406030204" pitchFamily="18" charset="0"/>
                </a:rPr>
                <a:t>τ</a:t>
              </a:r>
              <a:endParaRPr lang="fr-FR" sz="18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ABBAB1FE-B080-4C6D-8EB9-3C5D4215A1BC}"/>
                </a:ext>
              </a:extLst>
            </p:cNvPr>
            <p:cNvSpPr txBox="1"/>
            <p:nvPr/>
          </p:nvSpPr>
          <p:spPr>
            <a:xfrm>
              <a:off x="2219800" y="1201516"/>
              <a:ext cx="1801710" cy="97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3200" b="0">
                  <a:latin typeface="Cambria Math" panose="02040503050406030204" pitchFamily="18" charset="0"/>
                  <a:ea typeface="Cambria Math" panose="02040503050406030204" pitchFamily="18" charset="0"/>
                </a:defRPr>
              </a:lvl1pPr>
            </a:lstStyle>
            <a:p>
              <a:r>
                <a:rPr lang="fr-FR" sz="1800" b="1" dirty="0" err="1"/>
                <a:t>pow</a:t>
              </a:r>
              <a:r>
                <a:rPr lang="fr-FR" sz="1800" b="1" baseline="-25000" dirty="0" err="1"/>
                <a:t>a</a:t>
              </a:r>
              <a:endParaRPr lang="fr-FR" sz="1800" b="1" dirty="0"/>
            </a:p>
          </p:txBody>
        </p:sp>
        <p:cxnSp>
          <p:nvCxnSpPr>
            <p:cNvPr id="83" name="Connecteur droit 82">
              <a:extLst>
                <a:ext uri="{FF2B5EF4-FFF2-40B4-BE49-F238E27FC236}">
                  <a16:creationId xmlns:a16="http://schemas.microsoft.com/office/drawing/2014/main" id="{D8367071-DC64-4661-B498-DE6CC2CA0124}"/>
                </a:ext>
              </a:extLst>
            </p:cNvPr>
            <p:cNvCxnSpPr>
              <a:cxnSpLocks/>
            </p:cNvCxnSpPr>
            <p:nvPr/>
          </p:nvCxnSpPr>
          <p:spPr>
            <a:xfrm>
              <a:off x="2170937" y="3194613"/>
              <a:ext cx="257290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FC62F70C-4519-46C5-97CB-E7953B0DF12D}"/>
                </a:ext>
              </a:extLst>
            </p:cNvPr>
            <p:cNvCxnSpPr>
              <a:cxnSpLocks/>
            </p:cNvCxnSpPr>
            <p:nvPr/>
          </p:nvCxnSpPr>
          <p:spPr>
            <a:xfrm>
              <a:off x="4743845" y="3194614"/>
              <a:ext cx="1673115" cy="220707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0C1FE65C-5C5A-48AB-BD34-75BC42605323}"/>
                </a:ext>
              </a:extLst>
            </p:cNvPr>
            <p:cNvSpPr txBox="1"/>
            <p:nvPr/>
          </p:nvSpPr>
          <p:spPr>
            <a:xfrm>
              <a:off x="2219800" y="2327447"/>
              <a:ext cx="1904745" cy="867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3200" b="0">
                  <a:latin typeface="Cambria Math" panose="02040503050406030204" pitchFamily="18" charset="0"/>
                  <a:ea typeface="Cambria Math" panose="02040503050406030204" pitchFamily="18" charset="0"/>
                </a:defRPr>
              </a:lvl1pPr>
            </a:lstStyle>
            <a:p>
              <a:r>
                <a:rPr lang="fr-FR" sz="1800" b="1" dirty="0" err="1"/>
                <a:t>pow</a:t>
              </a:r>
              <a:r>
                <a:rPr lang="fr-FR" sz="1800" b="1" baseline="-25000" dirty="0" err="1"/>
                <a:t>b</a:t>
              </a:r>
              <a:endParaRPr lang="fr-FR" sz="1800" b="1" dirty="0"/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4DEDB7D-13A8-4479-944A-8ECAA675240B}"/>
              </a:ext>
            </a:extLst>
          </p:cNvPr>
          <p:cNvSpPr/>
          <p:nvPr/>
        </p:nvSpPr>
        <p:spPr>
          <a:xfrm>
            <a:off x="579515" y="3429000"/>
            <a:ext cx="286024" cy="313234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Flèche : haut 103">
            <a:extLst>
              <a:ext uri="{FF2B5EF4-FFF2-40B4-BE49-F238E27FC236}">
                <a16:creationId xmlns:a16="http://schemas.microsoft.com/office/drawing/2014/main" id="{1B60E6DD-269A-4260-8C7E-CB5BE54F468D}"/>
              </a:ext>
            </a:extLst>
          </p:cNvPr>
          <p:cNvSpPr/>
          <p:nvPr/>
        </p:nvSpPr>
        <p:spPr>
          <a:xfrm>
            <a:off x="455194" y="1575409"/>
            <a:ext cx="539646" cy="4985934"/>
          </a:xfrm>
          <a:prstGeom prst="upArrow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12DFABF0-E92A-4752-A8D2-5B52F033E5A5}"/>
              </a:ext>
            </a:extLst>
          </p:cNvPr>
          <p:cNvSpPr txBox="1"/>
          <p:nvPr/>
        </p:nvSpPr>
        <p:spPr>
          <a:xfrm>
            <a:off x="-3100" y="158682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1</a:t>
            </a: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049EC59B-42E7-43F3-8BC5-8666D9E37C61}"/>
              </a:ext>
            </a:extLst>
          </p:cNvPr>
          <p:cNvSpPr txBox="1"/>
          <p:nvPr/>
        </p:nvSpPr>
        <p:spPr>
          <a:xfrm>
            <a:off x="-21682" y="3179887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0.6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B16B126-C78E-4D93-BD97-90A8388241C1}"/>
              </a:ext>
            </a:extLst>
          </p:cNvPr>
          <p:cNvSpPr/>
          <p:nvPr/>
        </p:nvSpPr>
        <p:spPr>
          <a:xfrm>
            <a:off x="1018634" y="1664989"/>
            <a:ext cx="3720225" cy="2327804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93FC4A1-CB7E-4A2E-9E82-EAB5A7E1986D}"/>
              </a:ext>
            </a:extLst>
          </p:cNvPr>
          <p:cNvSpPr/>
          <p:nvPr/>
        </p:nvSpPr>
        <p:spPr>
          <a:xfrm>
            <a:off x="1010243" y="1678154"/>
            <a:ext cx="3728616" cy="3340913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460DFCCA-41EE-44D1-A866-160A7CC7D298}"/>
              </a:ext>
            </a:extLst>
          </p:cNvPr>
          <p:cNvSpPr txBox="1"/>
          <p:nvPr/>
        </p:nvSpPr>
        <p:spPr>
          <a:xfrm>
            <a:off x="5045694" y="1664988"/>
            <a:ext cx="1408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i="1" dirty="0">
                <a:solidFill>
                  <a:schemeClr val="accent1"/>
                </a:solidFill>
              </a:rPr>
              <a:t>Acceptable </a:t>
            </a:r>
          </a:p>
          <a:p>
            <a:r>
              <a:rPr lang="fr-FR" sz="2000" b="1" i="1" dirty="0">
                <a:solidFill>
                  <a:schemeClr val="accent1"/>
                </a:solidFill>
              </a:rPr>
              <a:t>values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8216C6D7-FBAD-4305-B944-75735FE73FB3}"/>
              </a:ext>
            </a:extLst>
          </p:cNvPr>
          <p:cNvSpPr txBox="1"/>
          <p:nvPr/>
        </p:nvSpPr>
        <p:spPr>
          <a:xfrm>
            <a:off x="5141566" y="4376316"/>
            <a:ext cx="1452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i="1" dirty="0">
                <a:solidFill>
                  <a:schemeClr val="accent1"/>
                </a:solidFill>
              </a:rPr>
              <a:t>Concessions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A9AEE71-E777-4C50-A4B3-0803CAB95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8CD29F70-F424-4C87-9AA6-25147C3EE286}"/>
              </a:ext>
            </a:extLst>
          </p:cNvPr>
          <p:cNvSpPr txBox="1"/>
          <p:nvPr/>
        </p:nvSpPr>
        <p:spPr>
          <a:xfrm>
            <a:off x="153771" y="61911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0</a:t>
            </a:r>
          </a:p>
        </p:txBody>
      </p: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7B03C97D-740E-4F44-AB36-1E7C565CC015}"/>
              </a:ext>
            </a:extLst>
          </p:cNvPr>
          <p:cNvGrpSpPr/>
          <p:nvPr/>
        </p:nvGrpSpPr>
        <p:grpSpPr>
          <a:xfrm>
            <a:off x="1041400" y="1766195"/>
            <a:ext cx="3423884" cy="5022174"/>
            <a:chOff x="843246" y="2203238"/>
            <a:chExt cx="3764599" cy="5434573"/>
          </a:xfrm>
        </p:grpSpPr>
        <p:sp>
          <p:nvSpPr>
            <p:cNvPr id="72" name="Oval 18">
              <a:extLst>
                <a:ext uri="{FF2B5EF4-FFF2-40B4-BE49-F238E27FC236}">
                  <a16:creationId xmlns:a16="http://schemas.microsoft.com/office/drawing/2014/main" id="{860129E8-BD13-4F51-A2B1-2EA8439DA773}"/>
                </a:ext>
              </a:extLst>
            </p:cNvPr>
            <p:cNvSpPr/>
            <p:nvPr/>
          </p:nvSpPr>
          <p:spPr>
            <a:xfrm>
              <a:off x="2157609" y="5757282"/>
              <a:ext cx="1107559" cy="559192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Oval 18">
              <a:extLst>
                <a:ext uri="{FF2B5EF4-FFF2-40B4-BE49-F238E27FC236}">
                  <a16:creationId xmlns:a16="http://schemas.microsoft.com/office/drawing/2014/main" id="{67E9E0C4-A136-4D34-84D8-FF8C54E7EF12}"/>
                </a:ext>
              </a:extLst>
            </p:cNvPr>
            <p:cNvSpPr/>
            <p:nvPr/>
          </p:nvSpPr>
          <p:spPr>
            <a:xfrm>
              <a:off x="2168574" y="6736888"/>
              <a:ext cx="1100485" cy="569387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8" name="Oval 18">
              <a:extLst>
                <a:ext uri="{FF2B5EF4-FFF2-40B4-BE49-F238E27FC236}">
                  <a16:creationId xmlns:a16="http://schemas.microsoft.com/office/drawing/2014/main" id="{5C73FD8D-DDE5-4682-9A1B-0AAFB8DCF016}"/>
                </a:ext>
              </a:extLst>
            </p:cNvPr>
            <p:cNvSpPr/>
            <p:nvPr/>
          </p:nvSpPr>
          <p:spPr>
            <a:xfrm>
              <a:off x="869823" y="5153836"/>
              <a:ext cx="1107561" cy="569387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Oval 18">
              <a:extLst>
                <a:ext uri="{FF2B5EF4-FFF2-40B4-BE49-F238E27FC236}">
                  <a16:creationId xmlns:a16="http://schemas.microsoft.com/office/drawing/2014/main" id="{C9450567-0E22-48CE-9A1E-2EAC2635ECC9}"/>
                </a:ext>
              </a:extLst>
            </p:cNvPr>
            <p:cNvSpPr/>
            <p:nvPr/>
          </p:nvSpPr>
          <p:spPr>
            <a:xfrm>
              <a:off x="871524" y="4016812"/>
              <a:ext cx="1107561" cy="559552"/>
            </a:xfrm>
            <a:prstGeom prst="ellipse">
              <a:avLst/>
            </a:prstGeom>
            <a:solidFill>
              <a:schemeClr val="accent6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0" name="Oval 18">
              <a:extLst>
                <a:ext uri="{FF2B5EF4-FFF2-40B4-BE49-F238E27FC236}">
                  <a16:creationId xmlns:a16="http://schemas.microsoft.com/office/drawing/2014/main" id="{FBAC8D15-5101-4585-90F1-13276D779900}"/>
                </a:ext>
              </a:extLst>
            </p:cNvPr>
            <p:cNvSpPr/>
            <p:nvPr/>
          </p:nvSpPr>
          <p:spPr>
            <a:xfrm>
              <a:off x="3500284" y="4021641"/>
              <a:ext cx="1107561" cy="537808"/>
            </a:xfrm>
            <a:prstGeom prst="ellipse">
              <a:avLst/>
            </a:prstGeom>
            <a:solidFill>
              <a:schemeClr val="accent6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1" name="Oval 18">
              <a:extLst>
                <a:ext uri="{FF2B5EF4-FFF2-40B4-BE49-F238E27FC236}">
                  <a16:creationId xmlns:a16="http://schemas.microsoft.com/office/drawing/2014/main" id="{7FC29C62-3674-4538-8423-2515CF78D1F6}"/>
                </a:ext>
              </a:extLst>
            </p:cNvPr>
            <p:cNvSpPr/>
            <p:nvPr/>
          </p:nvSpPr>
          <p:spPr>
            <a:xfrm>
              <a:off x="2130213" y="2203238"/>
              <a:ext cx="1107562" cy="570482"/>
            </a:xfrm>
            <a:prstGeom prst="ellipse">
              <a:avLst/>
            </a:prstGeom>
            <a:solidFill>
              <a:schemeClr val="accent6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2" name="Oval 18">
              <a:extLst>
                <a:ext uri="{FF2B5EF4-FFF2-40B4-BE49-F238E27FC236}">
                  <a16:creationId xmlns:a16="http://schemas.microsoft.com/office/drawing/2014/main" id="{3F9AC62B-C370-46E5-B18E-3A29D8450DB6}"/>
                </a:ext>
              </a:extLst>
            </p:cNvPr>
            <p:cNvSpPr/>
            <p:nvPr/>
          </p:nvSpPr>
          <p:spPr>
            <a:xfrm>
              <a:off x="2127579" y="3234132"/>
              <a:ext cx="1107561" cy="558099"/>
            </a:xfrm>
            <a:prstGeom prst="ellipse">
              <a:avLst/>
            </a:prstGeom>
            <a:solidFill>
              <a:schemeClr val="accent6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Connecteur droit avec flèche 92">
              <a:extLst>
                <a:ext uri="{FF2B5EF4-FFF2-40B4-BE49-F238E27FC236}">
                  <a16:creationId xmlns:a16="http://schemas.microsoft.com/office/drawing/2014/main" id="{08CCE438-6890-4DFB-BA04-A8075EFA9970}"/>
                </a:ext>
              </a:extLst>
            </p:cNvPr>
            <p:cNvCxnSpPr>
              <a:cxnSpLocks/>
              <a:stCxn id="73" idx="0"/>
              <a:endCxn id="72" idx="4"/>
            </p:cNvCxnSpPr>
            <p:nvPr/>
          </p:nvCxnSpPr>
          <p:spPr>
            <a:xfrm flipH="1" flipV="1">
              <a:off x="2711389" y="6316474"/>
              <a:ext cx="7427" cy="4204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>
              <a:extLst>
                <a:ext uri="{FF2B5EF4-FFF2-40B4-BE49-F238E27FC236}">
                  <a16:creationId xmlns:a16="http://schemas.microsoft.com/office/drawing/2014/main" id="{088B5CD9-1EE9-448F-B727-3E25BFC4F329}"/>
                </a:ext>
              </a:extLst>
            </p:cNvPr>
            <p:cNvCxnSpPr>
              <a:cxnSpLocks/>
              <a:stCxn id="72" idx="1"/>
              <a:endCxn id="89" idx="5"/>
            </p:cNvCxnSpPr>
            <p:nvPr/>
          </p:nvCxnSpPr>
          <p:spPr>
            <a:xfrm flipH="1" flipV="1">
              <a:off x="1816886" y="4494420"/>
              <a:ext cx="502921" cy="13447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avec flèche 94">
              <a:extLst>
                <a:ext uri="{FF2B5EF4-FFF2-40B4-BE49-F238E27FC236}">
                  <a16:creationId xmlns:a16="http://schemas.microsoft.com/office/drawing/2014/main" id="{E01FDAB2-F486-4400-9935-A12616A208FA}"/>
                </a:ext>
              </a:extLst>
            </p:cNvPr>
            <p:cNvCxnSpPr>
              <a:cxnSpLocks/>
              <a:stCxn id="88" idx="0"/>
              <a:endCxn id="89" idx="4"/>
            </p:cNvCxnSpPr>
            <p:nvPr/>
          </p:nvCxnSpPr>
          <p:spPr>
            <a:xfrm flipV="1">
              <a:off x="1423604" y="4576364"/>
              <a:ext cx="1701" cy="57747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avec flèche 95">
              <a:extLst>
                <a:ext uri="{FF2B5EF4-FFF2-40B4-BE49-F238E27FC236}">
                  <a16:creationId xmlns:a16="http://schemas.microsoft.com/office/drawing/2014/main" id="{B60E7110-BFD0-4D27-B699-1253CD48F555}"/>
                </a:ext>
              </a:extLst>
            </p:cNvPr>
            <p:cNvCxnSpPr>
              <a:cxnSpLocks/>
              <a:stCxn id="72" idx="7"/>
              <a:endCxn id="90" idx="3"/>
            </p:cNvCxnSpPr>
            <p:nvPr/>
          </p:nvCxnSpPr>
          <p:spPr>
            <a:xfrm flipV="1">
              <a:off x="3102970" y="4480689"/>
              <a:ext cx="559513" cy="135848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avec flèche 96">
              <a:extLst>
                <a:ext uri="{FF2B5EF4-FFF2-40B4-BE49-F238E27FC236}">
                  <a16:creationId xmlns:a16="http://schemas.microsoft.com/office/drawing/2014/main" id="{15AA1A96-C13E-450E-AFE7-48DF85D27C94}"/>
                </a:ext>
              </a:extLst>
            </p:cNvPr>
            <p:cNvCxnSpPr>
              <a:cxnSpLocks/>
              <a:stCxn id="90" idx="1"/>
              <a:endCxn id="92" idx="4"/>
            </p:cNvCxnSpPr>
            <p:nvPr/>
          </p:nvCxnSpPr>
          <p:spPr>
            <a:xfrm flipH="1" flipV="1">
              <a:off x="2681360" y="3792231"/>
              <a:ext cx="981123" cy="3081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avec flèche 97">
              <a:extLst>
                <a:ext uri="{FF2B5EF4-FFF2-40B4-BE49-F238E27FC236}">
                  <a16:creationId xmlns:a16="http://schemas.microsoft.com/office/drawing/2014/main" id="{B112C64D-962B-4DBB-8FB4-F0D202BD6DCB}"/>
                </a:ext>
              </a:extLst>
            </p:cNvPr>
            <p:cNvCxnSpPr>
              <a:cxnSpLocks/>
              <a:stCxn id="89" idx="7"/>
              <a:endCxn id="92" idx="4"/>
            </p:cNvCxnSpPr>
            <p:nvPr/>
          </p:nvCxnSpPr>
          <p:spPr>
            <a:xfrm flipV="1">
              <a:off x="1816886" y="3792231"/>
              <a:ext cx="864474" cy="30652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avec flèche 98">
              <a:extLst>
                <a:ext uri="{FF2B5EF4-FFF2-40B4-BE49-F238E27FC236}">
                  <a16:creationId xmlns:a16="http://schemas.microsoft.com/office/drawing/2014/main" id="{DF347907-7D9C-4C71-B9EC-1EC649E1A8B8}"/>
                </a:ext>
              </a:extLst>
            </p:cNvPr>
            <p:cNvCxnSpPr>
              <a:cxnSpLocks/>
              <a:stCxn id="92" idx="0"/>
              <a:endCxn id="91" idx="4"/>
            </p:cNvCxnSpPr>
            <p:nvPr/>
          </p:nvCxnSpPr>
          <p:spPr>
            <a:xfrm flipV="1">
              <a:off x="2681360" y="2773720"/>
              <a:ext cx="2634" cy="46041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ZoneTexte 99">
              <a:extLst>
                <a:ext uri="{FF2B5EF4-FFF2-40B4-BE49-F238E27FC236}">
                  <a16:creationId xmlns:a16="http://schemas.microsoft.com/office/drawing/2014/main" id="{007D14FD-0A88-4024-8391-85DB76B412CA}"/>
                </a:ext>
              </a:extLst>
            </p:cNvPr>
            <p:cNvSpPr txBox="1"/>
            <p:nvPr/>
          </p:nvSpPr>
          <p:spPr>
            <a:xfrm>
              <a:off x="2343402" y="7237701"/>
              <a:ext cx="711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latin typeface="+mj-lt"/>
                  <a:cs typeface="Arabic Typesetting" panose="03020402040406030203" pitchFamily="66" charset="-78"/>
                </a:rPr>
                <a:t>0.16</a:t>
              </a:r>
            </a:p>
          </p:txBody>
        </p: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2B685DE3-7648-4525-BA91-A251A966AA33}"/>
                </a:ext>
              </a:extLst>
            </p:cNvPr>
            <p:cNvSpPr txBox="1"/>
            <p:nvPr/>
          </p:nvSpPr>
          <p:spPr>
            <a:xfrm>
              <a:off x="1145816" y="5741845"/>
              <a:ext cx="5712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latin typeface="+mj-lt"/>
                  <a:cs typeface="Arabic Typesetting" panose="03020402040406030203" pitchFamily="66" charset="-78"/>
                </a:rPr>
                <a:t>0.5</a:t>
              </a:r>
              <a:endParaRPr lang="fr-FR" b="1" dirty="0">
                <a:latin typeface="+mj-lt"/>
                <a:cs typeface="Arabic Typesetting" panose="03020402040406030203" pitchFamily="66" charset="-78"/>
              </a:endParaRPr>
            </a:p>
          </p:txBody>
        </p:sp>
        <p:sp>
          <p:nvSpPr>
            <p:cNvPr id="102" name="ZoneTexte 101">
              <a:extLst>
                <a:ext uri="{FF2B5EF4-FFF2-40B4-BE49-F238E27FC236}">
                  <a16:creationId xmlns:a16="http://schemas.microsoft.com/office/drawing/2014/main" id="{73AA048A-36D5-41FC-A4AE-A5DD79158736}"/>
                </a:ext>
              </a:extLst>
            </p:cNvPr>
            <p:cNvSpPr txBox="1"/>
            <p:nvPr/>
          </p:nvSpPr>
          <p:spPr>
            <a:xfrm>
              <a:off x="2671636" y="6217732"/>
              <a:ext cx="711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latin typeface="+mj-lt"/>
                  <a:cs typeface="Arabic Typesetting" panose="03020402040406030203" pitchFamily="66" charset="-78"/>
                </a:rPr>
                <a:t>0.33</a:t>
              </a:r>
            </a:p>
          </p:txBody>
        </p:sp>
        <p:sp>
          <p:nvSpPr>
            <p:cNvPr id="141" name="ZoneTexte 140">
              <a:extLst>
                <a:ext uri="{FF2B5EF4-FFF2-40B4-BE49-F238E27FC236}">
                  <a16:creationId xmlns:a16="http://schemas.microsoft.com/office/drawing/2014/main" id="{C2CE30C6-E438-44A0-8010-83B7B9BF0FDB}"/>
                </a:ext>
              </a:extLst>
            </p:cNvPr>
            <p:cNvSpPr txBox="1"/>
            <p:nvPr/>
          </p:nvSpPr>
          <p:spPr>
            <a:xfrm>
              <a:off x="843246" y="4593624"/>
              <a:ext cx="711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latin typeface="+mj-lt"/>
                  <a:cs typeface="Arabic Typesetting" panose="03020402040406030203" pitchFamily="66" charset="-78"/>
                </a:rPr>
                <a:t>0.66</a:t>
              </a:r>
            </a:p>
          </p:txBody>
        </p:sp>
        <p:sp>
          <p:nvSpPr>
            <p:cNvPr id="142" name="ZoneTexte 141">
              <a:extLst>
                <a:ext uri="{FF2B5EF4-FFF2-40B4-BE49-F238E27FC236}">
                  <a16:creationId xmlns:a16="http://schemas.microsoft.com/office/drawing/2014/main" id="{E5484801-A853-4CAE-B2CB-C6919ECDAC4E}"/>
                </a:ext>
              </a:extLst>
            </p:cNvPr>
            <p:cNvSpPr txBox="1"/>
            <p:nvPr/>
          </p:nvSpPr>
          <p:spPr>
            <a:xfrm>
              <a:off x="3792058" y="4549860"/>
              <a:ext cx="711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latin typeface="+mj-lt"/>
                  <a:cs typeface="Arabic Typesetting" panose="03020402040406030203" pitchFamily="66" charset="-78"/>
                </a:rPr>
                <a:t>0.66</a:t>
              </a:r>
            </a:p>
          </p:txBody>
        </p:sp>
        <p:sp>
          <p:nvSpPr>
            <p:cNvPr id="143" name="ZoneTexte 142">
              <a:extLst>
                <a:ext uri="{FF2B5EF4-FFF2-40B4-BE49-F238E27FC236}">
                  <a16:creationId xmlns:a16="http://schemas.microsoft.com/office/drawing/2014/main" id="{3F394526-6C63-443E-8A64-1534F862D3D9}"/>
                </a:ext>
              </a:extLst>
            </p:cNvPr>
            <p:cNvSpPr txBox="1"/>
            <p:nvPr/>
          </p:nvSpPr>
          <p:spPr>
            <a:xfrm>
              <a:off x="2414927" y="3876161"/>
              <a:ext cx="711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latin typeface="+mj-lt"/>
                  <a:cs typeface="Arabic Typesetting" panose="03020402040406030203" pitchFamily="66" charset="-78"/>
                </a:rPr>
                <a:t>0.83</a:t>
              </a:r>
            </a:p>
          </p:txBody>
        </p:sp>
        <p:sp>
          <p:nvSpPr>
            <p:cNvPr id="144" name="ZoneTexte 143">
              <a:extLst>
                <a:ext uri="{FF2B5EF4-FFF2-40B4-BE49-F238E27FC236}">
                  <a16:creationId xmlns:a16="http://schemas.microsoft.com/office/drawing/2014/main" id="{738B1BA4-E89F-49BB-BE9D-5E8B5B0BA10C}"/>
                </a:ext>
              </a:extLst>
            </p:cNvPr>
            <p:cNvSpPr txBox="1"/>
            <p:nvPr/>
          </p:nvSpPr>
          <p:spPr>
            <a:xfrm>
              <a:off x="2370894" y="2699079"/>
              <a:ext cx="201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b="1">
                  <a:solidFill>
                    <a:schemeClr val="tx1"/>
                  </a:solidFill>
                  <a:latin typeface="+mj-lt"/>
                  <a:cs typeface="Arabic Typesetting" panose="03020402040406030203" pitchFamily="66" charset="-78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fr-FR" sz="2000" dirty="0"/>
                <a:t>1</a:t>
              </a:r>
            </a:p>
          </p:txBody>
        </p:sp>
        <p:sp>
          <p:nvSpPr>
            <p:cNvPr id="145" name="ZoneTexte 144">
              <a:extLst>
                <a:ext uri="{FF2B5EF4-FFF2-40B4-BE49-F238E27FC236}">
                  <a16:creationId xmlns:a16="http://schemas.microsoft.com/office/drawing/2014/main" id="{3C6D25DB-B247-4575-9B82-A6A2E866E2EB}"/>
                </a:ext>
              </a:extLst>
            </p:cNvPr>
            <p:cNvSpPr txBox="1"/>
            <p:nvPr/>
          </p:nvSpPr>
          <p:spPr>
            <a:xfrm>
              <a:off x="2238777" y="2269646"/>
              <a:ext cx="82811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French</a:t>
              </a:r>
              <a:endParaRPr lang="fr-FR" dirty="0"/>
            </a:p>
          </p:txBody>
        </p:sp>
        <p:sp>
          <p:nvSpPr>
            <p:cNvPr id="146" name="ZoneTexte 145">
              <a:extLst>
                <a:ext uri="{FF2B5EF4-FFF2-40B4-BE49-F238E27FC236}">
                  <a16:creationId xmlns:a16="http://schemas.microsoft.com/office/drawing/2014/main" id="{24CE3742-BC35-4E57-B592-428510A8FA95}"/>
                </a:ext>
              </a:extLst>
            </p:cNvPr>
            <p:cNvSpPr txBox="1"/>
            <p:nvPr/>
          </p:nvSpPr>
          <p:spPr>
            <a:xfrm>
              <a:off x="2249123" y="3302698"/>
              <a:ext cx="78675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Italian</a:t>
              </a:r>
              <a:endParaRPr lang="fr-FR" dirty="0"/>
            </a:p>
          </p:txBody>
        </p:sp>
        <p:sp>
          <p:nvSpPr>
            <p:cNvPr id="147" name="ZoneTexte 146">
              <a:extLst>
                <a:ext uri="{FF2B5EF4-FFF2-40B4-BE49-F238E27FC236}">
                  <a16:creationId xmlns:a16="http://schemas.microsoft.com/office/drawing/2014/main" id="{BABA83E7-DB55-4A56-A778-7623EC1F71A0}"/>
                </a:ext>
              </a:extLst>
            </p:cNvPr>
            <p:cNvSpPr txBox="1"/>
            <p:nvPr/>
          </p:nvSpPr>
          <p:spPr>
            <a:xfrm>
              <a:off x="3652409" y="4064487"/>
              <a:ext cx="785793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Indian</a:t>
              </a:r>
              <a:endParaRPr lang="en-US" b="1" dirty="0"/>
            </a:p>
          </p:txBody>
        </p:sp>
        <p:sp>
          <p:nvSpPr>
            <p:cNvPr id="148" name="ZoneTexte 147">
              <a:extLst>
                <a:ext uri="{FF2B5EF4-FFF2-40B4-BE49-F238E27FC236}">
                  <a16:creationId xmlns:a16="http://schemas.microsoft.com/office/drawing/2014/main" id="{AEEA9A25-A78A-446B-9656-BE007E9BE8FE}"/>
                </a:ext>
              </a:extLst>
            </p:cNvPr>
            <p:cNvSpPr txBox="1"/>
            <p:nvPr/>
          </p:nvSpPr>
          <p:spPr>
            <a:xfrm>
              <a:off x="2240205" y="5795308"/>
              <a:ext cx="86286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Korean</a:t>
              </a:r>
              <a:endParaRPr lang="fr-FR" dirty="0"/>
            </a:p>
          </p:txBody>
        </p:sp>
        <p:sp>
          <p:nvSpPr>
            <p:cNvPr id="149" name="ZoneTexte 148">
              <a:extLst>
                <a:ext uri="{FF2B5EF4-FFF2-40B4-BE49-F238E27FC236}">
                  <a16:creationId xmlns:a16="http://schemas.microsoft.com/office/drawing/2014/main" id="{88CE3913-8D35-4418-B3BE-061334D63CFD}"/>
                </a:ext>
              </a:extLst>
            </p:cNvPr>
            <p:cNvSpPr txBox="1"/>
            <p:nvPr/>
          </p:nvSpPr>
          <p:spPr>
            <a:xfrm>
              <a:off x="889892" y="4058919"/>
              <a:ext cx="992451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Mexican</a:t>
              </a:r>
              <a:endParaRPr lang="fr-FR" dirty="0"/>
            </a:p>
          </p:txBody>
        </p:sp>
        <p:sp>
          <p:nvSpPr>
            <p:cNvPr id="150" name="ZoneTexte 149">
              <a:extLst>
                <a:ext uri="{FF2B5EF4-FFF2-40B4-BE49-F238E27FC236}">
                  <a16:creationId xmlns:a16="http://schemas.microsoft.com/office/drawing/2014/main" id="{5A4B9791-C558-4DA7-87C3-28FE2000353F}"/>
                </a:ext>
              </a:extLst>
            </p:cNvPr>
            <p:cNvSpPr txBox="1"/>
            <p:nvPr/>
          </p:nvSpPr>
          <p:spPr>
            <a:xfrm>
              <a:off x="2152206" y="6767391"/>
              <a:ext cx="1058303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Japanese</a:t>
              </a:r>
              <a:endParaRPr lang="fr-FR" dirty="0"/>
            </a:p>
          </p:txBody>
        </p:sp>
        <p:sp>
          <p:nvSpPr>
            <p:cNvPr id="151" name="ZoneTexte 150">
              <a:extLst>
                <a:ext uri="{FF2B5EF4-FFF2-40B4-BE49-F238E27FC236}">
                  <a16:creationId xmlns:a16="http://schemas.microsoft.com/office/drawing/2014/main" id="{7CD5B671-E061-40EA-89C1-EB264DA1343B}"/>
                </a:ext>
              </a:extLst>
            </p:cNvPr>
            <p:cNvSpPr txBox="1"/>
            <p:nvPr/>
          </p:nvSpPr>
          <p:spPr>
            <a:xfrm>
              <a:off x="899483" y="5246538"/>
              <a:ext cx="93166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Chinese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89361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3" grpId="0" animBg="1"/>
      <p:bldP spid="1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59C177ED-7195-4722-BC13-93B809C3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75" y="205142"/>
            <a:ext cx="11845725" cy="1064475"/>
          </a:xfrm>
        </p:spPr>
        <p:txBody>
          <a:bodyPr>
            <a:normAutofit/>
          </a:bodyPr>
          <a:lstStyle/>
          <a:p>
            <a:r>
              <a:rPr lang="en-US" sz="32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Mental model: </a:t>
            </a:r>
            <a:r>
              <a:rPr lang="en-US" sz="3200" b="1" cap="all" dirty="0">
                <a:solidFill>
                  <a:srgbClr val="002060"/>
                </a:solidFill>
                <a:latin typeface="Open Sans" panose="020B0606030504020204" pitchFamily="34" charset="0"/>
              </a:rPr>
              <a:t>Decision about proposals</a:t>
            </a:r>
            <a:br>
              <a:rPr lang="en-US" sz="3200" b="1" cap="all" dirty="0">
                <a:solidFill>
                  <a:srgbClr val="002060"/>
                </a:solidFill>
                <a:latin typeface="Open Sans" panose="020B0606030504020204" pitchFamily="34" charset="0"/>
              </a:rPr>
            </a:br>
            <a:r>
              <a:rPr lang="en-US" sz="3200" b="1" cap="all" dirty="0">
                <a:solidFill>
                  <a:srgbClr val="002060"/>
                </a:solidFill>
                <a:latin typeface="Open Sans" panose="020B0606030504020204" pitchFamily="34" charset="0"/>
              </a:rPr>
              <a:t>			      [self vs other]</a:t>
            </a:r>
            <a:endParaRPr lang="fr-FR" sz="3200" b="1" cap="all" dirty="0">
              <a:solidFill>
                <a:srgbClr val="002060"/>
              </a:solidFill>
              <a:latin typeface="Open Sans" panose="020B0606030504020204" pitchFamily="34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3284172-3F95-4BF0-8051-5F228ADF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4950" y="6356350"/>
            <a:ext cx="2743200" cy="365125"/>
          </a:xfrm>
        </p:spPr>
        <p:txBody>
          <a:bodyPr/>
          <a:lstStyle/>
          <a:p>
            <a:fld id="{830C4335-9913-4F80-B9D7-EA4FD23BFB5C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66" name="Image 65">
            <a:extLst>
              <a:ext uri="{FF2B5EF4-FFF2-40B4-BE49-F238E27FC236}">
                <a16:creationId xmlns:a16="http://schemas.microsoft.com/office/drawing/2014/main" id="{0B12C129-0884-44FB-976F-435AFDDB7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49" y="4482644"/>
            <a:ext cx="611732" cy="661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Image 24">
            <a:extLst>
              <a:ext uri="{FF2B5EF4-FFF2-40B4-BE49-F238E27FC236}">
                <a16:creationId xmlns:a16="http://schemas.microsoft.com/office/drawing/2014/main" id="{9A3E47C8-3656-465B-B678-A4812A720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671" y="3991901"/>
            <a:ext cx="604998" cy="661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DBA7077D-02C2-40C2-936E-D61C25F0EFA3}"/>
              </a:ext>
            </a:extLst>
          </p:cNvPr>
          <p:cNvGrpSpPr/>
          <p:nvPr/>
        </p:nvGrpSpPr>
        <p:grpSpPr>
          <a:xfrm>
            <a:off x="2147785" y="3443497"/>
            <a:ext cx="2789975" cy="2680071"/>
            <a:chOff x="2078118" y="1088354"/>
            <a:chExt cx="5751366" cy="4499572"/>
          </a:xfrm>
        </p:grpSpPr>
        <p:grpSp>
          <p:nvGrpSpPr>
            <p:cNvPr id="42" name="Group 2">
              <a:extLst>
                <a:ext uri="{FF2B5EF4-FFF2-40B4-BE49-F238E27FC236}">
                  <a16:creationId xmlns:a16="http://schemas.microsoft.com/office/drawing/2014/main" id="{AAFF5E8F-8646-4CB0-AD08-885E15ED163E}"/>
                </a:ext>
              </a:extLst>
            </p:cNvPr>
            <p:cNvGrpSpPr/>
            <p:nvPr/>
          </p:nvGrpSpPr>
          <p:grpSpPr>
            <a:xfrm>
              <a:off x="2526987" y="1088354"/>
              <a:ext cx="4090027" cy="4499572"/>
              <a:chOff x="2526987" y="1088354"/>
              <a:chExt cx="4090027" cy="4499572"/>
            </a:xfrm>
          </p:grpSpPr>
          <p:sp>
            <p:nvSpPr>
              <p:cNvPr id="43" name="Oval 7">
                <a:extLst>
                  <a:ext uri="{FF2B5EF4-FFF2-40B4-BE49-F238E27FC236}">
                    <a16:creationId xmlns:a16="http://schemas.microsoft.com/office/drawing/2014/main" id="{6CFD2933-7DBE-4870-821E-D47B8C30C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6987" y="5335690"/>
                <a:ext cx="4090027" cy="25223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4" name="Rectangle 34">
                <a:extLst>
                  <a:ext uri="{FF2B5EF4-FFF2-40B4-BE49-F238E27FC236}">
                    <a16:creationId xmlns:a16="http://schemas.microsoft.com/office/drawing/2014/main" id="{B9F5EC82-E88B-4C67-8B91-CA6FBEB70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0700000">
                <a:off x="2630051" y="1786751"/>
                <a:ext cx="3883898" cy="12476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5" name="Rectangle 37">
                <a:extLst>
                  <a:ext uri="{FF2B5EF4-FFF2-40B4-BE49-F238E27FC236}">
                    <a16:creationId xmlns:a16="http://schemas.microsoft.com/office/drawing/2014/main" id="{3472D901-05A3-4770-8D4E-A63D96A29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5204" y="2257321"/>
                <a:ext cx="253593" cy="234335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6" name="Freeform 38">
                <a:extLst>
                  <a:ext uri="{FF2B5EF4-FFF2-40B4-BE49-F238E27FC236}">
                    <a16:creationId xmlns:a16="http://schemas.microsoft.com/office/drawing/2014/main" id="{4B9B8531-76F4-402F-98CB-4F44BE151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325" y="4574912"/>
                <a:ext cx="477351" cy="527528"/>
              </a:xfrm>
              <a:custGeom>
                <a:avLst/>
                <a:gdLst>
                  <a:gd name="T0" fmla="*/ 6794 w 6794"/>
                  <a:gd name="T1" fmla="*/ 3060 h 7508"/>
                  <a:gd name="T2" fmla="*/ 3734 w 6794"/>
                  <a:gd name="T3" fmla="*/ 0 h 7508"/>
                  <a:gd name="T4" fmla="*/ 3060 w 6794"/>
                  <a:gd name="T5" fmla="*/ 0 h 7508"/>
                  <a:gd name="T6" fmla="*/ 0 w 6794"/>
                  <a:gd name="T7" fmla="*/ 3060 h 7508"/>
                  <a:gd name="T8" fmla="*/ 0 w 6794"/>
                  <a:gd name="T9" fmla="*/ 7508 h 7508"/>
                  <a:gd name="T10" fmla="*/ 6794 w 6794"/>
                  <a:gd name="T11" fmla="*/ 7508 h 7508"/>
                  <a:gd name="T12" fmla="*/ 6794 w 6794"/>
                  <a:gd name="T13" fmla="*/ 3060 h 7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94" h="7508">
                    <a:moveTo>
                      <a:pt x="6794" y="3060"/>
                    </a:moveTo>
                    <a:cubicBezTo>
                      <a:pt x="6794" y="1370"/>
                      <a:pt x="5424" y="0"/>
                      <a:pt x="3734" y="0"/>
                    </a:cubicBezTo>
                    <a:lnTo>
                      <a:pt x="3060" y="0"/>
                    </a:lnTo>
                    <a:cubicBezTo>
                      <a:pt x="1370" y="0"/>
                      <a:pt x="0" y="1370"/>
                      <a:pt x="0" y="3060"/>
                    </a:cubicBezTo>
                    <a:lnTo>
                      <a:pt x="0" y="7508"/>
                    </a:lnTo>
                    <a:lnTo>
                      <a:pt x="6794" y="7508"/>
                    </a:lnTo>
                    <a:lnTo>
                      <a:pt x="6794" y="30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7" name="Freeform 39">
                <a:extLst>
                  <a:ext uri="{FF2B5EF4-FFF2-40B4-BE49-F238E27FC236}">
                    <a16:creationId xmlns:a16="http://schemas.microsoft.com/office/drawing/2014/main" id="{E96B90AA-DF1A-477B-96C9-5DD861388D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0400" y="5099727"/>
                <a:ext cx="1143201" cy="153241"/>
              </a:xfrm>
              <a:custGeom>
                <a:avLst/>
                <a:gdLst>
                  <a:gd name="T0" fmla="*/ 13645 w 16249"/>
                  <a:gd name="T1" fmla="*/ 0 h 2174"/>
                  <a:gd name="T2" fmla="*/ 2604 w 16249"/>
                  <a:gd name="T3" fmla="*/ 0 h 2174"/>
                  <a:gd name="T4" fmla="*/ 0 w 16249"/>
                  <a:gd name="T5" fmla="*/ 2174 h 2174"/>
                  <a:gd name="T6" fmla="*/ 16249 w 16249"/>
                  <a:gd name="T7" fmla="*/ 2174 h 2174"/>
                  <a:gd name="T8" fmla="*/ 13645 w 16249"/>
                  <a:gd name="T9" fmla="*/ 0 h 2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49" h="2174">
                    <a:moveTo>
                      <a:pt x="13645" y="0"/>
                    </a:moveTo>
                    <a:lnTo>
                      <a:pt x="2604" y="0"/>
                    </a:lnTo>
                    <a:cubicBezTo>
                      <a:pt x="1304" y="0"/>
                      <a:pt x="224" y="938"/>
                      <a:pt x="0" y="2174"/>
                    </a:cubicBezTo>
                    <a:lnTo>
                      <a:pt x="16249" y="2174"/>
                    </a:lnTo>
                    <a:cubicBezTo>
                      <a:pt x="16025" y="938"/>
                      <a:pt x="14945" y="0"/>
                      <a:pt x="13645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8" name="Freeform 40">
                <a:extLst>
                  <a:ext uri="{FF2B5EF4-FFF2-40B4-BE49-F238E27FC236}">
                    <a16:creationId xmlns:a16="http://schemas.microsoft.com/office/drawing/2014/main" id="{24F52EC1-4459-4C55-9ACA-4B103D327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600" y="5250254"/>
                <a:ext cx="2230801" cy="216978"/>
              </a:xfrm>
              <a:custGeom>
                <a:avLst/>
                <a:gdLst>
                  <a:gd name="T0" fmla="*/ 31729 w 31729"/>
                  <a:gd name="T1" fmla="*/ 3060 h 3091"/>
                  <a:gd name="T2" fmla="*/ 28668 w 31729"/>
                  <a:gd name="T3" fmla="*/ 0 h 3091"/>
                  <a:gd name="T4" fmla="*/ 3060 w 31729"/>
                  <a:gd name="T5" fmla="*/ 0 h 3091"/>
                  <a:gd name="T6" fmla="*/ 0 w 31729"/>
                  <a:gd name="T7" fmla="*/ 3060 h 3091"/>
                  <a:gd name="T8" fmla="*/ 0 w 31729"/>
                  <a:gd name="T9" fmla="*/ 3091 h 3091"/>
                  <a:gd name="T10" fmla="*/ 31729 w 31729"/>
                  <a:gd name="T11" fmla="*/ 3091 h 3091"/>
                  <a:gd name="T12" fmla="*/ 31729 w 31729"/>
                  <a:gd name="T13" fmla="*/ 3060 h 3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729" h="3091">
                    <a:moveTo>
                      <a:pt x="31729" y="3060"/>
                    </a:moveTo>
                    <a:cubicBezTo>
                      <a:pt x="31729" y="1370"/>
                      <a:pt x="30358" y="0"/>
                      <a:pt x="28668" y="0"/>
                    </a:cubicBezTo>
                    <a:lnTo>
                      <a:pt x="3060" y="0"/>
                    </a:lnTo>
                    <a:cubicBezTo>
                      <a:pt x="1370" y="0"/>
                      <a:pt x="0" y="1370"/>
                      <a:pt x="0" y="3060"/>
                    </a:cubicBezTo>
                    <a:lnTo>
                      <a:pt x="0" y="3091"/>
                    </a:lnTo>
                    <a:lnTo>
                      <a:pt x="31729" y="3091"/>
                    </a:lnTo>
                    <a:lnTo>
                      <a:pt x="31729" y="306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9" name="Freeform 41">
                <a:extLst>
                  <a:ext uri="{FF2B5EF4-FFF2-40B4-BE49-F238E27FC236}">
                    <a16:creationId xmlns:a16="http://schemas.microsoft.com/office/drawing/2014/main" id="{2663A42C-5493-4DFB-BBAB-FA827E466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0954" y="1489762"/>
                <a:ext cx="442092" cy="774339"/>
              </a:xfrm>
              <a:custGeom>
                <a:avLst/>
                <a:gdLst>
                  <a:gd name="T0" fmla="*/ 3841 w 6285"/>
                  <a:gd name="T1" fmla="*/ 91 h 11006"/>
                  <a:gd name="T2" fmla="*/ 3804 w 6285"/>
                  <a:gd name="T3" fmla="*/ 80 h 11006"/>
                  <a:gd name="T4" fmla="*/ 3730 w 6285"/>
                  <a:gd name="T5" fmla="*/ 64 h 11006"/>
                  <a:gd name="T6" fmla="*/ 3159 w 6285"/>
                  <a:gd name="T7" fmla="*/ 0 h 11006"/>
                  <a:gd name="T8" fmla="*/ 3142 w 6285"/>
                  <a:gd name="T9" fmla="*/ 1 h 11006"/>
                  <a:gd name="T10" fmla="*/ 3125 w 6285"/>
                  <a:gd name="T11" fmla="*/ 0 h 11006"/>
                  <a:gd name="T12" fmla="*/ 2555 w 6285"/>
                  <a:gd name="T13" fmla="*/ 64 h 11006"/>
                  <a:gd name="T14" fmla="*/ 2480 w 6285"/>
                  <a:gd name="T15" fmla="*/ 80 h 11006"/>
                  <a:gd name="T16" fmla="*/ 2443 w 6285"/>
                  <a:gd name="T17" fmla="*/ 91 h 11006"/>
                  <a:gd name="T18" fmla="*/ 0 w 6285"/>
                  <a:gd name="T19" fmla="*/ 3024 h 11006"/>
                  <a:gd name="T20" fmla="*/ 0 w 6285"/>
                  <a:gd name="T21" fmla="*/ 3363 h 11006"/>
                  <a:gd name="T22" fmla="*/ 0 w 6285"/>
                  <a:gd name="T23" fmla="*/ 9342 h 11006"/>
                  <a:gd name="T24" fmla="*/ 0 w 6285"/>
                  <a:gd name="T25" fmla="*/ 9410 h 11006"/>
                  <a:gd name="T26" fmla="*/ 222 w 6285"/>
                  <a:gd name="T27" fmla="*/ 9585 h 11006"/>
                  <a:gd name="T28" fmla="*/ 883 w 6285"/>
                  <a:gd name="T29" fmla="*/ 11006 h 11006"/>
                  <a:gd name="T30" fmla="*/ 5401 w 6285"/>
                  <a:gd name="T31" fmla="*/ 11006 h 11006"/>
                  <a:gd name="T32" fmla="*/ 6063 w 6285"/>
                  <a:gd name="T33" fmla="*/ 9585 h 11006"/>
                  <a:gd name="T34" fmla="*/ 6285 w 6285"/>
                  <a:gd name="T35" fmla="*/ 9410 h 11006"/>
                  <a:gd name="T36" fmla="*/ 6285 w 6285"/>
                  <a:gd name="T37" fmla="*/ 9342 h 11006"/>
                  <a:gd name="T38" fmla="*/ 6285 w 6285"/>
                  <a:gd name="T39" fmla="*/ 3363 h 11006"/>
                  <a:gd name="T40" fmla="*/ 6285 w 6285"/>
                  <a:gd name="T41" fmla="*/ 3024 h 11006"/>
                  <a:gd name="T42" fmla="*/ 3841 w 6285"/>
                  <a:gd name="T43" fmla="*/ 91 h 110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285" h="11006">
                    <a:moveTo>
                      <a:pt x="3841" y="91"/>
                    </a:moveTo>
                    <a:cubicBezTo>
                      <a:pt x="3829" y="87"/>
                      <a:pt x="3817" y="84"/>
                      <a:pt x="3804" y="80"/>
                    </a:cubicBezTo>
                    <a:cubicBezTo>
                      <a:pt x="3780" y="75"/>
                      <a:pt x="3755" y="70"/>
                      <a:pt x="3730" y="64"/>
                    </a:cubicBezTo>
                    <a:cubicBezTo>
                      <a:pt x="3552" y="24"/>
                      <a:pt x="3362" y="0"/>
                      <a:pt x="3159" y="0"/>
                    </a:cubicBezTo>
                    <a:cubicBezTo>
                      <a:pt x="3153" y="0"/>
                      <a:pt x="3148" y="1"/>
                      <a:pt x="3142" y="1"/>
                    </a:cubicBezTo>
                    <a:cubicBezTo>
                      <a:pt x="3136" y="1"/>
                      <a:pt x="3131" y="0"/>
                      <a:pt x="3125" y="0"/>
                    </a:cubicBezTo>
                    <a:cubicBezTo>
                      <a:pt x="2923" y="0"/>
                      <a:pt x="2733" y="24"/>
                      <a:pt x="2555" y="64"/>
                    </a:cubicBezTo>
                    <a:cubicBezTo>
                      <a:pt x="2530" y="70"/>
                      <a:pt x="2505" y="75"/>
                      <a:pt x="2480" y="80"/>
                    </a:cubicBezTo>
                    <a:cubicBezTo>
                      <a:pt x="2468" y="84"/>
                      <a:pt x="2456" y="87"/>
                      <a:pt x="2443" y="91"/>
                    </a:cubicBezTo>
                    <a:cubicBezTo>
                      <a:pt x="521" y="591"/>
                      <a:pt x="0" y="3024"/>
                      <a:pt x="0" y="3024"/>
                    </a:cubicBezTo>
                    <a:lnTo>
                      <a:pt x="0" y="3363"/>
                    </a:lnTo>
                    <a:lnTo>
                      <a:pt x="0" y="9342"/>
                    </a:lnTo>
                    <a:lnTo>
                      <a:pt x="0" y="9410"/>
                    </a:lnTo>
                    <a:cubicBezTo>
                      <a:pt x="82" y="9467"/>
                      <a:pt x="155" y="9526"/>
                      <a:pt x="222" y="9585"/>
                    </a:cubicBezTo>
                    <a:cubicBezTo>
                      <a:pt x="484" y="9895"/>
                      <a:pt x="883" y="10458"/>
                      <a:pt x="883" y="11006"/>
                    </a:cubicBezTo>
                    <a:lnTo>
                      <a:pt x="5401" y="11006"/>
                    </a:lnTo>
                    <a:cubicBezTo>
                      <a:pt x="5401" y="10458"/>
                      <a:pt x="5800" y="9895"/>
                      <a:pt x="6063" y="9585"/>
                    </a:cubicBezTo>
                    <a:cubicBezTo>
                      <a:pt x="6130" y="9526"/>
                      <a:pt x="6203" y="9467"/>
                      <a:pt x="6285" y="9410"/>
                    </a:cubicBezTo>
                    <a:lnTo>
                      <a:pt x="6285" y="9342"/>
                    </a:lnTo>
                    <a:lnTo>
                      <a:pt x="6285" y="3363"/>
                    </a:lnTo>
                    <a:lnTo>
                      <a:pt x="6285" y="3024"/>
                    </a:lnTo>
                    <a:cubicBezTo>
                      <a:pt x="6285" y="3024"/>
                      <a:pt x="5764" y="591"/>
                      <a:pt x="3841" y="91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0" name="Freeform 43">
                <a:extLst>
                  <a:ext uri="{FF2B5EF4-FFF2-40B4-BE49-F238E27FC236}">
                    <a16:creationId xmlns:a16="http://schemas.microsoft.com/office/drawing/2014/main" id="{D8A2A3E3-981F-45C5-A0A5-463CED17AF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3170" y="1088354"/>
                <a:ext cx="257661" cy="435312"/>
              </a:xfrm>
              <a:custGeom>
                <a:avLst/>
                <a:gdLst>
                  <a:gd name="T0" fmla="*/ 3669 w 3669"/>
                  <a:gd name="T1" fmla="*/ 4009 h 6183"/>
                  <a:gd name="T2" fmla="*/ 1834 w 3669"/>
                  <a:gd name="T3" fmla="*/ 6183 h 6183"/>
                  <a:gd name="T4" fmla="*/ 0 w 3669"/>
                  <a:gd name="T5" fmla="*/ 4009 h 6183"/>
                  <a:gd name="T6" fmla="*/ 1834 w 3669"/>
                  <a:gd name="T7" fmla="*/ 0 h 6183"/>
                  <a:gd name="T8" fmla="*/ 3669 w 3669"/>
                  <a:gd name="T9" fmla="*/ 4009 h 6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69" h="6183">
                    <a:moveTo>
                      <a:pt x="3669" y="4009"/>
                    </a:moveTo>
                    <a:cubicBezTo>
                      <a:pt x="3669" y="5716"/>
                      <a:pt x="2848" y="6183"/>
                      <a:pt x="1834" y="6183"/>
                    </a:cubicBezTo>
                    <a:cubicBezTo>
                      <a:pt x="821" y="6183"/>
                      <a:pt x="0" y="5716"/>
                      <a:pt x="0" y="4009"/>
                    </a:cubicBezTo>
                    <a:cubicBezTo>
                      <a:pt x="0" y="2301"/>
                      <a:pt x="1834" y="0"/>
                      <a:pt x="1834" y="0"/>
                    </a:cubicBezTo>
                    <a:cubicBezTo>
                      <a:pt x="1834" y="0"/>
                      <a:pt x="3669" y="2301"/>
                      <a:pt x="3669" y="4009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1" name="Oval 42">
                <a:extLst>
                  <a:ext uri="{FF2B5EF4-FFF2-40B4-BE49-F238E27FC236}">
                    <a16:creationId xmlns:a16="http://schemas.microsoft.com/office/drawing/2014/main" id="{7CD2A924-D886-4812-83E5-90574C69C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1824" y="1827434"/>
                <a:ext cx="100352" cy="10035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52" name="Group 7">
              <a:extLst>
                <a:ext uri="{FF2B5EF4-FFF2-40B4-BE49-F238E27FC236}">
                  <a16:creationId xmlns:a16="http://schemas.microsoft.com/office/drawing/2014/main" id="{321CF290-41B0-4002-A9AA-10EA0FEFB7F5}"/>
                </a:ext>
              </a:extLst>
            </p:cNvPr>
            <p:cNvGrpSpPr/>
            <p:nvPr/>
          </p:nvGrpSpPr>
          <p:grpSpPr>
            <a:xfrm>
              <a:off x="5202588" y="1286263"/>
              <a:ext cx="1863295" cy="2059931"/>
              <a:chOff x="5440208" y="2405415"/>
              <a:chExt cx="1863295" cy="2059931"/>
            </a:xfrm>
          </p:grpSpPr>
          <p:sp>
            <p:nvSpPr>
              <p:cNvPr id="53" name="Freeform 8">
                <a:extLst>
                  <a:ext uri="{FF2B5EF4-FFF2-40B4-BE49-F238E27FC236}">
                    <a16:creationId xmlns:a16="http://schemas.microsoft.com/office/drawing/2014/main" id="{4FF6DAF5-1368-46B4-9471-43C9B7DE4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7280" y="2671212"/>
                <a:ext cx="897745" cy="1638180"/>
              </a:xfrm>
              <a:custGeom>
                <a:avLst/>
                <a:gdLst>
                  <a:gd name="T0" fmla="*/ 12657 w 12781"/>
                  <a:gd name="T1" fmla="*/ 22665 h 23305"/>
                  <a:gd name="T2" fmla="*/ 312 w 12781"/>
                  <a:gd name="T3" fmla="*/ 191 h 23305"/>
                  <a:gd name="T4" fmla="*/ 0 w 12781"/>
                  <a:gd name="T5" fmla="*/ 0 h 23305"/>
                  <a:gd name="T6" fmla="*/ 0 w 12781"/>
                  <a:gd name="T7" fmla="*/ 1267 h 23305"/>
                  <a:gd name="T8" fmla="*/ 11953 w 12781"/>
                  <a:gd name="T9" fmla="*/ 23111 h 23305"/>
                  <a:gd name="T10" fmla="*/ 12306 w 12781"/>
                  <a:gd name="T11" fmla="*/ 23305 h 23305"/>
                  <a:gd name="T12" fmla="*/ 12528 w 12781"/>
                  <a:gd name="T13" fmla="*/ 23240 h 23305"/>
                  <a:gd name="T14" fmla="*/ 12657 w 12781"/>
                  <a:gd name="T15" fmla="*/ 22665 h 23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81" h="23305">
                    <a:moveTo>
                      <a:pt x="12657" y="22665"/>
                    </a:moveTo>
                    <a:lnTo>
                      <a:pt x="312" y="191"/>
                    </a:lnTo>
                    <a:cubicBezTo>
                      <a:pt x="243" y="82"/>
                      <a:pt x="128" y="12"/>
                      <a:pt x="0" y="0"/>
                    </a:cubicBezTo>
                    <a:lnTo>
                      <a:pt x="0" y="1267"/>
                    </a:lnTo>
                    <a:lnTo>
                      <a:pt x="11953" y="23111"/>
                    </a:lnTo>
                    <a:cubicBezTo>
                      <a:pt x="12033" y="23236"/>
                      <a:pt x="12168" y="23305"/>
                      <a:pt x="12306" y="23305"/>
                    </a:cubicBezTo>
                    <a:cubicBezTo>
                      <a:pt x="12382" y="23305"/>
                      <a:pt x="12459" y="23284"/>
                      <a:pt x="12528" y="23240"/>
                    </a:cubicBezTo>
                    <a:cubicBezTo>
                      <a:pt x="12722" y="23117"/>
                      <a:pt x="12781" y="22860"/>
                      <a:pt x="12657" y="2266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4" name="Oval 44">
                <a:extLst>
                  <a:ext uri="{FF2B5EF4-FFF2-40B4-BE49-F238E27FC236}">
                    <a16:creationId xmlns:a16="http://schemas.microsoft.com/office/drawing/2014/main" id="{214E1C20-69AC-4171-B153-5BB7D5E91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3191" y="2405415"/>
                <a:ext cx="315974" cy="31461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5" name="Oval 45">
                <a:extLst>
                  <a:ext uri="{FF2B5EF4-FFF2-40B4-BE49-F238E27FC236}">
                    <a16:creationId xmlns:a16="http://schemas.microsoft.com/office/drawing/2014/main" id="{D8018FA6-E282-405C-B6CA-C6ADBF096A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435" y="2459659"/>
                <a:ext cx="207485" cy="20748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6" name="Freeform 76">
                <a:extLst>
                  <a:ext uri="{FF2B5EF4-FFF2-40B4-BE49-F238E27FC236}">
                    <a16:creationId xmlns:a16="http://schemas.microsoft.com/office/drawing/2014/main" id="{761D96B2-0815-4F49-B3C0-04A97756CD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5808" y="2669856"/>
                <a:ext cx="881471" cy="1651742"/>
              </a:xfrm>
              <a:custGeom>
                <a:avLst/>
                <a:gdLst>
                  <a:gd name="T0" fmla="*/ 12494 w 12531"/>
                  <a:gd name="T1" fmla="*/ 0 h 23483"/>
                  <a:gd name="T2" fmla="*/ 12142 w 12531"/>
                  <a:gd name="T3" fmla="*/ 190 h 23483"/>
                  <a:gd name="T4" fmla="*/ 126 w 12531"/>
                  <a:gd name="T5" fmla="*/ 22781 h 23483"/>
                  <a:gd name="T6" fmla="*/ 249 w 12531"/>
                  <a:gd name="T7" fmla="*/ 23357 h 23483"/>
                  <a:gd name="T8" fmla="*/ 825 w 12531"/>
                  <a:gd name="T9" fmla="*/ 23235 h 23483"/>
                  <a:gd name="T10" fmla="*/ 12487 w 12531"/>
                  <a:gd name="T11" fmla="*/ 1189 h 23483"/>
                  <a:gd name="T12" fmla="*/ 12531 w 12531"/>
                  <a:gd name="T13" fmla="*/ 1270 h 23483"/>
                  <a:gd name="T14" fmla="*/ 12531 w 12531"/>
                  <a:gd name="T15" fmla="*/ 2 h 23483"/>
                  <a:gd name="T16" fmla="*/ 12494 w 12531"/>
                  <a:gd name="T17" fmla="*/ 0 h 23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31" h="23483">
                    <a:moveTo>
                      <a:pt x="12494" y="0"/>
                    </a:moveTo>
                    <a:cubicBezTo>
                      <a:pt x="12353" y="0"/>
                      <a:pt x="12219" y="71"/>
                      <a:pt x="12142" y="190"/>
                    </a:cubicBezTo>
                    <a:lnTo>
                      <a:pt x="126" y="22781"/>
                    </a:lnTo>
                    <a:cubicBezTo>
                      <a:pt x="0" y="22974"/>
                      <a:pt x="56" y="23232"/>
                      <a:pt x="249" y="23357"/>
                    </a:cubicBezTo>
                    <a:cubicBezTo>
                      <a:pt x="441" y="23483"/>
                      <a:pt x="699" y="23428"/>
                      <a:pt x="825" y="23235"/>
                    </a:cubicBezTo>
                    <a:lnTo>
                      <a:pt x="12487" y="1189"/>
                    </a:lnTo>
                    <a:lnTo>
                      <a:pt x="12531" y="1270"/>
                    </a:lnTo>
                    <a:lnTo>
                      <a:pt x="12531" y="2"/>
                    </a:lnTo>
                    <a:cubicBezTo>
                      <a:pt x="12519" y="1"/>
                      <a:pt x="12507" y="0"/>
                      <a:pt x="124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7" name="Freeform 75">
                <a:extLst>
                  <a:ext uri="{FF2B5EF4-FFF2-40B4-BE49-F238E27FC236}">
                    <a16:creationId xmlns:a16="http://schemas.microsoft.com/office/drawing/2014/main" id="{2EAC9309-68CB-4C75-B067-882D53876C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0208" y="4257861"/>
                <a:ext cx="1863295" cy="207485"/>
              </a:xfrm>
              <a:custGeom>
                <a:avLst/>
                <a:gdLst>
                  <a:gd name="T0" fmla="*/ 2962 w 26492"/>
                  <a:gd name="T1" fmla="*/ 2962 h 2962"/>
                  <a:gd name="T2" fmla="*/ 23531 w 26492"/>
                  <a:gd name="T3" fmla="*/ 2962 h 2962"/>
                  <a:gd name="T4" fmla="*/ 26492 w 26492"/>
                  <a:gd name="T5" fmla="*/ 0 h 2962"/>
                  <a:gd name="T6" fmla="*/ 0 w 26492"/>
                  <a:gd name="T7" fmla="*/ 0 h 2962"/>
                  <a:gd name="T8" fmla="*/ 2962 w 26492"/>
                  <a:gd name="T9" fmla="*/ 2962 h 2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492" h="2962">
                    <a:moveTo>
                      <a:pt x="2962" y="2962"/>
                    </a:moveTo>
                    <a:lnTo>
                      <a:pt x="23531" y="2962"/>
                    </a:lnTo>
                    <a:cubicBezTo>
                      <a:pt x="25167" y="2962"/>
                      <a:pt x="26492" y="1636"/>
                      <a:pt x="26492" y="0"/>
                    </a:cubicBezTo>
                    <a:lnTo>
                      <a:pt x="0" y="0"/>
                    </a:lnTo>
                    <a:cubicBezTo>
                      <a:pt x="0" y="1636"/>
                      <a:pt x="1327" y="2962"/>
                      <a:pt x="2962" y="2962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58" name="Group 6">
              <a:extLst>
                <a:ext uri="{FF2B5EF4-FFF2-40B4-BE49-F238E27FC236}">
                  <a16:creationId xmlns:a16="http://schemas.microsoft.com/office/drawing/2014/main" id="{062968C6-D8BF-475A-8299-584E9D82B04B}"/>
                </a:ext>
              </a:extLst>
            </p:cNvPr>
            <p:cNvGrpSpPr/>
            <p:nvPr/>
          </p:nvGrpSpPr>
          <p:grpSpPr>
            <a:xfrm>
              <a:off x="2078118" y="2117642"/>
              <a:ext cx="1863295" cy="2059931"/>
              <a:chOff x="2112315" y="1532757"/>
              <a:chExt cx="1863295" cy="2059931"/>
            </a:xfrm>
          </p:grpSpPr>
          <p:sp>
            <p:nvSpPr>
              <p:cNvPr id="59" name="Freeform 33">
                <a:extLst>
                  <a:ext uri="{FF2B5EF4-FFF2-40B4-BE49-F238E27FC236}">
                    <a16:creationId xmlns:a16="http://schemas.microsoft.com/office/drawing/2014/main" id="{3BE9C786-AF33-4E6D-875C-34484F344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1758" y="1797198"/>
                <a:ext cx="916730" cy="1639537"/>
              </a:xfrm>
              <a:custGeom>
                <a:avLst/>
                <a:gdLst>
                  <a:gd name="T0" fmla="*/ 12899 w 13022"/>
                  <a:gd name="T1" fmla="*/ 22668 h 23308"/>
                  <a:gd name="T2" fmla="*/ 553 w 13022"/>
                  <a:gd name="T3" fmla="*/ 194 h 23308"/>
                  <a:gd name="T4" fmla="*/ 204 w 13022"/>
                  <a:gd name="T5" fmla="*/ 0 h 23308"/>
                  <a:gd name="T6" fmla="*/ 0 w 13022"/>
                  <a:gd name="T7" fmla="*/ 53 h 23308"/>
                  <a:gd name="T8" fmla="*/ 0 w 13022"/>
                  <a:gd name="T9" fmla="*/ 1561 h 23308"/>
                  <a:gd name="T10" fmla="*/ 197 w 13022"/>
                  <a:gd name="T11" fmla="*/ 1189 h 23308"/>
                  <a:gd name="T12" fmla="*/ 12195 w 13022"/>
                  <a:gd name="T13" fmla="*/ 23114 h 23308"/>
                  <a:gd name="T14" fmla="*/ 12547 w 13022"/>
                  <a:gd name="T15" fmla="*/ 23308 h 23308"/>
                  <a:gd name="T16" fmla="*/ 12769 w 13022"/>
                  <a:gd name="T17" fmla="*/ 23243 h 23308"/>
                  <a:gd name="T18" fmla="*/ 12899 w 13022"/>
                  <a:gd name="T19" fmla="*/ 22668 h 2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022" h="23308">
                    <a:moveTo>
                      <a:pt x="12899" y="22668"/>
                    </a:moveTo>
                    <a:lnTo>
                      <a:pt x="553" y="194"/>
                    </a:lnTo>
                    <a:cubicBezTo>
                      <a:pt x="478" y="74"/>
                      <a:pt x="346" y="1"/>
                      <a:pt x="204" y="0"/>
                    </a:cubicBezTo>
                    <a:cubicBezTo>
                      <a:pt x="132" y="0"/>
                      <a:pt x="62" y="19"/>
                      <a:pt x="0" y="53"/>
                    </a:cubicBezTo>
                    <a:lnTo>
                      <a:pt x="0" y="1561"/>
                    </a:lnTo>
                    <a:lnTo>
                      <a:pt x="197" y="1189"/>
                    </a:lnTo>
                    <a:lnTo>
                      <a:pt x="12195" y="23114"/>
                    </a:lnTo>
                    <a:cubicBezTo>
                      <a:pt x="12274" y="23239"/>
                      <a:pt x="12409" y="23308"/>
                      <a:pt x="12547" y="23308"/>
                    </a:cubicBezTo>
                    <a:cubicBezTo>
                      <a:pt x="12623" y="23308"/>
                      <a:pt x="12700" y="23287"/>
                      <a:pt x="12769" y="23243"/>
                    </a:cubicBezTo>
                    <a:cubicBezTo>
                      <a:pt x="12964" y="23120"/>
                      <a:pt x="13022" y="22863"/>
                      <a:pt x="12899" y="226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0" name="Oval 35">
                <a:extLst>
                  <a:ext uri="{FF2B5EF4-FFF2-40B4-BE49-F238E27FC236}">
                    <a16:creationId xmlns:a16="http://schemas.microsoft.com/office/drawing/2014/main" id="{87C8F633-7125-4F79-94DC-AB8D662EF0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5298" y="1532757"/>
                <a:ext cx="315974" cy="31461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1" name="Oval 36">
                <a:extLst>
                  <a:ext uri="{FF2B5EF4-FFF2-40B4-BE49-F238E27FC236}">
                    <a16:creationId xmlns:a16="http://schemas.microsoft.com/office/drawing/2014/main" id="{BE684396-9934-4AD7-BB60-984BD0370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542" y="1587001"/>
                <a:ext cx="207485" cy="20748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2" name="Freeform 109">
                <a:extLst>
                  <a:ext uri="{FF2B5EF4-FFF2-40B4-BE49-F238E27FC236}">
                    <a16:creationId xmlns:a16="http://schemas.microsoft.com/office/drawing/2014/main" id="{AFBD400F-8A56-4686-9EFB-ACA6ADF45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7915" y="1801267"/>
                <a:ext cx="863842" cy="1647674"/>
              </a:xfrm>
              <a:custGeom>
                <a:avLst/>
                <a:gdLst>
                  <a:gd name="T0" fmla="*/ 12141 w 12289"/>
                  <a:gd name="T1" fmla="*/ 137 h 23430"/>
                  <a:gd name="T2" fmla="*/ 125 w 12289"/>
                  <a:gd name="T3" fmla="*/ 22728 h 23430"/>
                  <a:gd name="T4" fmla="*/ 247 w 12289"/>
                  <a:gd name="T5" fmla="*/ 23305 h 23430"/>
                  <a:gd name="T6" fmla="*/ 824 w 12289"/>
                  <a:gd name="T7" fmla="*/ 23182 h 23430"/>
                  <a:gd name="T8" fmla="*/ 12289 w 12289"/>
                  <a:gd name="T9" fmla="*/ 1508 h 23430"/>
                  <a:gd name="T10" fmla="*/ 12289 w 12289"/>
                  <a:gd name="T11" fmla="*/ 0 h 23430"/>
                  <a:gd name="T12" fmla="*/ 12141 w 12289"/>
                  <a:gd name="T13" fmla="*/ 137 h 23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289" h="23430">
                    <a:moveTo>
                      <a:pt x="12141" y="137"/>
                    </a:moveTo>
                    <a:lnTo>
                      <a:pt x="125" y="22728"/>
                    </a:lnTo>
                    <a:cubicBezTo>
                      <a:pt x="0" y="22921"/>
                      <a:pt x="54" y="23179"/>
                      <a:pt x="247" y="23305"/>
                    </a:cubicBezTo>
                    <a:cubicBezTo>
                      <a:pt x="441" y="23430"/>
                      <a:pt x="698" y="23375"/>
                      <a:pt x="824" y="23182"/>
                    </a:cubicBezTo>
                    <a:lnTo>
                      <a:pt x="12289" y="1508"/>
                    </a:lnTo>
                    <a:lnTo>
                      <a:pt x="12289" y="0"/>
                    </a:lnTo>
                    <a:cubicBezTo>
                      <a:pt x="12230" y="32"/>
                      <a:pt x="12179" y="79"/>
                      <a:pt x="12141" y="1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3" name="Freeform 110">
                <a:extLst>
                  <a:ext uri="{FF2B5EF4-FFF2-40B4-BE49-F238E27FC236}">
                    <a16:creationId xmlns:a16="http://schemas.microsoft.com/office/drawing/2014/main" id="{A8547616-E5A6-4B63-A44F-5D9A8AB8DD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2315" y="3385203"/>
                <a:ext cx="1863295" cy="207485"/>
              </a:xfrm>
              <a:custGeom>
                <a:avLst/>
                <a:gdLst>
                  <a:gd name="T0" fmla="*/ 2961 w 26492"/>
                  <a:gd name="T1" fmla="*/ 2962 h 2962"/>
                  <a:gd name="T2" fmla="*/ 23530 w 26492"/>
                  <a:gd name="T3" fmla="*/ 2962 h 2962"/>
                  <a:gd name="T4" fmla="*/ 26492 w 26492"/>
                  <a:gd name="T5" fmla="*/ 0 h 2962"/>
                  <a:gd name="T6" fmla="*/ 0 w 26492"/>
                  <a:gd name="T7" fmla="*/ 0 h 2962"/>
                  <a:gd name="T8" fmla="*/ 2961 w 26492"/>
                  <a:gd name="T9" fmla="*/ 2962 h 2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492" h="2962">
                    <a:moveTo>
                      <a:pt x="2961" y="2962"/>
                    </a:moveTo>
                    <a:lnTo>
                      <a:pt x="23530" y="2962"/>
                    </a:lnTo>
                    <a:cubicBezTo>
                      <a:pt x="25165" y="2962"/>
                      <a:pt x="26492" y="1636"/>
                      <a:pt x="26492" y="0"/>
                    </a:cubicBezTo>
                    <a:lnTo>
                      <a:pt x="0" y="0"/>
                    </a:lnTo>
                    <a:cubicBezTo>
                      <a:pt x="0" y="1636"/>
                      <a:pt x="1326" y="2962"/>
                      <a:pt x="2961" y="2962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64" name="TextBox 52">
              <a:extLst>
                <a:ext uri="{FF2B5EF4-FFF2-40B4-BE49-F238E27FC236}">
                  <a16:creationId xmlns:a16="http://schemas.microsoft.com/office/drawing/2014/main" id="{FC093BF6-9834-4063-BCA5-B68F81AB5055}"/>
                </a:ext>
              </a:extLst>
            </p:cNvPr>
            <p:cNvSpPr txBox="1"/>
            <p:nvPr/>
          </p:nvSpPr>
          <p:spPr>
            <a:xfrm>
              <a:off x="2217931" y="4282228"/>
              <a:ext cx="1556006" cy="620072"/>
            </a:xfrm>
            <a:prstGeom prst="rect">
              <a:avLst/>
            </a:prstGeom>
            <a:noFill/>
          </p:spPr>
          <p:txBody>
            <a:bodyPr wrap="square" tIns="0" bIns="0" rtlCol="0" anchor="b">
              <a:spAutoFit/>
            </a:bodyPr>
            <a:lstStyle>
              <a:defPPr>
                <a:defRPr lang="en-US"/>
              </a:defPPr>
              <a:lvl1pPr algn="ctr">
                <a:defRPr sz="4500" b="1">
                  <a:solidFill>
                    <a:schemeClr val="tx2"/>
                  </a:solidFill>
                </a:defRPr>
              </a:lvl1pPr>
            </a:lstStyle>
            <a:p>
              <a:r>
                <a:rPr lang="en-US" sz="2400" kern="0" dirty="0">
                  <a:solidFill>
                    <a:srgbClr val="4B2C50"/>
                  </a:solidFill>
                </a:rPr>
                <a:t>self</a:t>
              </a:r>
            </a:p>
          </p:txBody>
        </p:sp>
        <p:sp>
          <p:nvSpPr>
            <p:cNvPr id="65" name="TextBox 52">
              <a:extLst>
                <a:ext uri="{FF2B5EF4-FFF2-40B4-BE49-F238E27FC236}">
                  <a16:creationId xmlns:a16="http://schemas.microsoft.com/office/drawing/2014/main" id="{E35FA1A3-3759-4024-B993-FF8FD18CCD96}"/>
                </a:ext>
              </a:extLst>
            </p:cNvPr>
            <p:cNvSpPr txBox="1"/>
            <p:nvPr/>
          </p:nvSpPr>
          <p:spPr>
            <a:xfrm>
              <a:off x="4908428" y="3350017"/>
              <a:ext cx="2921056" cy="620072"/>
            </a:xfrm>
            <a:prstGeom prst="rect">
              <a:avLst/>
            </a:prstGeom>
            <a:noFill/>
          </p:spPr>
          <p:txBody>
            <a:bodyPr wrap="square" tIns="0" bIns="0" rtlCol="0" anchor="b">
              <a:spAutoFit/>
            </a:bodyPr>
            <a:lstStyle>
              <a:defPPr>
                <a:defRPr lang="en-US"/>
              </a:defPPr>
              <a:lvl1pPr algn="ctr">
                <a:defRPr sz="4500" b="1">
                  <a:solidFill>
                    <a:schemeClr val="tx2"/>
                  </a:solidFill>
                </a:defRPr>
              </a:lvl1pPr>
            </a:lstStyle>
            <a:p>
              <a:r>
                <a:rPr lang="en-US" sz="2400" kern="0" dirty="0">
                  <a:solidFill>
                    <a:srgbClr val="4B2C50"/>
                  </a:solidFill>
                </a:rPr>
                <a:t>1 - self</a:t>
              </a:r>
            </a:p>
          </p:txBody>
        </p:sp>
      </p:grpSp>
      <p:pic>
        <p:nvPicPr>
          <p:cNvPr id="100" name="Image 99">
            <a:extLst>
              <a:ext uri="{FF2B5EF4-FFF2-40B4-BE49-F238E27FC236}">
                <a16:creationId xmlns:a16="http://schemas.microsoft.com/office/drawing/2014/main" id="{D0B603DA-6B22-44DA-943A-4CD5ED2FF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079" y="4305347"/>
            <a:ext cx="611732" cy="661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Image 24">
            <a:extLst>
              <a:ext uri="{FF2B5EF4-FFF2-40B4-BE49-F238E27FC236}">
                <a16:creationId xmlns:a16="http://schemas.microsoft.com/office/drawing/2014/main" id="{E7A0E444-1222-4579-9A18-4B3201687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950" y="4253405"/>
            <a:ext cx="604998" cy="661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ZoneTexte 67">
            <a:extLst>
              <a:ext uri="{FF2B5EF4-FFF2-40B4-BE49-F238E27FC236}">
                <a16:creationId xmlns:a16="http://schemas.microsoft.com/office/drawing/2014/main" id="{BAE254CE-A982-4E08-B45D-4386C1A008E4}"/>
              </a:ext>
            </a:extLst>
          </p:cNvPr>
          <p:cNvSpPr txBox="1"/>
          <p:nvPr/>
        </p:nvSpPr>
        <p:spPr>
          <a:xfrm>
            <a:off x="778740" y="1840419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Implementation</a:t>
            </a:r>
            <a:r>
              <a:rPr lang="en-US" sz="2400" b="1" dirty="0"/>
              <a:t>: </a:t>
            </a:r>
            <a:r>
              <a:rPr lang="en-US" sz="2400" dirty="0"/>
              <a:t> Choose the value of a proposal </a:t>
            </a:r>
            <a:endParaRPr lang="en-US" sz="2400" b="1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6C38FAD-AFCC-4614-8371-99A5E5DCED43}"/>
              </a:ext>
            </a:extLst>
          </p:cNvPr>
          <p:cNvSpPr/>
          <p:nvPr/>
        </p:nvSpPr>
        <p:spPr>
          <a:xfrm>
            <a:off x="716999" y="2710644"/>
            <a:ext cx="7418070" cy="341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prstClr val="black"/>
                </a:solidFill>
              </a:rPr>
              <a:t>Take into account </a:t>
            </a:r>
            <a:r>
              <a:rPr lang="en-US" sz="2400" b="1" kern="0" dirty="0">
                <a:solidFill>
                  <a:schemeClr val="accent4">
                    <a:lumMod val="50000"/>
                  </a:schemeClr>
                </a:solidFill>
              </a:rPr>
              <a:t>self preferences </a:t>
            </a:r>
            <a:r>
              <a:rPr lang="en-US" sz="2400" dirty="0">
                <a:solidFill>
                  <a:prstClr val="black"/>
                </a:solidFill>
              </a:rPr>
              <a:t>and </a:t>
            </a:r>
            <a:r>
              <a:rPr lang="en-US" sz="2400" b="1" kern="0" dirty="0">
                <a:solidFill>
                  <a:schemeClr val="accent4">
                    <a:lumMod val="50000"/>
                  </a:schemeClr>
                </a:solidFill>
              </a:rPr>
              <a:t>other preferences</a:t>
            </a:r>
          </a:p>
        </p:txBody>
      </p:sp>
      <p:sp>
        <p:nvSpPr>
          <p:cNvPr id="70" name="Oval 13">
            <a:extLst>
              <a:ext uri="{FF2B5EF4-FFF2-40B4-BE49-F238E27FC236}">
                <a16:creationId xmlns:a16="http://schemas.microsoft.com/office/drawing/2014/main" id="{BEF4B50D-9D54-4E13-A1F9-0332F5C6A30B}"/>
              </a:ext>
            </a:extLst>
          </p:cNvPr>
          <p:cNvSpPr/>
          <p:nvPr/>
        </p:nvSpPr>
        <p:spPr>
          <a:xfrm>
            <a:off x="545487" y="1971659"/>
            <a:ext cx="189299" cy="19918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/>
          </a:p>
        </p:txBody>
      </p:sp>
      <p:sp>
        <p:nvSpPr>
          <p:cNvPr id="71" name="Oval 13">
            <a:extLst>
              <a:ext uri="{FF2B5EF4-FFF2-40B4-BE49-F238E27FC236}">
                <a16:creationId xmlns:a16="http://schemas.microsoft.com/office/drawing/2014/main" id="{E6C8586A-F9AC-4B50-AAD4-CAE3D92D4537}"/>
              </a:ext>
            </a:extLst>
          </p:cNvPr>
          <p:cNvSpPr/>
          <p:nvPr/>
        </p:nvSpPr>
        <p:spPr>
          <a:xfrm>
            <a:off x="545487" y="2796282"/>
            <a:ext cx="189299" cy="19918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/>
          </a:p>
        </p:txBody>
      </p:sp>
      <p:sp>
        <p:nvSpPr>
          <p:cNvPr id="72" name="Shape 587">
            <a:extLst>
              <a:ext uri="{FF2B5EF4-FFF2-40B4-BE49-F238E27FC236}">
                <a16:creationId xmlns:a16="http://schemas.microsoft.com/office/drawing/2014/main" id="{8D27DA32-B97D-4A0B-9949-A79F9E0E163E}"/>
              </a:ext>
            </a:extLst>
          </p:cNvPr>
          <p:cNvSpPr/>
          <p:nvPr/>
        </p:nvSpPr>
        <p:spPr>
          <a:xfrm>
            <a:off x="2010302" y="6202856"/>
            <a:ext cx="2743200" cy="461666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r>
              <a:rPr lang="en-US" sz="2400" b="1" kern="0" dirty="0">
                <a:solidFill>
                  <a:prstClr val="white"/>
                </a:solidFill>
              </a:rPr>
              <a:t>High-dominance</a:t>
            </a:r>
          </a:p>
        </p:txBody>
      </p:sp>
      <p:grpSp>
        <p:nvGrpSpPr>
          <p:cNvPr id="97" name="Groupe 96">
            <a:extLst>
              <a:ext uri="{FF2B5EF4-FFF2-40B4-BE49-F238E27FC236}">
                <a16:creationId xmlns:a16="http://schemas.microsoft.com/office/drawing/2014/main" id="{19322F27-5817-4C80-8197-8ECD0E5AF7F5}"/>
              </a:ext>
            </a:extLst>
          </p:cNvPr>
          <p:cNvGrpSpPr/>
          <p:nvPr/>
        </p:nvGrpSpPr>
        <p:grpSpPr>
          <a:xfrm>
            <a:off x="7479405" y="3468854"/>
            <a:ext cx="2373551" cy="2661871"/>
            <a:chOff x="2078118" y="1088354"/>
            <a:chExt cx="4987765" cy="4499572"/>
          </a:xfrm>
        </p:grpSpPr>
        <p:grpSp>
          <p:nvGrpSpPr>
            <p:cNvPr id="73" name="Group 2">
              <a:extLst>
                <a:ext uri="{FF2B5EF4-FFF2-40B4-BE49-F238E27FC236}">
                  <a16:creationId xmlns:a16="http://schemas.microsoft.com/office/drawing/2014/main" id="{8D3C1206-AF35-4D48-97B9-B6674D11A180}"/>
                </a:ext>
              </a:extLst>
            </p:cNvPr>
            <p:cNvGrpSpPr/>
            <p:nvPr/>
          </p:nvGrpSpPr>
          <p:grpSpPr>
            <a:xfrm>
              <a:off x="2526987" y="1088354"/>
              <a:ext cx="4090027" cy="4499572"/>
              <a:chOff x="2526987" y="1088354"/>
              <a:chExt cx="4090027" cy="4499572"/>
            </a:xfrm>
          </p:grpSpPr>
          <p:sp>
            <p:nvSpPr>
              <p:cNvPr id="74" name="Oval 7">
                <a:extLst>
                  <a:ext uri="{FF2B5EF4-FFF2-40B4-BE49-F238E27FC236}">
                    <a16:creationId xmlns:a16="http://schemas.microsoft.com/office/drawing/2014/main" id="{B9879DF4-A999-4FD5-8890-A0A9F1588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6987" y="5335690"/>
                <a:ext cx="4090027" cy="25223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5" name="Rectangle 34">
                <a:extLst>
                  <a:ext uri="{FF2B5EF4-FFF2-40B4-BE49-F238E27FC236}">
                    <a16:creationId xmlns:a16="http://schemas.microsoft.com/office/drawing/2014/main" id="{76192C01-B288-497C-8C0B-9B09E3EE75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0051" y="1786751"/>
                <a:ext cx="3883898" cy="12476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6" name="Rectangle 37">
                <a:extLst>
                  <a:ext uri="{FF2B5EF4-FFF2-40B4-BE49-F238E27FC236}">
                    <a16:creationId xmlns:a16="http://schemas.microsoft.com/office/drawing/2014/main" id="{2CF0B513-7DA3-49C2-A426-B1D11B14D5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5204" y="2257321"/>
                <a:ext cx="253593" cy="234335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7" name="Freeform 38">
                <a:extLst>
                  <a:ext uri="{FF2B5EF4-FFF2-40B4-BE49-F238E27FC236}">
                    <a16:creationId xmlns:a16="http://schemas.microsoft.com/office/drawing/2014/main" id="{3A01780E-07A1-469D-A93E-6CC55000A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325" y="4574912"/>
                <a:ext cx="477351" cy="527528"/>
              </a:xfrm>
              <a:custGeom>
                <a:avLst/>
                <a:gdLst>
                  <a:gd name="T0" fmla="*/ 6794 w 6794"/>
                  <a:gd name="T1" fmla="*/ 3060 h 7508"/>
                  <a:gd name="T2" fmla="*/ 3734 w 6794"/>
                  <a:gd name="T3" fmla="*/ 0 h 7508"/>
                  <a:gd name="T4" fmla="*/ 3060 w 6794"/>
                  <a:gd name="T5" fmla="*/ 0 h 7508"/>
                  <a:gd name="T6" fmla="*/ 0 w 6794"/>
                  <a:gd name="T7" fmla="*/ 3060 h 7508"/>
                  <a:gd name="T8" fmla="*/ 0 w 6794"/>
                  <a:gd name="T9" fmla="*/ 7508 h 7508"/>
                  <a:gd name="T10" fmla="*/ 6794 w 6794"/>
                  <a:gd name="T11" fmla="*/ 7508 h 7508"/>
                  <a:gd name="T12" fmla="*/ 6794 w 6794"/>
                  <a:gd name="T13" fmla="*/ 3060 h 7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94" h="7508">
                    <a:moveTo>
                      <a:pt x="6794" y="3060"/>
                    </a:moveTo>
                    <a:cubicBezTo>
                      <a:pt x="6794" y="1370"/>
                      <a:pt x="5424" y="0"/>
                      <a:pt x="3734" y="0"/>
                    </a:cubicBezTo>
                    <a:lnTo>
                      <a:pt x="3060" y="0"/>
                    </a:lnTo>
                    <a:cubicBezTo>
                      <a:pt x="1370" y="0"/>
                      <a:pt x="0" y="1370"/>
                      <a:pt x="0" y="3060"/>
                    </a:cubicBezTo>
                    <a:lnTo>
                      <a:pt x="0" y="7508"/>
                    </a:lnTo>
                    <a:lnTo>
                      <a:pt x="6794" y="7508"/>
                    </a:lnTo>
                    <a:lnTo>
                      <a:pt x="6794" y="30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8" name="Freeform 39">
                <a:extLst>
                  <a:ext uri="{FF2B5EF4-FFF2-40B4-BE49-F238E27FC236}">
                    <a16:creationId xmlns:a16="http://schemas.microsoft.com/office/drawing/2014/main" id="{4E7CAE6E-1648-49C2-BB78-D05C3B7CC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0400" y="5099727"/>
                <a:ext cx="1143201" cy="153241"/>
              </a:xfrm>
              <a:custGeom>
                <a:avLst/>
                <a:gdLst>
                  <a:gd name="T0" fmla="*/ 13645 w 16249"/>
                  <a:gd name="T1" fmla="*/ 0 h 2174"/>
                  <a:gd name="T2" fmla="*/ 2604 w 16249"/>
                  <a:gd name="T3" fmla="*/ 0 h 2174"/>
                  <a:gd name="T4" fmla="*/ 0 w 16249"/>
                  <a:gd name="T5" fmla="*/ 2174 h 2174"/>
                  <a:gd name="T6" fmla="*/ 16249 w 16249"/>
                  <a:gd name="T7" fmla="*/ 2174 h 2174"/>
                  <a:gd name="T8" fmla="*/ 13645 w 16249"/>
                  <a:gd name="T9" fmla="*/ 0 h 2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49" h="2174">
                    <a:moveTo>
                      <a:pt x="13645" y="0"/>
                    </a:moveTo>
                    <a:lnTo>
                      <a:pt x="2604" y="0"/>
                    </a:lnTo>
                    <a:cubicBezTo>
                      <a:pt x="1304" y="0"/>
                      <a:pt x="224" y="938"/>
                      <a:pt x="0" y="2174"/>
                    </a:cubicBezTo>
                    <a:lnTo>
                      <a:pt x="16249" y="2174"/>
                    </a:lnTo>
                    <a:cubicBezTo>
                      <a:pt x="16025" y="938"/>
                      <a:pt x="14945" y="0"/>
                      <a:pt x="13645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9" name="Freeform 40">
                <a:extLst>
                  <a:ext uri="{FF2B5EF4-FFF2-40B4-BE49-F238E27FC236}">
                    <a16:creationId xmlns:a16="http://schemas.microsoft.com/office/drawing/2014/main" id="{8F1DE7C5-93C6-4F50-A29A-8F89AFFB1A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600" y="5250254"/>
                <a:ext cx="2230801" cy="216978"/>
              </a:xfrm>
              <a:custGeom>
                <a:avLst/>
                <a:gdLst>
                  <a:gd name="T0" fmla="*/ 31729 w 31729"/>
                  <a:gd name="T1" fmla="*/ 3060 h 3091"/>
                  <a:gd name="T2" fmla="*/ 28668 w 31729"/>
                  <a:gd name="T3" fmla="*/ 0 h 3091"/>
                  <a:gd name="T4" fmla="*/ 3060 w 31729"/>
                  <a:gd name="T5" fmla="*/ 0 h 3091"/>
                  <a:gd name="T6" fmla="*/ 0 w 31729"/>
                  <a:gd name="T7" fmla="*/ 3060 h 3091"/>
                  <a:gd name="T8" fmla="*/ 0 w 31729"/>
                  <a:gd name="T9" fmla="*/ 3091 h 3091"/>
                  <a:gd name="T10" fmla="*/ 31729 w 31729"/>
                  <a:gd name="T11" fmla="*/ 3091 h 3091"/>
                  <a:gd name="T12" fmla="*/ 31729 w 31729"/>
                  <a:gd name="T13" fmla="*/ 3060 h 3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729" h="3091">
                    <a:moveTo>
                      <a:pt x="31729" y="3060"/>
                    </a:moveTo>
                    <a:cubicBezTo>
                      <a:pt x="31729" y="1370"/>
                      <a:pt x="30358" y="0"/>
                      <a:pt x="28668" y="0"/>
                    </a:cubicBezTo>
                    <a:lnTo>
                      <a:pt x="3060" y="0"/>
                    </a:lnTo>
                    <a:cubicBezTo>
                      <a:pt x="1370" y="0"/>
                      <a:pt x="0" y="1370"/>
                      <a:pt x="0" y="3060"/>
                    </a:cubicBezTo>
                    <a:lnTo>
                      <a:pt x="0" y="3091"/>
                    </a:lnTo>
                    <a:lnTo>
                      <a:pt x="31729" y="3091"/>
                    </a:lnTo>
                    <a:lnTo>
                      <a:pt x="31729" y="306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0" name="Freeform 41">
                <a:extLst>
                  <a:ext uri="{FF2B5EF4-FFF2-40B4-BE49-F238E27FC236}">
                    <a16:creationId xmlns:a16="http://schemas.microsoft.com/office/drawing/2014/main" id="{0252AAA3-D5D9-4688-96A7-8DCA6D69C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0954" y="1489762"/>
                <a:ext cx="442092" cy="774339"/>
              </a:xfrm>
              <a:custGeom>
                <a:avLst/>
                <a:gdLst>
                  <a:gd name="T0" fmla="*/ 3841 w 6285"/>
                  <a:gd name="T1" fmla="*/ 91 h 11006"/>
                  <a:gd name="T2" fmla="*/ 3804 w 6285"/>
                  <a:gd name="T3" fmla="*/ 80 h 11006"/>
                  <a:gd name="T4" fmla="*/ 3730 w 6285"/>
                  <a:gd name="T5" fmla="*/ 64 h 11006"/>
                  <a:gd name="T6" fmla="*/ 3159 w 6285"/>
                  <a:gd name="T7" fmla="*/ 0 h 11006"/>
                  <a:gd name="T8" fmla="*/ 3142 w 6285"/>
                  <a:gd name="T9" fmla="*/ 1 h 11006"/>
                  <a:gd name="T10" fmla="*/ 3125 w 6285"/>
                  <a:gd name="T11" fmla="*/ 0 h 11006"/>
                  <a:gd name="T12" fmla="*/ 2555 w 6285"/>
                  <a:gd name="T13" fmla="*/ 64 h 11006"/>
                  <a:gd name="T14" fmla="*/ 2480 w 6285"/>
                  <a:gd name="T15" fmla="*/ 80 h 11006"/>
                  <a:gd name="T16" fmla="*/ 2443 w 6285"/>
                  <a:gd name="T17" fmla="*/ 91 h 11006"/>
                  <a:gd name="T18" fmla="*/ 0 w 6285"/>
                  <a:gd name="T19" fmla="*/ 3024 h 11006"/>
                  <a:gd name="T20" fmla="*/ 0 w 6285"/>
                  <a:gd name="T21" fmla="*/ 3363 h 11006"/>
                  <a:gd name="T22" fmla="*/ 0 w 6285"/>
                  <a:gd name="T23" fmla="*/ 9342 h 11006"/>
                  <a:gd name="T24" fmla="*/ 0 w 6285"/>
                  <a:gd name="T25" fmla="*/ 9410 h 11006"/>
                  <a:gd name="T26" fmla="*/ 222 w 6285"/>
                  <a:gd name="T27" fmla="*/ 9585 h 11006"/>
                  <a:gd name="T28" fmla="*/ 883 w 6285"/>
                  <a:gd name="T29" fmla="*/ 11006 h 11006"/>
                  <a:gd name="T30" fmla="*/ 5401 w 6285"/>
                  <a:gd name="T31" fmla="*/ 11006 h 11006"/>
                  <a:gd name="T32" fmla="*/ 6063 w 6285"/>
                  <a:gd name="T33" fmla="*/ 9585 h 11006"/>
                  <a:gd name="T34" fmla="*/ 6285 w 6285"/>
                  <a:gd name="T35" fmla="*/ 9410 h 11006"/>
                  <a:gd name="T36" fmla="*/ 6285 w 6285"/>
                  <a:gd name="T37" fmla="*/ 9342 h 11006"/>
                  <a:gd name="T38" fmla="*/ 6285 w 6285"/>
                  <a:gd name="T39" fmla="*/ 3363 h 11006"/>
                  <a:gd name="T40" fmla="*/ 6285 w 6285"/>
                  <a:gd name="T41" fmla="*/ 3024 h 11006"/>
                  <a:gd name="T42" fmla="*/ 3841 w 6285"/>
                  <a:gd name="T43" fmla="*/ 91 h 110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285" h="11006">
                    <a:moveTo>
                      <a:pt x="3841" y="91"/>
                    </a:moveTo>
                    <a:cubicBezTo>
                      <a:pt x="3829" y="87"/>
                      <a:pt x="3817" y="84"/>
                      <a:pt x="3804" y="80"/>
                    </a:cubicBezTo>
                    <a:cubicBezTo>
                      <a:pt x="3780" y="75"/>
                      <a:pt x="3755" y="70"/>
                      <a:pt x="3730" y="64"/>
                    </a:cubicBezTo>
                    <a:cubicBezTo>
                      <a:pt x="3552" y="24"/>
                      <a:pt x="3362" y="0"/>
                      <a:pt x="3159" y="0"/>
                    </a:cubicBezTo>
                    <a:cubicBezTo>
                      <a:pt x="3153" y="0"/>
                      <a:pt x="3148" y="1"/>
                      <a:pt x="3142" y="1"/>
                    </a:cubicBezTo>
                    <a:cubicBezTo>
                      <a:pt x="3136" y="1"/>
                      <a:pt x="3131" y="0"/>
                      <a:pt x="3125" y="0"/>
                    </a:cubicBezTo>
                    <a:cubicBezTo>
                      <a:pt x="2923" y="0"/>
                      <a:pt x="2733" y="24"/>
                      <a:pt x="2555" y="64"/>
                    </a:cubicBezTo>
                    <a:cubicBezTo>
                      <a:pt x="2530" y="70"/>
                      <a:pt x="2505" y="75"/>
                      <a:pt x="2480" y="80"/>
                    </a:cubicBezTo>
                    <a:cubicBezTo>
                      <a:pt x="2468" y="84"/>
                      <a:pt x="2456" y="87"/>
                      <a:pt x="2443" y="91"/>
                    </a:cubicBezTo>
                    <a:cubicBezTo>
                      <a:pt x="521" y="591"/>
                      <a:pt x="0" y="3024"/>
                      <a:pt x="0" y="3024"/>
                    </a:cubicBezTo>
                    <a:lnTo>
                      <a:pt x="0" y="3363"/>
                    </a:lnTo>
                    <a:lnTo>
                      <a:pt x="0" y="9342"/>
                    </a:lnTo>
                    <a:lnTo>
                      <a:pt x="0" y="9410"/>
                    </a:lnTo>
                    <a:cubicBezTo>
                      <a:pt x="82" y="9467"/>
                      <a:pt x="155" y="9526"/>
                      <a:pt x="222" y="9585"/>
                    </a:cubicBezTo>
                    <a:cubicBezTo>
                      <a:pt x="484" y="9895"/>
                      <a:pt x="883" y="10458"/>
                      <a:pt x="883" y="11006"/>
                    </a:cubicBezTo>
                    <a:lnTo>
                      <a:pt x="5401" y="11006"/>
                    </a:lnTo>
                    <a:cubicBezTo>
                      <a:pt x="5401" y="10458"/>
                      <a:pt x="5800" y="9895"/>
                      <a:pt x="6063" y="9585"/>
                    </a:cubicBezTo>
                    <a:cubicBezTo>
                      <a:pt x="6130" y="9526"/>
                      <a:pt x="6203" y="9467"/>
                      <a:pt x="6285" y="9410"/>
                    </a:cubicBezTo>
                    <a:lnTo>
                      <a:pt x="6285" y="9342"/>
                    </a:lnTo>
                    <a:lnTo>
                      <a:pt x="6285" y="3363"/>
                    </a:lnTo>
                    <a:lnTo>
                      <a:pt x="6285" y="3024"/>
                    </a:lnTo>
                    <a:cubicBezTo>
                      <a:pt x="6285" y="3024"/>
                      <a:pt x="5764" y="591"/>
                      <a:pt x="3841" y="91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1" name="Freeform 43">
                <a:extLst>
                  <a:ext uri="{FF2B5EF4-FFF2-40B4-BE49-F238E27FC236}">
                    <a16:creationId xmlns:a16="http://schemas.microsoft.com/office/drawing/2014/main" id="{7725686A-57E9-44F2-A529-0899CB79C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3170" y="1088354"/>
                <a:ext cx="257661" cy="435312"/>
              </a:xfrm>
              <a:custGeom>
                <a:avLst/>
                <a:gdLst>
                  <a:gd name="T0" fmla="*/ 3669 w 3669"/>
                  <a:gd name="T1" fmla="*/ 4009 h 6183"/>
                  <a:gd name="T2" fmla="*/ 1834 w 3669"/>
                  <a:gd name="T3" fmla="*/ 6183 h 6183"/>
                  <a:gd name="T4" fmla="*/ 0 w 3669"/>
                  <a:gd name="T5" fmla="*/ 4009 h 6183"/>
                  <a:gd name="T6" fmla="*/ 1834 w 3669"/>
                  <a:gd name="T7" fmla="*/ 0 h 6183"/>
                  <a:gd name="T8" fmla="*/ 3669 w 3669"/>
                  <a:gd name="T9" fmla="*/ 4009 h 6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69" h="6183">
                    <a:moveTo>
                      <a:pt x="3669" y="4009"/>
                    </a:moveTo>
                    <a:cubicBezTo>
                      <a:pt x="3669" y="5716"/>
                      <a:pt x="2848" y="6183"/>
                      <a:pt x="1834" y="6183"/>
                    </a:cubicBezTo>
                    <a:cubicBezTo>
                      <a:pt x="821" y="6183"/>
                      <a:pt x="0" y="5716"/>
                      <a:pt x="0" y="4009"/>
                    </a:cubicBezTo>
                    <a:cubicBezTo>
                      <a:pt x="0" y="2301"/>
                      <a:pt x="1834" y="0"/>
                      <a:pt x="1834" y="0"/>
                    </a:cubicBezTo>
                    <a:cubicBezTo>
                      <a:pt x="1834" y="0"/>
                      <a:pt x="3669" y="2301"/>
                      <a:pt x="3669" y="4009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2" name="Oval 42">
                <a:extLst>
                  <a:ext uri="{FF2B5EF4-FFF2-40B4-BE49-F238E27FC236}">
                    <a16:creationId xmlns:a16="http://schemas.microsoft.com/office/drawing/2014/main" id="{41DB0B9D-D53C-4276-A351-7C5C2C21F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1824" y="1827434"/>
                <a:ext cx="100352" cy="10035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83" name="Group 7">
              <a:extLst>
                <a:ext uri="{FF2B5EF4-FFF2-40B4-BE49-F238E27FC236}">
                  <a16:creationId xmlns:a16="http://schemas.microsoft.com/office/drawing/2014/main" id="{C81C6660-2702-450B-B53B-57811CDDF02C}"/>
                </a:ext>
              </a:extLst>
            </p:cNvPr>
            <p:cNvGrpSpPr/>
            <p:nvPr/>
          </p:nvGrpSpPr>
          <p:grpSpPr>
            <a:xfrm>
              <a:off x="5202588" y="1689736"/>
              <a:ext cx="1863295" cy="2059931"/>
              <a:chOff x="5440208" y="2405415"/>
              <a:chExt cx="1863295" cy="2059931"/>
            </a:xfrm>
          </p:grpSpPr>
          <p:sp>
            <p:nvSpPr>
              <p:cNvPr id="84" name="Freeform 8">
                <a:extLst>
                  <a:ext uri="{FF2B5EF4-FFF2-40B4-BE49-F238E27FC236}">
                    <a16:creationId xmlns:a16="http://schemas.microsoft.com/office/drawing/2014/main" id="{937E82B1-0BAB-4561-A9B4-62F6C8D6AD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7280" y="2671212"/>
                <a:ext cx="897745" cy="1638180"/>
              </a:xfrm>
              <a:custGeom>
                <a:avLst/>
                <a:gdLst>
                  <a:gd name="T0" fmla="*/ 12657 w 12781"/>
                  <a:gd name="T1" fmla="*/ 22665 h 23305"/>
                  <a:gd name="T2" fmla="*/ 312 w 12781"/>
                  <a:gd name="T3" fmla="*/ 191 h 23305"/>
                  <a:gd name="T4" fmla="*/ 0 w 12781"/>
                  <a:gd name="T5" fmla="*/ 0 h 23305"/>
                  <a:gd name="T6" fmla="*/ 0 w 12781"/>
                  <a:gd name="T7" fmla="*/ 1267 h 23305"/>
                  <a:gd name="T8" fmla="*/ 11953 w 12781"/>
                  <a:gd name="T9" fmla="*/ 23111 h 23305"/>
                  <a:gd name="T10" fmla="*/ 12306 w 12781"/>
                  <a:gd name="T11" fmla="*/ 23305 h 23305"/>
                  <a:gd name="T12" fmla="*/ 12528 w 12781"/>
                  <a:gd name="T13" fmla="*/ 23240 h 23305"/>
                  <a:gd name="T14" fmla="*/ 12657 w 12781"/>
                  <a:gd name="T15" fmla="*/ 22665 h 23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81" h="23305">
                    <a:moveTo>
                      <a:pt x="12657" y="22665"/>
                    </a:moveTo>
                    <a:lnTo>
                      <a:pt x="312" y="191"/>
                    </a:lnTo>
                    <a:cubicBezTo>
                      <a:pt x="243" y="82"/>
                      <a:pt x="128" y="12"/>
                      <a:pt x="0" y="0"/>
                    </a:cubicBezTo>
                    <a:lnTo>
                      <a:pt x="0" y="1267"/>
                    </a:lnTo>
                    <a:lnTo>
                      <a:pt x="11953" y="23111"/>
                    </a:lnTo>
                    <a:cubicBezTo>
                      <a:pt x="12033" y="23236"/>
                      <a:pt x="12168" y="23305"/>
                      <a:pt x="12306" y="23305"/>
                    </a:cubicBezTo>
                    <a:cubicBezTo>
                      <a:pt x="12382" y="23305"/>
                      <a:pt x="12459" y="23284"/>
                      <a:pt x="12528" y="23240"/>
                    </a:cubicBezTo>
                    <a:cubicBezTo>
                      <a:pt x="12722" y="23117"/>
                      <a:pt x="12781" y="22860"/>
                      <a:pt x="12657" y="2266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5" name="Oval 44">
                <a:extLst>
                  <a:ext uri="{FF2B5EF4-FFF2-40B4-BE49-F238E27FC236}">
                    <a16:creationId xmlns:a16="http://schemas.microsoft.com/office/drawing/2014/main" id="{820F1B56-5C2F-49D3-9C57-EABFE0A86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3191" y="2405415"/>
                <a:ext cx="315974" cy="31461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6" name="Oval 45">
                <a:extLst>
                  <a:ext uri="{FF2B5EF4-FFF2-40B4-BE49-F238E27FC236}">
                    <a16:creationId xmlns:a16="http://schemas.microsoft.com/office/drawing/2014/main" id="{1E44BDF6-0EBF-486E-B801-79AEAAD78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435" y="2459659"/>
                <a:ext cx="207485" cy="20748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7" name="Freeform 76">
                <a:extLst>
                  <a:ext uri="{FF2B5EF4-FFF2-40B4-BE49-F238E27FC236}">
                    <a16:creationId xmlns:a16="http://schemas.microsoft.com/office/drawing/2014/main" id="{155B98C1-3CAC-4833-B344-BB4F02D2B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5808" y="2669856"/>
                <a:ext cx="881471" cy="1651742"/>
              </a:xfrm>
              <a:custGeom>
                <a:avLst/>
                <a:gdLst>
                  <a:gd name="T0" fmla="*/ 12494 w 12531"/>
                  <a:gd name="T1" fmla="*/ 0 h 23483"/>
                  <a:gd name="T2" fmla="*/ 12142 w 12531"/>
                  <a:gd name="T3" fmla="*/ 190 h 23483"/>
                  <a:gd name="T4" fmla="*/ 126 w 12531"/>
                  <a:gd name="T5" fmla="*/ 22781 h 23483"/>
                  <a:gd name="T6" fmla="*/ 249 w 12531"/>
                  <a:gd name="T7" fmla="*/ 23357 h 23483"/>
                  <a:gd name="T8" fmla="*/ 825 w 12531"/>
                  <a:gd name="T9" fmla="*/ 23235 h 23483"/>
                  <a:gd name="T10" fmla="*/ 12487 w 12531"/>
                  <a:gd name="T11" fmla="*/ 1189 h 23483"/>
                  <a:gd name="T12" fmla="*/ 12531 w 12531"/>
                  <a:gd name="T13" fmla="*/ 1270 h 23483"/>
                  <a:gd name="T14" fmla="*/ 12531 w 12531"/>
                  <a:gd name="T15" fmla="*/ 2 h 23483"/>
                  <a:gd name="T16" fmla="*/ 12494 w 12531"/>
                  <a:gd name="T17" fmla="*/ 0 h 23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31" h="23483">
                    <a:moveTo>
                      <a:pt x="12494" y="0"/>
                    </a:moveTo>
                    <a:cubicBezTo>
                      <a:pt x="12353" y="0"/>
                      <a:pt x="12219" y="71"/>
                      <a:pt x="12142" y="190"/>
                    </a:cubicBezTo>
                    <a:lnTo>
                      <a:pt x="126" y="22781"/>
                    </a:lnTo>
                    <a:cubicBezTo>
                      <a:pt x="0" y="22974"/>
                      <a:pt x="56" y="23232"/>
                      <a:pt x="249" y="23357"/>
                    </a:cubicBezTo>
                    <a:cubicBezTo>
                      <a:pt x="441" y="23483"/>
                      <a:pt x="699" y="23428"/>
                      <a:pt x="825" y="23235"/>
                    </a:cubicBezTo>
                    <a:lnTo>
                      <a:pt x="12487" y="1189"/>
                    </a:lnTo>
                    <a:lnTo>
                      <a:pt x="12531" y="1270"/>
                    </a:lnTo>
                    <a:lnTo>
                      <a:pt x="12531" y="2"/>
                    </a:lnTo>
                    <a:cubicBezTo>
                      <a:pt x="12519" y="1"/>
                      <a:pt x="12507" y="0"/>
                      <a:pt x="124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8" name="Freeform 75">
                <a:extLst>
                  <a:ext uri="{FF2B5EF4-FFF2-40B4-BE49-F238E27FC236}">
                    <a16:creationId xmlns:a16="http://schemas.microsoft.com/office/drawing/2014/main" id="{4FD047BB-0DBA-4997-84F7-BBE2546AD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0208" y="4257861"/>
                <a:ext cx="1863295" cy="207485"/>
              </a:xfrm>
              <a:custGeom>
                <a:avLst/>
                <a:gdLst>
                  <a:gd name="T0" fmla="*/ 2962 w 26492"/>
                  <a:gd name="T1" fmla="*/ 2962 h 2962"/>
                  <a:gd name="T2" fmla="*/ 23531 w 26492"/>
                  <a:gd name="T3" fmla="*/ 2962 h 2962"/>
                  <a:gd name="T4" fmla="*/ 26492 w 26492"/>
                  <a:gd name="T5" fmla="*/ 0 h 2962"/>
                  <a:gd name="T6" fmla="*/ 0 w 26492"/>
                  <a:gd name="T7" fmla="*/ 0 h 2962"/>
                  <a:gd name="T8" fmla="*/ 2962 w 26492"/>
                  <a:gd name="T9" fmla="*/ 2962 h 2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492" h="2962">
                    <a:moveTo>
                      <a:pt x="2962" y="2962"/>
                    </a:moveTo>
                    <a:lnTo>
                      <a:pt x="23531" y="2962"/>
                    </a:lnTo>
                    <a:cubicBezTo>
                      <a:pt x="25167" y="2962"/>
                      <a:pt x="26492" y="1636"/>
                      <a:pt x="26492" y="0"/>
                    </a:cubicBezTo>
                    <a:lnTo>
                      <a:pt x="0" y="0"/>
                    </a:lnTo>
                    <a:cubicBezTo>
                      <a:pt x="0" y="1636"/>
                      <a:pt x="1327" y="2962"/>
                      <a:pt x="2962" y="2962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89" name="Group 6">
              <a:extLst>
                <a:ext uri="{FF2B5EF4-FFF2-40B4-BE49-F238E27FC236}">
                  <a16:creationId xmlns:a16="http://schemas.microsoft.com/office/drawing/2014/main" id="{90FA0903-00CB-4BFE-A24E-FCA235A39D82}"/>
                </a:ext>
              </a:extLst>
            </p:cNvPr>
            <p:cNvGrpSpPr/>
            <p:nvPr/>
          </p:nvGrpSpPr>
          <p:grpSpPr>
            <a:xfrm>
              <a:off x="2078118" y="1689736"/>
              <a:ext cx="1863295" cy="2059931"/>
              <a:chOff x="2112315" y="1532757"/>
              <a:chExt cx="1863295" cy="2059931"/>
            </a:xfrm>
          </p:grpSpPr>
          <p:sp>
            <p:nvSpPr>
              <p:cNvPr id="90" name="Freeform 33">
                <a:extLst>
                  <a:ext uri="{FF2B5EF4-FFF2-40B4-BE49-F238E27FC236}">
                    <a16:creationId xmlns:a16="http://schemas.microsoft.com/office/drawing/2014/main" id="{C40CDE85-CA20-4440-A90D-B5BB9FD2B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1758" y="1797198"/>
                <a:ext cx="916730" cy="1639537"/>
              </a:xfrm>
              <a:custGeom>
                <a:avLst/>
                <a:gdLst>
                  <a:gd name="T0" fmla="*/ 12899 w 13022"/>
                  <a:gd name="T1" fmla="*/ 22668 h 23308"/>
                  <a:gd name="T2" fmla="*/ 553 w 13022"/>
                  <a:gd name="T3" fmla="*/ 194 h 23308"/>
                  <a:gd name="T4" fmla="*/ 204 w 13022"/>
                  <a:gd name="T5" fmla="*/ 0 h 23308"/>
                  <a:gd name="T6" fmla="*/ 0 w 13022"/>
                  <a:gd name="T7" fmla="*/ 53 h 23308"/>
                  <a:gd name="T8" fmla="*/ 0 w 13022"/>
                  <a:gd name="T9" fmla="*/ 1561 h 23308"/>
                  <a:gd name="T10" fmla="*/ 197 w 13022"/>
                  <a:gd name="T11" fmla="*/ 1189 h 23308"/>
                  <a:gd name="T12" fmla="*/ 12195 w 13022"/>
                  <a:gd name="T13" fmla="*/ 23114 h 23308"/>
                  <a:gd name="T14" fmla="*/ 12547 w 13022"/>
                  <a:gd name="T15" fmla="*/ 23308 h 23308"/>
                  <a:gd name="T16" fmla="*/ 12769 w 13022"/>
                  <a:gd name="T17" fmla="*/ 23243 h 23308"/>
                  <a:gd name="T18" fmla="*/ 12899 w 13022"/>
                  <a:gd name="T19" fmla="*/ 22668 h 2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022" h="23308">
                    <a:moveTo>
                      <a:pt x="12899" y="22668"/>
                    </a:moveTo>
                    <a:lnTo>
                      <a:pt x="553" y="194"/>
                    </a:lnTo>
                    <a:cubicBezTo>
                      <a:pt x="478" y="74"/>
                      <a:pt x="346" y="1"/>
                      <a:pt x="204" y="0"/>
                    </a:cubicBezTo>
                    <a:cubicBezTo>
                      <a:pt x="132" y="0"/>
                      <a:pt x="62" y="19"/>
                      <a:pt x="0" y="53"/>
                    </a:cubicBezTo>
                    <a:lnTo>
                      <a:pt x="0" y="1561"/>
                    </a:lnTo>
                    <a:lnTo>
                      <a:pt x="197" y="1189"/>
                    </a:lnTo>
                    <a:lnTo>
                      <a:pt x="12195" y="23114"/>
                    </a:lnTo>
                    <a:cubicBezTo>
                      <a:pt x="12274" y="23239"/>
                      <a:pt x="12409" y="23308"/>
                      <a:pt x="12547" y="23308"/>
                    </a:cubicBezTo>
                    <a:cubicBezTo>
                      <a:pt x="12623" y="23308"/>
                      <a:pt x="12700" y="23287"/>
                      <a:pt x="12769" y="23243"/>
                    </a:cubicBezTo>
                    <a:cubicBezTo>
                      <a:pt x="12964" y="23120"/>
                      <a:pt x="13022" y="22863"/>
                      <a:pt x="12899" y="2266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1" name="Oval 35">
                <a:extLst>
                  <a:ext uri="{FF2B5EF4-FFF2-40B4-BE49-F238E27FC236}">
                    <a16:creationId xmlns:a16="http://schemas.microsoft.com/office/drawing/2014/main" id="{C664738B-7859-4DC5-9252-4F28BE9AF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5298" y="1532757"/>
                <a:ext cx="315974" cy="31461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2" name="Oval 36">
                <a:extLst>
                  <a:ext uri="{FF2B5EF4-FFF2-40B4-BE49-F238E27FC236}">
                    <a16:creationId xmlns:a16="http://schemas.microsoft.com/office/drawing/2014/main" id="{8B48A75A-C9BB-4300-AE7B-4A5E9541D4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542" y="1587001"/>
                <a:ext cx="207485" cy="20748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3" name="Freeform 109">
                <a:extLst>
                  <a:ext uri="{FF2B5EF4-FFF2-40B4-BE49-F238E27FC236}">
                    <a16:creationId xmlns:a16="http://schemas.microsoft.com/office/drawing/2014/main" id="{B7637D97-2C86-4BE0-BEB9-A414091717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7915" y="1801267"/>
                <a:ext cx="863842" cy="1647674"/>
              </a:xfrm>
              <a:custGeom>
                <a:avLst/>
                <a:gdLst>
                  <a:gd name="T0" fmla="*/ 12141 w 12289"/>
                  <a:gd name="T1" fmla="*/ 137 h 23430"/>
                  <a:gd name="T2" fmla="*/ 125 w 12289"/>
                  <a:gd name="T3" fmla="*/ 22728 h 23430"/>
                  <a:gd name="T4" fmla="*/ 247 w 12289"/>
                  <a:gd name="T5" fmla="*/ 23305 h 23430"/>
                  <a:gd name="T6" fmla="*/ 824 w 12289"/>
                  <a:gd name="T7" fmla="*/ 23182 h 23430"/>
                  <a:gd name="T8" fmla="*/ 12289 w 12289"/>
                  <a:gd name="T9" fmla="*/ 1508 h 23430"/>
                  <a:gd name="T10" fmla="*/ 12289 w 12289"/>
                  <a:gd name="T11" fmla="*/ 0 h 23430"/>
                  <a:gd name="T12" fmla="*/ 12141 w 12289"/>
                  <a:gd name="T13" fmla="*/ 137 h 23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289" h="23430">
                    <a:moveTo>
                      <a:pt x="12141" y="137"/>
                    </a:moveTo>
                    <a:lnTo>
                      <a:pt x="125" y="22728"/>
                    </a:lnTo>
                    <a:cubicBezTo>
                      <a:pt x="0" y="22921"/>
                      <a:pt x="54" y="23179"/>
                      <a:pt x="247" y="23305"/>
                    </a:cubicBezTo>
                    <a:cubicBezTo>
                      <a:pt x="441" y="23430"/>
                      <a:pt x="698" y="23375"/>
                      <a:pt x="824" y="23182"/>
                    </a:cubicBezTo>
                    <a:lnTo>
                      <a:pt x="12289" y="1508"/>
                    </a:lnTo>
                    <a:lnTo>
                      <a:pt x="12289" y="0"/>
                    </a:lnTo>
                    <a:cubicBezTo>
                      <a:pt x="12230" y="32"/>
                      <a:pt x="12179" y="79"/>
                      <a:pt x="12141" y="1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4" name="Freeform 110">
                <a:extLst>
                  <a:ext uri="{FF2B5EF4-FFF2-40B4-BE49-F238E27FC236}">
                    <a16:creationId xmlns:a16="http://schemas.microsoft.com/office/drawing/2014/main" id="{89FD4C0B-DC7A-431E-8B2C-69A94EB23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2315" y="3385203"/>
                <a:ext cx="1863295" cy="207485"/>
              </a:xfrm>
              <a:custGeom>
                <a:avLst/>
                <a:gdLst>
                  <a:gd name="T0" fmla="*/ 2961 w 26492"/>
                  <a:gd name="T1" fmla="*/ 2962 h 2962"/>
                  <a:gd name="T2" fmla="*/ 23530 w 26492"/>
                  <a:gd name="T3" fmla="*/ 2962 h 2962"/>
                  <a:gd name="T4" fmla="*/ 26492 w 26492"/>
                  <a:gd name="T5" fmla="*/ 0 h 2962"/>
                  <a:gd name="T6" fmla="*/ 0 w 26492"/>
                  <a:gd name="T7" fmla="*/ 0 h 2962"/>
                  <a:gd name="T8" fmla="*/ 2961 w 26492"/>
                  <a:gd name="T9" fmla="*/ 2962 h 2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492" h="2962">
                    <a:moveTo>
                      <a:pt x="2961" y="2962"/>
                    </a:moveTo>
                    <a:lnTo>
                      <a:pt x="23530" y="2962"/>
                    </a:lnTo>
                    <a:cubicBezTo>
                      <a:pt x="25165" y="2962"/>
                      <a:pt x="26492" y="1636"/>
                      <a:pt x="26492" y="0"/>
                    </a:cubicBezTo>
                    <a:lnTo>
                      <a:pt x="0" y="0"/>
                    </a:lnTo>
                    <a:cubicBezTo>
                      <a:pt x="0" y="1636"/>
                      <a:pt x="1326" y="2962"/>
                      <a:pt x="2961" y="2962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</p:grpSp>
      <p:sp>
        <p:nvSpPr>
          <p:cNvPr id="98" name="TextBox 52">
            <a:extLst>
              <a:ext uri="{FF2B5EF4-FFF2-40B4-BE49-F238E27FC236}">
                <a16:creationId xmlns:a16="http://schemas.microsoft.com/office/drawing/2014/main" id="{69909803-0C0A-47A4-A897-F99D5ADC75AC}"/>
              </a:ext>
            </a:extLst>
          </p:cNvPr>
          <p:cNvSpPr txBox="1"/>
          <p:nvPr/>
        </p:nvSpPr>
        <p:spPr>
          <a:xfrm>
            <a:off x="7481140" y="5138606"/>
            <a:ext cx="754815" cy="369332"/>
          </a:xfrm>
          <a:prstGeom prst="rect">
            <a:avLst/>
          </a:prstGeom>
          <a:noFill/>
        </p:spPr>
        <p:txBody>
          <a:bodyPr wrap="square" tIns="0" bIns="0" rtlCol="0" anchor="b">
            <a:spAutoFit/>
          </a:bodyPr>
          <a:lstStyle>
            <a:defPPr>
              <a:defRPr lang="en-US"/>
            </a:defPPr>
            <a:lvl1pPr algn="ctr">
              <a:defRPr sz="4500" b="1">
                <a:solidFill>
                  <a:schemeClr val="tx2"/>
                </a:solidFill>
              </a:defRPr>
            </a:lvl1pPr>
          </a:lstStyle>
          <a:p>
            <a:r>
              <a:rPr lang="en-US" sz="2400" kern="0" dirty="0">
                <a:solidFill>
                  <a:srgbClr val="4B2C50"/>
                </a:solidFill>
              </a:rPr>
              <a:t>self</a:t>
            </a:r>
          </a:p>
        </p:txBody>
      </p:sp>
      <p:sp>
        <p:nvSpPr>
          <p:cNvPr id="99" name="TextBox 52">
            <a:extLst>
              <a:ext uri="{FF2B5EF4-FFF2-40B4-BE49-F238E27FC236}">
                <a16:creationId xmlns:a16="http://schemas.microsoft.com/office/drawing/2014/main" id="{2FF3A274-504B-47B5-9BEC-1814BB3DB4B3}"/>
              </a:ext>
            </a:extLst>
          </p:cNvPr>
          <p:cNvSpPr txBox="1"/>
          <p:nvPr/>
        </p:nvSpPr>
        <p:spPr>
          <a:xfrm>
            <a:off x="8750155" y="5138676"/>
            <a:ext cx="1416998" cy="369332"/>
          </a:xfrm>
          <a:prstGeom prst="rect">
            <a:avLst/>
          </a:prstGeom>
          <a:noFill/>
        </p:spPr>
        <p:txBody>
          <a:bodyPr wrap="square" tIns="0" bIns="0" rtlCol="0" anchor="b">
            <a:spAutoFit/>
          </a:bodyPr>
          <a:lstStyle>
            <a:defPPr>
              <a:defRPr lang="en-US"/>
            </a:defPPr>
            <a:lvl1pPr algn="ctr">
              <a:defRPr sz="4500" b="1">
                <a:solidFill>
                  <a:schemeClr val="tx2"/>
                </a:solidFill>
              </a:defRPr>
            </a:lvl1pPr>
          </a:lstStyle>
          <a:p>
            <a:r>
              <a:rPr lang="en-US" sz="2400" kern="0" dirty="0">
                <a:solidFill>
                  <a:srgbClr val="4B2C50"/>
                </a:solidFill>
              </a:rPr>
              <a:t>1 - self</a:t>
            </a:r>
          </a:p>
        </p:txBody>
      </p:sp>
      <p:sp>
        <p:nvSpPr>
          <p:cNvPr id="102" name="Shape 587">
            <a:extLst>
              <a:ext uri="{FF2B5EF4-FFF2-40B4-BE49-F238E27FC236}">
                <a16:creationId xmlns:a16="http://schemas.microsoft.com/office/drawing/2014/main" id="{038F2151-1D38-4C89-8B4B-7BA3B9A81E37}"/>
              </a:ext>
            </a:extLst>
          </p:cNvPr>
          <p:cNvSpPr/>
          <p:nvPr/>
        </p:nvSpPr>
        <p:spPr>
          <a:xfrm>
            <a:off x="7446777" y="6197880"/>
            <a:ext cx="2599891" cy="470103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r>
              <a:rPr lang="en-US" sz="2400" b="1" kern="0">
                <a:solidFill>
                  <a:prstClr val="white"/>
                </a:solidFill>
              </a:rPr>
              <a:t>Low-dominance</a:t>
            </a:r>
            <a:endParaRPr lang="en-US" sz="24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39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33878DC2-480F-4E6A-816E-7488B05DF5B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355" y="2855221"/>
            <a:ext cx="1563072" cy="1519653"/>
          </a:xfrm>
          <a:prstGeom prst="rect">
            <a:avLst/>
          </a:prstGeom>
          <a:solidFill>
            <a:srgbClr val="660066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7D4F64-BE38-4920-8E65-768A9BEFFFB5}"/>
              </a:ext>
            </a:extLst>
          </p:cNvPr>
          <p:cNvSpPr/>
          <p:nvPr/>
        </p:nvSpPr>
        <p:spPr>
          <a:xfrm>
            <a:off x="854526" y="1138061"/>
            <a:ext cx="8577938" cy="1717160"/>
          </a:xfrm>
          <a:prstGeom prst="rect">
            <a:avLst/>
          </a:prstGeom>
          <a:noFill/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prstClr val="black"/>
                </a:solidFill>
              </a:rPr>
              <a:t>Decision rules</a:t>
            </a:r>
          </a:p>
          <a:p>
            <a:pPr lvl="0">
              <a:buClr>
                <a:srgbClr val="FFC000"/>
              </a:buClr>
            </a:pPr>
            <a:endParaRPr lang="en-US" sz="2800" dirty="0">
              <a:solidFill>
                <a:prstClr val="black"/>
              </a:solidFill>
            </a:endParaRPr>
          </a:p>
          <a:p>
            <a:pPr marL="342900" lvl="0" indent="-34290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prstClr val="black"/>
                </a:solidFill>
              </a:rPr>
              <a:t>Define a priority in the choice of the utterance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9C177ED-7195-4722-BC13-93B809C3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75" y="205142"/>
            <a:ext cx="11845725" cy="1064475"/>
          </a:xfrm>
        </p:spPr>
        <p:txBody>
          <a:bodyPr>
            <a:normAutofit/>
          </a:bodyPr>
          <a:lstStyle/>
          <a:p>
            <a:r>
              <a:rPr lang="en-US" sz="32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Mental model: </a:t>
            </a:r>
            <a:r>
              <a:rPr lang="en-US" sz="3200" b="1" cap="all" dirty="0">
                <a:solidFill>
                  <a:srgbClr val="002060"/>
                </a:solidFill>
                <a:latin typeface="Open Sans" panose="020B0606030504020204" pitchFamily="34" charset="0"/>
              </a:rPr>
              <a:t>utterance choice [lead of dialogue]</a:t>
            </a:r>
            <a:endParaRPr lang="fr-FR" sz="3200" b="1" cap="all" dirty="0">
              <a:solidFill>
                <a:srgbClr val="002060"/>
              </a:solidFill>
              <a:latin typeface="Open Sans" panose="020B0606030504020204" pitchFamily="34" charset="0"/>
            </a:endParaRPr>
          </a:p>
        </p:txBody>
      </p:sp>
      <p:sp>
        <p:nvSpPr>
          <p:cNvPr id="6" name="Shape 586">
            <a:extLst>
              <a:ext uri="{FF2B5EF4-FFF2-40B4-BE49-F238E27FC236}">
                <a16:creationId xmlns:a16="http://schemas.microsoft.com/office/drawing/2014/main" id="{EDE55246-EA79-4501-BD47-9E169A4FCA6D}"/>
              </a:ext>
            </a:extLst>
          </p:cNvPr>
          <p:cNvSpPr/>
          <p:nvPr/>
        </p:nvSpPr>
        <p:spPr>
          <a:xfrm>
            <a:off x="777171" y="3021495"/>
            <a:ext cx="4663440" cy="3720209"/>
          </a:xfrm>
          <a:prstGeom prst="roundRect">
            <a:avLst>
              <a:gd name="adj" fmla="val 3918"/>
            </a:avLst>
          </a:prstGeom>
          <a:noFill/>
          <a:ln w="3175" cap="flat">
            <a:solidFill>
              <a:srgbClr val="D9D9D9"/>
            </a:solidFill>
            <a:prstDash val="solid"/>
            <a:miter lim="400000"/>
          </a:ln>
          <a:effectLst>
            <a:outerShdw blurRad="76200" dir="18900000" rotWithShape="0">
              <a:srgbClr val="000000">
                <a:alpha val="20000"/>
              </a:srgbClr>
            </a:outerShdw>
          </a:effectLst>
        </p:spPr>
        <p:txBody>
          <a:bodyPr wrap="square" lIns="34289" tIns="34289" rIns="34289" bIns="3428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" name="Shape 587">
            <a:extLst>
              <a:ext uri="{FF2B5EF4-FFF2-40B4-BE49-F238E27FC236}">
                <a16:creationId xmlns:a16="http://schemas.microsoft.com/office/drawing/2014/main" id="{4B934413-5E1F-4D4E-992E-46532B875D7D}"/>
              </a:ext>
            </a:extLst>
          </p:cNvPr>
          <p:cNvSpPr/>
          <p:nvPr/>
        </p:nvSpPr>
        <p:spPr>
          <a:xfrm>
            <a:off x="782011" y="5785838"/>
            <a:ext cx="4663440" cy="536654"/>
          </a:xfrm>
          <a:prstGeom prst="rect">
            <a:avLst/>
          </a:prstGeom>
          <a:solidFill>
            <a:srgbClr val="4B2C5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r>
              <a:rPr lang="en-US" sz="2800" b="1" kern="0" dirty="0">
                <a:solidFill>
                  <a:prstClr val="white"/>
                </a:solidFill>
              </a:rPr>
              <a:t>High-dominance</a:t>
            </a:r>
          </a:p>
        </p:txBody>
      </p:sp>
      <p:sp>
        <p:nvSpPr>
          <p:cNvPr id="8" name="Shape 589">
            <a:extLst>
              <a:ext uri="{FF2B5EF4-FFF2-40B4-BE49-F238E27FC236}">
                <a16:creationId xmlns:a16="http://schemas.microsoft.com/office/drawing/2014/main" id="{BCDD7F58-2513-4CE6-86C7-BE9DF2215B9E}"/>
              </a:ext>
            </a:extLst>
          </p:cNvPr>
          <p:cNvSpPr/>
          <p:nvPr/>
        </p:nvSpPr>
        <p:spPr>
          <a:xfrm>
            <a:off x="1188914" y="4556945"/>
            <a:ext cx="4014216" cy="1238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square" lIns="137160" tIns="34289" rIns="137160" bIns="34289" numCol="1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defRPr/>
            </a:pPr>
            <a:r>
              <a:rPr lang="en-US" sz="2800" dirty="0">
                <a:solidFill>
                  <a:prstClr val="black"/>
                </a:solidFill>
              </a:rPr>
              <a:t>Negotiation acts</a:t>
            </a:r>
          </a:p>
          <a:p>
            <a:pPr algn="just">
              <a:defRPr/>
            </a:pPr>
            <a:r>
              <a:rPr lang="en-US" sz="28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(Propose, </a:t>
            </a:r>
            <a:r>
              <a:rPr lang="en-US" sz="2400" dirty="0" err="1">
                <a:solidFill>
                  <a:prstClr val="black"/>
                </a:solidFill>
              </a:rPr>
              <a:t>CounterPropose</a:t>
            </a:r>
            <a:r>
              <a:rPr lang="en-US" sz="2400" dirty="0">
                <a:solidFill>
                  <a:prstClr val="black"/>
                </a:solidFill>
              </a:rPr>
              <a:t>)</a:t>
            </a:r>
          </a:p>
          <a:p>
            <a:pPr marR="0" lvl="0" algn="just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hape 586">
            <a:extLst>
              <a:ext uri="{FF2B5EF4-FFF2-40B4-BE49-F238E27FC236}">
                <a16:creationId xmlns:a16="http://schemas.microsoft.com/office/drawing/2014/main" id="{A86EE986-0172-4744-95A5-5FE98A3B055B}"/>
              </a:ext>
            </a:extLst>
          </p:cNvPr>
          <p:cNvSpPr/>
          <p:nvPr/>
        </p:nvSpPr>
        <p:spPr>
          <a:xfrm>
            <a:off x="6870659" y="3031777"/>
            <a:ext cx="4663440" cy="3720208"/>
          </a:xfrm>
          <a:prstGeom prst="roundRect">
            <a:avLst>
              <a:gd name="adj" fmla="val 3918"/>
            </a:avLst>
          </a:prstGeom>
          <a:solidFill>
            <a:srgbClr val="FFFFFF"/>
          </a:solidFill>
          <a:ln w="3175" cap="flat">
            <a:solidFill>
              <a:srgbClr val="D9D9D9"/>
            </a:solidFill>
            <a:prstDash val="solid"/>
            <a:miter lim="400000"/>
          </a:ln>
          <a:effectLst>
            <a:outerShdw blurRad="76200" dir="18900000" rotWithShape="0">
              <a:srgbClr val="000000">
                <a:alpha val="20000"/>
              </a:srgbClr>
            </a:outerShdw>
          </a:effectLst>
        </p:spPr>
        <p:txBody>
          <a:bodyPr wrap="square" lIns="34289" tIns="34289" rIns="34289" bIns="3428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0" name="Shape 587">
            <a:extLst>
              <a:ext uri="{FF2B5EF4-FFF2-40B4-BE49-F238E27FC236}">
                <a16:creationId xmlns:a16="http://schemas.microsoft.com/office/drawing/2014/main" id="{24A2F204-6BD2-4020-944A-1C5139965890}"/>
              </a:ext>
            </a:extLst>
          </p:cNvPr>
          <p:cNvSpPr/>
          <p:nvPr/>
        </p:nvSpPr>
        <p:spPr>
          <a:xfrm>
            <a:off x="6865821" y="5785838"/>
            <a:ext cx="4663438" cy="536654"/>
          </a:xfrm>
          <a:prstGeom prst="rect">
            <a:avLst/>
          </a:prstGeom>
          <a:solidFill>
            <a:srgbClr val="6600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 algn="ctr">
              <a:defRPr>
                <a:solidFill>
                  <a:srgbClr val="FFFFFF"/>
                </a:solidFill>
              </a:defRPr>
            </a:pPr>
            <a:r>
              <a:rPr lang="en-US" sz="2800" b="1" kern="0" dirty="0">
                <a:solidFill>
                  <a:srgbClr val="FFFFFF"/>
                </a:solidFill>
              </a:rPr>
              <a:t>Low-dominance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1" name="Shape 589">
            <a:extLst>
              <a:ext uri="{FF2B5EF4-FFF2-40B4-BE49-F238E27FC236}">
                <a16:creationId xmlns:a16="http://schemas.microsoft.com/office/drawing/2014/main" id="{E2D3F4CF-482D-42AB-BB0F-F7B470496CB9}"/>
              </a:ext>
            </a:extLst>
          </p:cNvPr>
          <p:cNvSpPr/>
          <p:nvPr/>
        </p:nvSpPr>
        <p:spPr>
          <a:xfrm>
            <a:off x="7675395" y="4556945"/>
            <a:ext cx="4059936" cy="931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square" lIns="137160" tIns="34289" rIns="137160" bIns="34289" numCol="1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 algn="just">
              <a:defRPr/>
            </a:pPr>
            <a:r>
              <a:rPr lang="en-US" sz="2800" dirty="0">
                <a:solidFill>
                  <a:prstClr val="black"/>
                </a:solidFill>
              </a:rPr>
              <a:t>Information</a:t>
            </a:r>
            <a:r>
              <a:rPr lang="en-US" sz="22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sz="2800" dirty="0">
                <a:solidFill>
                  <a:prstClr val="black"/>
                </a:solidFill>
              </a:rPr>
              <a:t>acts</a:t>
            </a:r>
          </a:p>
          <a:p>
            <a:pPr lvl="0" algn="just">
              <a:defRPr/>
            </a:pPr>
            <a:r>
              <a:rPr lang="en-US" sz="22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  </a:t>
            </a:r>
            <a:r>
              <a:rPr lang="en-US" sz="2800" kern="0" dirty="0">
                <a:solidFill>
                  <a:prstClr val="black"/>
                </a:solidFill>
              </a:rPr>
              <a:t>(</a:t>
            </a:r>
            <a:r>
              <a:rPr lang="en-US" sz="2800" kern="0" dirty="0" err="1">
                <a:solidFill>
                  <a:prstClr val="black"/>
                </a:solidFill>
              </a:rPr>
              <a:t>A</a:t>
            </a:r>
            <a:r>
              <a:rPr lang="en-US" sz="2800" dirty="0" err="1">
                <a:solidFill>
                  <a:prstClr val="black"/>
                </a:solidFill>
              </a:rPr>
              <a:t>skPreference</a:t>
            </a:r>
            <a:r>
              <a:rPr lang="en-US" sz="2800" dirty="0">
                <a:solidFill>
                  <a:prstClr val="black"/>
                </a:solidFill>
              </a:rPr>
              <a:t>)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75DE332-A6D9-421A-ADBC-5506566AFE8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66006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603" y="3201735"/>
            <a:ext cx="884760" cy="94826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3284172-3F95-4BF0-8051-5F228ADF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2690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4193" y="2001030"/>
            <a:ext cx="4852567" cy="4668331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A: "Let's go to a Chinese restaurant."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    B: "I don't like Chinese restaurants, let's choose something else."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A: "Let's go to the Shanghai. It's a quiet, cheap Chinese restaurant on the south side."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    B: "Do you like Italian restaurants?"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A: "I don't like Italian restaurants."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    B: "Do you like French restaurants?"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A: "Let's go to the Shanghai. It's a quiet, cheap Chinese restaurant on the south side."</a:t>
            </a:r>
          </a:p>
          <a:p>
            <a:pPr marL="0" indent="0">
              <a:buNone/>
            </a:pPr>
            <a:r>
              <a:rPr lang="en-US" sz="1800" dirty="0"/>
              <a:t>    B: "Do you like French restaurants?"</a:t>
            </a:r>
            <a:endParaRPr lang="fr-FR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br>
              <a:rPr lang="en-US" sz="1800" dirty="0"/>
            </a:br>
            <a:r>
              <a:rPr lang="en-US" sz="1800" dirty="0"/>
              <a:t>  </a:t>
            </a:r>
            <a:endParaRPr lang="fr-FR" sz="18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FFBD950-ABAB-4227-8571-72DBFF533E40}"/>
              </a:ext>
            </a:extLst>
          </p:cNvPr>
          <p:cNvSpPr txBox="1"/>
          <p:nvPr/>
        </p:nvSpPr>
        <p:spPr>
          <a:xfrm>
            <a:off x="6096000" y="1934538"/>
            <a:ext cx="5723343" cy="48013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A: "I don't like French restaurants."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    B: "Do you like Korean restaurants?"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A: "Let's go to a cheap restaurant."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    B: "Okay, let's go to a cheap restaurant."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A: "Let's go to a restaurant on the south side."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    B: "Okay, let's go to a restaurant on the south side."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A: "Let's go to the Shanghai. It's a quiet, cheap Chinese restaurant on the south side."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    B: "Okay, let's go to the Shanghai restaurant.“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BAD7AF-155F-4D00-992B-CFFD4B852FF8}"/>
              </a:ext>
            </a:extLst>
          </p:cNvPr>
          <p:cNvSpPr/>
          <p:nvPr/>
        </p:nvSpPr>
        <p:spPr>
          <a:xfrm>
            <a:off x="3005254" y="1173923"/>
            <a:ext cx="1833396" cy="551903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err="1">
                <a:solidFill>
                  <a:schemeClr val="tx1"/>
                </a:solidFill>
              </a:rPr>
              <a:t>Pow</a:t>
            </a:r>
            <a:r>
              <a:rPr lang="fr-FR" sz="2000" b="1" dirty="0">
                <a:solidFill>
                  <a:schemeClr val="tx1"/>
                </a:solidFill>
              </a:rPr>
              <a:t>(A) = 0.9,  </a:t>
            </a:r>
            <a:r>
              <a:rPr lang="fr-FR" sz="2000" b="1" dirty="0" err="1">
                <a:solidFill>
                  <a:schemeClr val="tx1"/>
                </a:solidFill>
              </a:rPr>
              <a:t>Pow</a:t>
            </a:r>
            <a:r>
              <a:rPr lang="fr-FR" sz="2000" b="1" dirty="0">
                <a:solidFill>
                  <a:schemeClr val="tx1"/>
                </a:solidFill>
              </a:rPr>
              <a:t>(B) = 0.4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8351FEB1-7456-4DC2-8D10-CB06A35DD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76" y="205142"/>
            <a:ext cx="10515600" cy="1064475"/>
          </a:xfrm>
        </p:spPr>
        <p:txBody>
          <a:bodyPr>
            <a:normAutofit/>
          </a:bodyPr>
          <a:lstStyle/>
          <a:p>
            <a:r>
              <a:rPr lang="en-US" sz="32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Mental model: </a:t>
            </a:r>
            <a:r>
              <a:rPr lang="en-US" sz="3200" b="1" cap="all" dirty="0">
                <a:solidFill>
                  <a:srgbClr val="002060"/>
                </a:solidFill>
                <a:latin typeface="Open Sans" panose="020B0606030504020204" pitchFamily="34" charset="0"/>
              </a:rPr>
              <a:t>utterance choice</a:t>
            </a:r>
            <a:endParaRPr lang="fr-FR" sz="32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9350CA-8972-4F93-88C3-3B95B3108C2F}"/>
              </a:ext>
            </a:extLst>
          </p:cNvPr>
          <p:cNvSpPr/>
          <p:nvPr/>
        </p:nvSpPr>
        <p:spPr>
          <a:xfrm>
            <a:off x="421926" y="1221770"/>
            <a:ext cx="3500026" cy="504056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Agent A Dominant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kern="0" dirty="0">
                <a:solidFill>
                  <a:prstClr val="black"/>
                </a:solidFill>
                <a:latin typeface="Arial"/>
              </a:rPr>
              <a:t>Agent B </a:t>
            </a:r>
            <a:r>
              <a:rPr lang="fr-FR" sz="2000" b="1" kern="0" dirty="0" err="1">
                <a:solidFill>
                  <a:prstClr val="black"/>
                </a:solidFill>
                <a:latin typeface="Arial"/>
              </a:rPr>
              <a:t>Submissive</a:t>
            </a: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C37055A-266C-4DC9-88B7-9EC808E26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2953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43799" y="1296589"/>
            <a:ext cx="4303783" cy="623054"/>
          </a:xfrm>
          <a:prstGeom prst="rect">
            <a:avLst/>
          </a:prstGeom>
          <a:solidFill>
            <a:schemeClr val="accent1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Open"/>
              </a:rPr>
              <a:t>Level of demand &amp; concessions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69EFE1AF-1000-4487-A5DD-A86966DCA8D6}"/>
              </a:ext>
            </a:extLst>
          </p:cNvPr>
          <p:cNvSpPr txBox="1">
            <a:spLocks/>
          </p:cNvSpPr>
          <p:nvPr/>
        </p:nvSpPr>
        <p:spPr>
          <a:xfrm>
            <a:off x="346276" y="205142"/>
            <a:ext cx="10515600" cy="1064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Mental model: </a:t>
            </a:r>
            <a:r>
              <a:rPr lang="en-US" sz="3200" b="1" cap="all" dirty="0">
                <a:solidFill>
                  <a:srgbClr val="002060"/>
                </a:solidFill>
                <a:latin typeface="Open Sans" panose="020B0606030504020204" pitchFamily="34" charset="0"/>
              </a:rPr>
              <a:t>utterance choice</a:t>
            </a:r>
            <a:endParaRPr lang="fr-FR" sz="32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E2836A12-2BF1-4783-AB1C-64DBC9F3CCCB}"/>
              </a:ext>
            </a:extLst>
          </p:cNvPr>
          <p:cNvSpPr txBox="1">
            <a:spLocks/>
          </p:cNvSpPr>
          <p:nvPr/>
        </p:nvSpPr>
        <p:spPr>
          <a:xfrm>
            <a:off x="734193" y="2123696"/>
            <a:ext cx="4852567" cy="46683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A: "Let's go to a Chinese restaurant."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    B: "</a:t>
            </a:r>
            <a:r>
              <a:rPr lang="en-US" sz="1800" b="1" dirty="0">
                <a:solidFill>
                  <a:srgbClr val="002060"/>
                </a:solidFill>
              </a:rPr>
              <a:t>I don't like Chinese restaurants</a:t>
            </a:r>
            <a:r>
              <a:rPr lang="en-US" sz="1800" dirty="0"/>
              <a:t>, let's choose something else."</a:t>
            </a:r>
            <a:br>
              <a:rPr lang="en-US" sz="1800" dirty="0"/>
            </a:br>
            <a:br>
              <a:rPr lang="en-US" sz="1800" dirty="0"/>
            </a:b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A: "Let's go to the Shanghai. It's a quiet, cheap Chinese restaurant on the south side."</a:t>
            </a:r>
            <a:b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</a:br>
            <a:b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    B: "Do you like Italian restaurants?"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A: "I don't like Italian restaurants."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    B: "Do you like French restaurants?"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A: "Let's go to the Shanghai. It's a quiet, cheap Chinese restaurant on the south side."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    B: "Do you like French restaurants?"</a:t>
            </a:r>
            <a:endParaRPr lang="fr-FR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1800" dirty="0"/>
            </a:br>
            <a:r>
              <a:rPr lang="en-US" sz="1800" dirty="0"/>
              <a:t>  </a:t>
            </a:r>
            <a:endParaRPr lang="fr-FR" sz="18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9D8E1A6-4555-4FC4-BB8E-515B548A695A}"/>
              </a:ext>
            </a:extLst>
          </p:cNvPr>
          <p:cNvSpPr txBox="1"/>
          <p:nvPr/>
        </p:nvSpPr>
        <p:spPr>
          <a:xfrm>
            <a:off x="6096000" y="2057204"/>
            <a:ext cx="5723343" cy="48013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A: "I don't like French restaurants."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    B: "Do you like Korean restaurants?"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A: "Let's go to a cheap restaurant."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    B: "Okay, let's go to a cheap restaurant."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A: "Let's go to a restaurant on the south side."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    B: "Okay, let's go to a restaurant on the south side."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A: "Let's go to the Shanghai. It's a quiet, cheap Chinese restaurant on the south side."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</a:rPr>
            </a:br>
            <a:br>
              <a:rPr lang="en-US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    B: "Okay, let's go to the Shanghai restaurant.“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B992FB-02D8-4E40-8E7C-0C8BA33F896C}"/>
              </a:ext>
            </a:extLst>
          </p:cNvPr>
          <p:cNvSpPr/>
          <p:nvPr/>
        </p:nvSpPr>
        <p:spPr>
          <a:xfrm>
            <a:off x="3005254" y="1296589"/>
            <a:ext cx="1833396" cy="551903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Pow</a:t>
            </a:r>
            <a:r>
              <a:rPr lang="fr-FR" b="1" dirty="0">
                <a:solidFill>
                  <a:schemeClr val="tx1"/>
                </a:solidFill>
              </a:rPr>
              <a:t>(A) = 0.9,  </a:t>
            </a:r>
            <a:r>
              <a:rPr lang="fr-FR" b="1" dirty="0" err="1">
                <a:solidFill>
                  <a:schemeClr val="tx1"/>
                </a:solidFill>
              </a:rPr>
              <a:t>Pow</a:t>
            </a:r>
            <a:r>
              <a:rPr lang="fr-FR" b="1" dirty="0">
                <a:solidFill>
                  <a:schemeClr val="tx1"/>
                </a:solidFill>
              </a:rPr>
              <a:t>(B) = 0.4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AC50B7-4C5D-4204-92AA-406D5FBBF578}"/>
              </a:ext>
            </a:extLst>
          </p:cNvPr>
          <p:cNvSpPr/>
          <p:nvPr/>
        </p:nvSpPr>
        <p:spPr>
          <a:xfrm>
            <a:off x="421926" y="1344436"/>
            <a:ext cx="3500026" cy="504056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Agent A Dominant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>
                <a:solidFill>
                  <a:prstClr val="black"/>
                </a:solidFill>
                <a:latin typeface="Arial"/>
              </a:rPr>
              <a:t>Agent B </a:t>
            </a:r>
            <a:r>
              <a:rPr lang="fr-FR" b="1" kern="0" dirty="0" err="1">
                <a:solidFill>
                  <a:prstClr val="black"/>
                </a:solidFill>
                <a:latin typeface="Arial"/>
              </a:rPr>
              <a:t>Submissive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E20D70F-886A-4A85-B07A-2F465BFCA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6542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B7DA30E-9BE1-411F-8D2E-81EA05A878A1}"/>
              </a:ext>
            </a:extLst>
          </p:cNvPr>
          <p:cNvSpPr/>
          <p:nvPr/>
        </p:nvSpPr>
        <p:spPr>
          <a:xfrm>
            <a:off x="7543799" y="1296589"/>
            <a:ext cx="4303783" cy="623054"/>
          </a:xfrm>
          <a:prstGeom prst="rect">
            <a:avLst/>
          </a:prstGeom>
          <a:solidFill>
            <a:schemeClr val="accent4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self-centeredness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5644F4-2996-44B8-A1F0-C15B3AC16D2A}"/>
              </a:ext>
            </a:extLst>
          </p:cNvPr>
          <p:cNvSpPr/>
          <p:nvPr/>
        </p:nvSpPr>
        <p:spPr>
          <a:xfrm>
            <a:off x="3005254" y="1296589"/>
            <a:ext cx="1833396" cy="551903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Pow</a:t>
            </a:r>
            <a:r>
              <a:rPr lang="fr-FR" b="1" dirty="0">
                <a:solidFill>
                  <a:schemeClr val="tx1"/>
                </a:solidFill>
              </a:rPr>
              <a:t>(A) = 0.9,  </a:t>
            </a:r>
            <a:r>
              <a:rPr lang="fr-FR" b="1" dirty="0" err="1">
                <a:solidFill>
                  <a:schemeClr val="tx1"/>
                </a:solidFill>
              </a:rPr>
              <a:t>Pow</a:t>
            </a:r>
            <a:r>
              <a:rPr lang="fr-FR" b="1" dirty="0">
                <a:solidFill>
                  <a:schemeClr val="tx1"/>
                </a:solidFill>
              </a:rPr>
              <a:t>(B) = 0.4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30B546-D4D5-4BB3-9C9C-72145CC38F4B}"/>
              </a:ext>
            </a:extLst>
          </p:cNvPr>
          <p:cNvSpPr/>
          <p:nvPr/>
        </p:nvSpPr>
        <p:spPr>
          <a:xfrm>
            <a:off x="421926" y="1344436"/>
            <a:ext cx="3500026" cy="504056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Agent A Dominant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>
                <a:solidFill>
                  <a:prstClr val="black"/>
                </a:solidFill>
                <a:latin typeface="Arial"/>
              </a:rPr>
              <a:t>Agent B </a:t>
            </a:r>
            <a:r>
              <a:rPr lang="fr-FR" b="1" kern="0" dirty="0" err="1">
                <a:solidFill>
                  <a:prstClr val="black"/>
                </a:solidFill>
                <a:latin typeface="Arial"/>
              </a:rPr>
              <a:t>Submissive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6F2D2AC7-5A30-478A-9AAE-0B7E19CC7589}"/>
              </a:ext>
            </a:extLst>
          </p:cNvPr>
          <p:cNvSpPr txBox="1">
            <a:spLocks/>
          </p:cNvSpPr>
          <p:nvPr/>
        </p:nvSpPr>
        <p:spPr>
          <a:xfrm>
            <a:off x="346276" y="205142"/>
            <a:ext cx="10515600" cy="1064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Mental model: </a:t>
            </a:r>
            <a:r>
              <a:rPr lang="en-US" sz="3200" b="1" cap="all" dirty="0">
                <a:solidFill>
                  <a:srgbClr val="002060"/>
                </a:solidFill>
                <a:latin typeface="Open Sans" panose="020B0606030504020204" pitchFamily="34" charset="0"/>
              </a:rPr>
              <a:t>utterance choice</a:t>
            </a:r>
            <a:endParaRPr lang="fr-FR" sz="32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F396BDD6-8561-4D6B-99B0-A753FE412D54}"/>
              </a:ext>
            </a:extLst>
          </p:cNvPr>
          <p:cNvSpPr txBox="1">
            <a:spLocks/>
          </p:cNvSpPr>
          <p:nvPr/>
        </p:nvSpPr>
        <p:spPr>
          <a:xfrm>
            <a:off x="734193" y="2123696"/>
            <a:ext cx="4852567" cy="46683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accent4">
                    <a:lumMod val="50000"/>
                  </a:schemeClr>
                </a:solidFill>
              </a:rPr>
              <a:t>A: "Let's go to a Chinese restaurant."</a:t>
            </a:r>
            <a:br>
              <a:rPr lang="en-US" sz="1800" b="1" dirty="0">
                <a:solidFill>
                  <a:schemeClr val="accent4">
                    <a:lumMod val="50000"/>
                  </a:schemeClr>
                </a:solidFill>
              </a:rPr>
            </a:br>
            <a:br>
              <a:rPr lang="en-US" sz="1800" b="1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sz="1800" b="1" dirty="0">
                <a:solidFill>
                  <a:schemeClr val="accent4">
                    <a:lumMod val="50000"/>
                  </a:schemeClr>
                </a:solidFill>
              </a:rPr>
              <a:t>    B: "I don't like Chinese restaurants, let's choose something else."</a:t>
            </a:r>
            <a:br>
              <a:rPr lang="en-US" sz="1800" dirty="0">
                <a:solidFill>
                  <a:schemeClr val="accent4">
                    <a:lumMod val="50000"/>
                  </a:schemeClr>
                </a:solidFill>
              </a:rPr>
            </a:br>
            <a:br>
              <a:rPr lang="en-US" sz="180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sz="1800" b="1" dirty="0">
                <a:solidFill>
                  <a:schemeClr val="accent4">
                    <a:lumMod val="50000"/>
                  </a:schemeClr>
                </a:solidFill>
              </a:rPr>
              <a:t>A: "Let's go to the Shanghai. It's a quiet, cheap Chinese restaurant on the south side."</a:t>
            </a:r>
            <a:br>
              <a:rPr lang="en-US" sz="1800" dirty="0">
                <a:solidFill>
                  <a:schemeClr val="accent4">
                    <a:lumMod val="50000"/>
                  </a:schemeClr>
                </a:solidFill>
              </a:rPr>
            </a:br>
            <a:br>
              <a:rPr lang="en-US" sz="1800" dirty="0"/>
            </a:br>
            <a:r>
              <a:rPr lang="en-US" sz="1800" dirty="0"/>
              <a:t>    B: "Do you like Italian restaurants?"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A: "I don't like Italian restaurants."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    B: "Do you like French restaurants?"</a:t>
            </a:r>
            <a:br>
              <a:rPr lang="en-US" sz="1800" dirty="0"/>
            </a:br>
            <a:br>
              <a:rPr lang="en-US" sz="1800" dirty="0"/>
            </a:br>
            <a:r>
              <a:rPr lang="en-US" sz="1800" b="1" dirty="0">
                <a:solidFill>
                  <a:schemeClr val="accent4">
                    <a:lumMod val="50000"/>
                  </a:schemeClr>
                </a:solidFill>
              </a:rPr>
              <a:t>A: "Let's go to the Shanghai. It's a quiet, cheap Chinese restaurant on the south side."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    B: "Do you like French restaurants?"</a:t>
            </a:r>
            <a:endParaRPr lang="fr-FR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1800" dirty="0"/>
            </a:br>
            <a:r>
              <a:rPr lang="en-US" sz="1800" dirty="0"/>
              <a:t>  </a:t>
            </a:r>
            <a:endParaRPr lang="fr-FR" sz="18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FB810B3-BF12-4A45-90D4-3C4ECBD5D2A8}"/>
              </a:ext>
            </a:extLst>
          </p:cNvPr>
          <p:cNvSpPr txBox="1"/>
          <p:nvPr/>
        </p:nvSpPr>
        <p:spPr>
          <a:xfrm>
            <a:off x="6096000" y="2057204"/>
            <a:ext cx="5723343" cy="48013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A: "I don't like French restaurants."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    B: "Do you like Korean restaurants?"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A: "Let's go to a cheap restaurant."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    B: "Okay, let's go to a cheap restaurant."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A: "Let's go to a restaurant on the south side."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    B: "Okay, let's go to a restaurant on the south side."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A: "Let's go to the Shanghai. It's a quiet, cheap Chinese restaurant on the south side."</a:t>
            </a:r>
            <a:br>
              <a:rPr lang="en-US" b="1" dirty="0">
                <a:solidFill>
                  <a:schemeClr val="accent4">
                    <a:lumMod val="50000"/>
                  </a:schemeClr>
                </a:solidFill>
              </a:rPr>
            </a:br>
            <a:br>
              <a:rPr lang="en-US" b="1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    B: "Okay, let's go to the Shanghai restaurant.“</a:t>
            </a:r>
          </a:p>
          <a:p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7A187D3-D6DC-4286-9C4D-EBE08DDFE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1883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968350CF-41C1-419C-A18A-B24FDA06627E}"/>
              </a:ext>
            </a:extLst>
          </p:cNvPr>
          <p:cNvGrpSpPr/>
          <p:nvPr/>
        </p:nvGrpSpPr>
        <p:grpSpPr>
          <a:xfrm>
            <a:off x="710067" y="4719811"/>
            <a:ext cx="4537277" cy="1876128"/>
            <a:chOff x="960699" y="3515828"/>
            <a:chExt cx="4537277" cy="1876128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CAF4B51-DC7A-426D-B60E-8B3DDB9EA452}"/>
                </a:ext>
              </a:extLst>
            </p:cNvPr>
            <p:cNvSpPr txBox="1"/>
            <p:nvPr/>
          </p:nvSpPr>
          <p:spPr>
            <a:xfrm>
              <a:off x="960699" y="3515828"/>
              <a:ext cx="41842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b="1" dirty="0">
                  <a:solidFill>
                    <a:schemeClr val="accent1">
                      <a:lumMod val="75000"/>
                    </a:schemeClr>
                  </a:solidFill>
                </a:rPr>
                <a:t>COLLABORATIVE NEGOTIATION</a:t>
              </a:r>
            </a:p>
            <a:p>
              <a:r>
                <a:rPr lang="fr-FR" i="1" dirty="0">
                  <a:solidFill>
                    <a:schemeClr val="accent1">
                      <a:lumMod val="50000"/>
                    </a:schemeClr>
                  </a:solidFill>
                </a:rPr>
                <a:t>[</a:t>
              </a:r>
              <a:r>
                <a:rPr lang="fr-FR" i="1" dirty="0" err="1">
                  <a:solidFill>
                    <a:schemeClr val="accent1">
                      <a:lumMod val="50000"/>
                    </a:schemeClr>
                  </a:solidFill>
                </a:rPr>
                <a:t>Lewicki</a:t>
              </a:r>
              <a:r>
                <a:rPr lang="fr-FR" i="1" dirty="0">
                  <a:solidFill>
                    <a:schemeClr val="accent1">
                      <a:lumMod val="50000"/>
                    </a:schemeClr>
                  </a:solidFill>
                </a:rPr>
                <a:t> et al 11 , </a:t>
              </a:r>
              <a:r>
                <a:rPr lang="fr-FR" i="1" dirty="0" err="1">
                  <a:solidFill>
                    <a:schemeClr val="accent1">
                      <a:lumMod val="50000"/>
                    </a:schemeClr>
                  </a:solidFill>
                </a:rPr>
                <a:t>Wollkind</a:t>
              </a:r>
              <a:r>
                <a:rPr lang="fr-FR" i="1" dirty="0">
                  <a:solidFill>
                    <a:schemeClr val="accent1">
                      <a:lumMod val="50000"/>
                    </a:schemeClr>
                  </a:solidFill>
                </a:rPr>
                <a:t> et al 04]</a:t>
              </a:r>
              <a:endParaRPr lang="fr-FR" sz="2200" b="1" i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E9D85156-4D77-42F7-B802-FBD388A02A30}"/>
                </a:ext>
              </a:extLst>
            </p:cNvPr>
            <p:cNvGrpSpPr/>
            <p:nvPr/>
          </p:nvGrpSpPr>
          <p:grpSpPr>
            <a:xfrm>
              <a:off x="1416844" y="4190118"/>
              <a:ext cx="4081132" cy="1201838"/>
              <a:chOff x="5279801" y="2535054"/>
              <a:chExt cx="3855892" cy="1201838"/>
            </a:xfrm>
          </p:grpSpPr>
          <p:sp>
            <p:nvSpPr>
              <p:cNvPr id="8" name="Oval 29">
                <a:extLst>
                  <a:ext uri="{FF2B5EF4-FFF2-40B4-BE49-F238E27FC236}">
                    <a16:creationId xmlns:a16="http://schemas.microsoft.com/office/drawing/2014/main" id="{7A435F5B-D763-45B6-B3C4-45FC72479077}"/>
                  </a:ext>
                </a:extLst>
              </p:cNvPr>
              <p:cNvSpPr/>
              <p:nvPr/>
            </p:nvSpPr>
            <p:spPr>
              <a:xfrm>
                <a:off x="5279816" y="3399445"/>
                <a:ext cx="269659" cy="269659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" name="Oval 30">
                <a:extLst>
                  <a:ext uri="{FF2B5EF4-FFF2-40B4-BE49-F238E27FC236}">
                    <a16:creationId xmlns:a16="http://schemas.microsoft.com/office/drawing/2014/main" id="{DBD98C36-50AB-4530-BC99-6776EB7BA28D}"/>
                  </a:ext>
                </a:extLst>
              </p:cNvPr>
              <p:cNvSpPr/>
              <p:nvPr/>
            </p:nvSpPr>
            <p:spPr>
              <a:xfrm>
                <a:off x="5279816" y="3007030"/>
                <a:ext cx="269659" cy="269659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" name="Oval 31">
                <a:extLst>
                  <a:ext uri="{FF2B5EF4-FFF2-40B4-BE49-F238E27FC236}">
                    <a16:creationId xmlns:a16="http://schemas.microsoft.com/office/drawing/2014/main" id="{2ADAB0C9-EE91-442D-B7EA-6A177DF89A44}"/>
                  </a:ext>
                </a:extLst>
              </p:cNvPr>
              <p:cNvSpPr/>
              <p:nvPr/>
            </p:nvSpPr>
            <p:spPr>
              <a:xfrm>
                <a:off x="5279801" y="2599054"/>
                <a:ext cx="269659" cy="2696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" name="TextBox 32">
                <a:extLst>
                  <a:ext uri="{FF2B5EF4-FFF2-40B4-BE49-F238E27FC236}">
                    <a16:creationId xmlns:a16="http://schemas.microsoft.com/office/drawing/2014/main" id="{7FCE7314-4314-43BC-B1F7-4CFAD2D5D695}"/>
                  </a:ext>
                </a:extLst>
              </p:cNvPr>
              <p:cNvSpPr txBox="1"/>
              <p:nvPr/>
            </p:nvSpPr>
            <p:spPr>
              <a:xfrm>
                <a:off x="5647109" y="2535054"/>
                <a:ext cx="3488584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000" dirty="0"/>
                  <a:t>Facilitate mutual understanding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95A5A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33">
                <a:extLst>
                  <a:ext uri="{FF2B5EF4-FFF2-40B4-BE49-F238E27FC236}">
                    <a16:creationId xmlns:a16="http://schemas.microsoft.com/office/drawing/2014/main" id="{E88D4E81-422E-4ED4-B3D5-EE8039BBB55F}"/>
                  </a:ext>
                </a:extLst>
              </p:cNvPr>
              <p:cNvSpPr txBox="1"/>
              <p:nvPr/>
            </p:nvSpPr>
            <p:spPr>
              <a:xfrm>
                <a:off x="5647109" y="2935918"/>
                <a:ext cx="2166619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000" dirty="0"/>
                  <a:t>Agreement making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95A5A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TextBox 34">
                <a:extLst>
                  <a:ext uri="{FF2B5EF4-FFF2-40B4-BE49-F238E27FC236}">
                    <a16:creationId xmlns:a16="http://schemas.microsoft.com/office/drawing/2014/main" id="{A5C14ED9-F80B-4EE2-9412-40BF414829B7}"/>
                  </a:ext>
                </a:extLst>
              </p:cNvPr>
              <p:cNvSpPr txBox="1"/>
              <p:nvPr/>
            </p:nvSpPr>
            <p:spPr>
              <a:xfrm>
                <a:off x="5647109" y="3336782"/>
                <a:ext cx="2735749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000" dirty="0"/>
                  <a:t>Generation of new ideas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95A5A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122CAA1-863A-4597-8C04-4CBDE7B3FA58}"/>
              </a:ext>
            </a:extLst>
          </p:cNvPr>
          <p:cNvGrpSpPr/>
          <p:nvPr/>
        </p:nvGrpSpPr>
        <p:grpSpPr>
          <a:xfrm>
            <a:off x="6937375" y="4719811"/>
            <a:ext cx="4930775" cy="1929395"/>
            <a:chOff x="810127" y="3451771"/>
            <a:chExt cx="4930775" cy="1970963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03B3934-CD47-4435-BA3A-3C2ACF556E2E}"/>
                </a:ext>
              </a:extLst>
            </p:cNvPr>
            <p:cNvSpPr txBox="1"/>
            <p:nvPr/>
          </p:nvSpPr>
          <p:spPr>
            <a:xfrm>
              <a:off x="810127" y="3451771"/>
              <a:ext cx="4930775" cy="72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b="1" dirty="0">
                  <a:solidFill>
                    <a:schemeClr val="accent1">
                      <a:lumMod val="75000"/>
                    </a:schemeClr>
                  </a:solidFill>
                </a:rPr>
                <a:t>INTERPERSONAL RELATIONSHIP </a:t>
              </a:r>
            </a:p>
            <a:p>
              <a:r>
                <a:rPr lang="fr-FR" i="1" dirty="0">
                  <a:solidFill>
                    <a:schemeClr val="accent1">
                      <a:lumMod val="50000"/>
                    </a:schemeClr>
                  </a:solidFill>
                </a:rPr>
                <a:t>[</a:t>
              </a:r>
              <a:r>
                <a:rPr lang="fr-FR" i="1" dirty="0" err="1">
                  <a:solidFill>
                    <a:schemeClr val="accent1">
                      <a:lumMod val="50000"/>
                    </a:schemeClr>
                  </a:solidFill>
                </a:rPr>
                <a:t>Tiedens</a:t>
              </a:r>
              <a:r>
                <a:rPr lang="fr-FR" i="1" dirty="0">
                  <a:solidFill>
                    <a:schemeClr val="accent1">
                      <a:lumMod val="50000"/>
                    </a:schemeClr>
                  </a:solidFill>
                </a:rPr>
                <a:t> 03]</a:t>
              </a:r>
              <a:endParaRPr lang="fr-FR" sz="2200" b="1" i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33D1EBB0-5AC4-4F8D-9368-F414D174DD15}"/>
                </a:ext>
              </a:extLst>
            </p:cNvPr>
            <p:cNvGrpSpPr/>
            <p:nvPr/>
          </p:nvGrpSpPr>
          <p:grpSpPr>
            <a:xfrm>
              <a:off x="1416846" y="4101397"/>
              <a:ext cx="4172762" cy="1321337"/>
              <a:chOff x="5279801" y="2446333"/>
              <a:chExt cx="3942465" cy="1321337"/>
            </a:xfrm>
          </p:grpSpPr>
          <p:sp>
            <p:nvSpPr>
              <p:cNvPr id="17" name="Oval 29">
                <a:extLst>
                  <a:ext uri="{FF2B5EF4-FFF2-40B4-BE49-F238E27FC236}">
                    <a16:creationId xmlns:a16="http://schemas.microsoft.com/office/drawing/2014/main" id="{AABF59AD-6EE1-44FB-AEB5-41D715B3E2C1}"/>
                  </a:ext>
                </a:extLst>
              </p:cNvPr>
              <p:cNvSpPr/>
              <p:nvPr/>
            </p:nvSpPr>
            <p:spPr>
              <a:xfrm>
                <a:off x="5279816" y="3399445"/>
                <a:ext cx="269659" cy="269659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Oval 31">
                <a:extLst>
                  <a:ext uri="{FF2B5EF4-FFF2-40B4-BE49-F238E27FC236}">
                    <a16:creationId xmlns:a16="http://schemas.microsoft.com/office/drawing/2014/main" id="{CF21A9C7-52CA-4D56-9D19-8FEDBBF6C952}"/>
                  </a:ext>
                </a:extLst>
              </p:cNvPr>
              <p:cNvSpPr/>
              <p:nvPr/>
            </p:nvSpPr>
            <p:spPr>
              <a:xfrm>
                <a:off x="5279801" y="2599054"/>
                <a:ext cx="269659" cy="2696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TextBox 32">
                <a:extLst>
                  <a:ext uri="{FF2B5EF4-FFF2-40B4-BE49-F238E27FC236}">
                    <a16:creationId xmlns:a16="http://schemas.microsoft.com/office/drawing/2014/main" id="{AEA5503C-1658-41EC-9A02-F5A03794217B}"/>
                  </a:ext>
                </a:extLst>
              </p:cNvPr>
              <p:cNvSpPr txBox="1"/>
              <p:nvPr/>
            </p:nvSpPr>
            <p:spPr>
              <a:xfrm>
                <a:off x="5647109" y="2446333"/>
                <a:ext cx="3575157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000" dirty="0"/>
                  <a:t>Impact of interpersonal relation on the negotiation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95A5A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TextBox 34">
                <a:extLst>
                  <a:ext uri="{FF2B5EF4-FFF2-40B4-BE49-F238E27FC236}">
                    <a16:creationId xmlns:a16="http://schemas.microsoft.com/office/drawing/2014/main" id="{2068034F-EDD4-43FC-A2D7-4A542CADE8BC}"/>
                  </a:ext>
                </a:extLst>
              </p:cNvPr>
              <p:cNvSpPr txBox="1"/>
              <p:nvPr/>
            </p:nvSpPr>
            <p:spPr>
              <a:xfrm>
                <a:off x="5647109" y="3306005"/>
                <a:ext cx="2665577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2000" dirty="0"/>
                  <a:t>Focus on </a:t>
                </a:r>
                <a:r>
                  <a:rPr lang="en-US" sz="2400" b="1" dirty="0"/>
                  <a:t>DOMINANCE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5A5A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1" name="Picture 2" descr="MIT Nao Robot / Photo by MIT CSAIL">
            <a:extLst>
              <a:ext uri="{FF2B5EF4-FFF2-40B4-BE49-F238E27FC236}">
                <a16:creationId xmlns:a16="http://schemas.microsoft.com/office/drawing/2014/main" id="{85E71FE6-2A5B-4E8D-957F-D68C3DD0E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765" y="1545109"/>
            <a:ext cx="2291701" cy="166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EE87DC5C-876D-433B-9F3B-3DDC15D574E4}"/>
              </a:ext>
            </a:extLst>
          </p:cNvPr>
          <p:cNvSpPr txBox="1"/>
          <p:nvPr/>
        </p:nvSpPr>
        <p:spPr>
          <a:xfrm>
            <a:off x="8569764" y="3212307"/>
            <a:ext cx="2291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Nurses collaborating with MIT Nao Robot</a:t>
            </a:r>
          </a:p>
        </p:txBody>
      </p:sp>
      <p:pic>
        <p:nvPicPr>
          <p:cNvPr id="23" name="Picture 2" descr="&#10;">
            <a:extLst>
              <a:ext uri="{FF2B5EF4-FFF2-40B4-BE49-F238E27FC236}">
                <a16:creationId xmlns:a16="http://schemas.microsoft.com/office/drawing/2014/main" id="{5088B003-F383-4603-9803-5F121344E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67" y="1545109"/>
            <a:ext cx="2524799" cy="164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0C7F5BCA-B6D6-4417-A1CA-A2CDE9E65300}"/>
              </a:ext>
            </a:extLst>
          </p:cNvPr>
          <p:cNvSpPr txBox="1"/>
          <p:nvPr/>
        </p:nvSpPr>
        <p:spPr>
          <a:xfrm>
            <a:off x="39878" y="3216907"/>
            <a:ext cx="3632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Rethink robotics</a:t>
            </a:r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ADB948E2-4AB1-4C9D-92A7-EB4DE983102D}"/>
              </a:ext>
            </a:extLst>
          </p:cNvPr>
          <p:cNvSpPr txBox="1">
            <a:spLocks/>
          </p:cNvSpPr>
          <p:nvPr/>
        </p:nvSpPr>
        <p:spPr>
          <a:xfrm>
            <a:off x="348761" y="177483"/>
            <a:ext cx="11520853" cy="798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Context: </a:t>
            </a:r>
            <a:r>
              <a:rPr lang="en-US" sz="40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conversational agents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9047D37-6720-4DFF-B66C-DFBAB4238B98}"/>
              </a:ext>
            </a:extLst>
          </p:cNvPr>
          <p:cNvSpPr txBox="1"/>
          <p:nvPr/>
        </p:nvSpPr>
        <p:spPr>
          <a:xfrm>
            <a:off x="4696807" y="2747414"/>
            <a:ext cx="2474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algn="ctr"/>
            <a:r>
              <a:rPr lang="fr-FR" sz="2400" dirty="0"/>
              <a:t>TASK ORIENTED </a:t>
            </a:r>
          </a:p>
          <a:p>
            <a:pPr algn="ctr"/>
            <a:r>
              <a:rPr lang="fr-FR" sz="2400" dirty="0"/>
              <a:t>INTERACTION </a:t>
            </a:r>
          </a:p>
        </p:txBody>
      </p:sp>
      <p:sp>
        <p:nvSpPr>
          <p:cNvPr id="28" name="Freeform 287">
            <a:extLst>
              <a:ext uri="{FF2B5EF4-FFF2-40B4-BE49-F238E27FC236}">
                <a16:creationId xmlns:a16="http://schemas.microsoft.com/office/drawing/2014/main" id="{61EF88DC-A404-4291-B049-941CF640CC64}"/>
              </a:ext>
            </a:extLst>
          </p:cNvPr>
          <p:cNvSpPr>
            <a:spLocks/>
          </p:cNvSpPr>
          <p:nvPr/>
        </p:nvSpPr>
        <p:spPr bwMode="auto">
          <a:xfrm rot="17181434" flipV="1">
            <a:off x="3548606" y="3579455"/>
            <a:ext cx="1396515" cy="1035872"/>
          </a:xfrm>
          <a:custGeom>
            <a:avLst/>
            <a:gdLst>
              <a:gd name="T0" fmla="*/ 2363 w 2429"/>
              <a:gd name="T1" fmla="*/ 15 h 1818"/>
              <a:gd name="T2" fmla="*/ 2259 w 2429"/>
              <a:gd name="T3" fmla="*/ 163 h 1818"/>
              <a:gd name="T4" fmla="*/ 2092 w 2429"/>
              <a:gd name="T5" fmla="*/ 372 h 1818"/>
              <a:gd name="T6" fmla="*/ 1976 w 2429"/>
              <a:gd name="T7" fmla="*/ 507 h 1818"/>
              <a:gd name="T8" fmla="*/ 1854 w 2429"/>
              <a:gd name="T9" fmla="*/ 636 h 1818"/>
              <a:gd name="T10" fmla="*/ 1725 w 2429"/>
              <a:gd name="T11" fmla="*/ 759 h 1818"/>
              <a:gd name="T12" fmla="*/ 1591 w 2429"/>
              <a:gd name="T13" fmla="*/ 877 h 1818"/>
              <a:gd name="T14" fmla="*/ 1451 w 2429"/>
              <a:gd name="T15" fmla="*/ 989 h 1818"/>
              <a:gd name="T16" fmla="*/ 1378 w 2429"/>
              <a:gd name="T17" fmla="*/ 1042 h 1818"/>
              <a:gd name="T18" fmla="*/ 1261 w 2429"/>
              <a:gd name="T19" fmla="*/ 1124 h 1818"/>
              <a:gd name="T20" fmla="*/ 1018 w 2429"/>
              <a:gd name="T21" fmla="*/ 1270 h 1818"/>
              <a:gd name="T22" fmla="*/ 766 w 2429"/>
              <a:gd name="T23" fmla="*/ 1398 h 1818"/>
              <a:gd name="T24" fmla="*/ 507 w 2429"/>
              <a:gd name="T25" fmla="*/ 1511 h 1818"/>
              <a:gd name="T26" fmla="*/ 375 w 2429"/>
              <a:gd name="T27" fmla="*/ 1560 h 1818"/>
              <a:gd name="T28" fmla="*/ 355 w 2429"/>
              <a:gd name="T29" fmla="*/ 1521 h 1818"/>
              <a:gd name="T30" fmla="*/ 336 w 2429"/>
              <a:gd name="T31" fmla="*/ 1481 h 1818"/>
              <a:gd name="T32" fmla="*/ 327 w 2429"/>
              <a:gd name="T33" fmla="*/ 1467 h 1818"/>
              <a:gd name="T34" fmla="*/ 302 w 2429"/>
              <a:gd name="T35" fmla="*/ 1459 h 1818"/>
              <a:gd name="T36" fmla="*/ 278 w 2429"/>
              <a:gd name="T37" fmla="*/ 1471 h 1818"/>
              <a:gd name="T38" fmla="*/ 263 w 2429"/>
              <a:gd name="T39" fmla="*/ 1494 h 1818"/>
              <a:gd name="T40" fmla="*/ 263 w 2429"/>
              <a:gd name="T41" fmla="*/ 1510 h 1818"/>
              <a:gd name="T42" fmla="*/ 144 w 2429"/>
              <a:gd name="T43" fmla="*/ 1590 h 1818"/>
              <a:gd name="T44" fmla="*/ 20 w 2429"/>
              <a:gd name="T45" fmla="*/ 1663 h 1818"/>
              <a:gd name="T46" fmla="*/ 11 w 2429"/>
              <a:gd name="T47" fmla="*/ 1669 h 1818"/>
              <a:gd name="T48" fmla="*/ 1 w 2429"/>
              <a:gd name="T49" fmla="*/ 1689 h 1818"/>
              <a:gd name="T50" fmla="*/ 0 w 2429"/>
              <a:gd name="T51" fmla="*/ 1709 h 1818"/>
              <a:gd name="T52" fmla="*/ 11 w 2429"/>
              <a:gd name="T53" fmla="*/ 1728 h 1818"/>
              <a:gd name="T54" fmla="*/ 20 w 2429"/>
              <a:gd name="T55" fmla="*/ 1734 h 1818"/>
              <a:gd name="T56" fmla="*/ 69 w 2429"/>
              <a:gd name="T57" fmla="*/ 1755 h 1818"/>
              <a:gd name="T58" fmla="*/ 170 w 2429"/>
              <a:gd name="T59" fmla="*/ 1788 h 1818"/>
              <a:gd name="T60" fmla="*/ 272 w 2429"/>
              <a:gd name="T61" fmla="*/ 1809 h 1818"/>
              <a:gd name="T62" fmla="*/ 377 w 2429"/>
              <a:gd name="T63" fmla="*/ 1818 h 1818"/>
              <a:gd name="T64" fmla="*/ 432 w 2429"/>
              <a:gd name="T65" fmla="*/ 1817 h 1818"/>
              <a:gd name="T66" fmla="*/ 443 w 2429"/>
              <a:gd name="T67" fmla="*/ 1816 h 1818"/>
              <a:gd name="T68" fmla="*/ 460 w 2429"/>
              <a:gd name="T69" fmla="*/ 1805 h 1818"/>
              <a:gd name="T70" fmla="*/ 471 w 2429"/>
              <a:gd name="T71" fmla="*/ 1787 h 1818"/>
              <a:gd name="T72" fmla="*/ 471 w 2429"/>
              <a:gd name="T73" fmla="*/ 1766 h 1818"/>
              <a:gd name="T74" fmla="*/ 467 w 2429"/>
              <a:gd name="T75" fmla="*/ 1756 h 1818"/>
              <a:gd name="T76" fmla="*/ 436 w 2429"/>
              <a:gd name="T77" fmla="*/ 1690 h 1818"/>
              <a:gd name="T78" fmla="*/ 405 w 2429"/>
              <a:gd name="T79" fmla="*/ 1624 h 1818"/>
              <a:gd name="T80" fmla="*/ 481 w 2429"/>
              <a:gd name="T81" fmla="*/ 1599 h 1818"/>
              <a:gd name="T82" fmla="*/ 633 w 2429"/>
              <a:gd name="T83" fmla="*/ 1543 h 1818"/>
              <a:gd name="T84" fmla="*/ 783 w 2429"/>
              <a:gd name="T85" fmla="*/ 1481 h 1818"/>
              <a:gd name="T86" fmla="*/ 931 w 2429"/>
              <a:gd name="T87" fmla="*/ 1410 h 1818"/>
              <a:gd name="T88" fmla="*/ 1076 w 2429"/>
              <a:gd name="T89" fmla="*/ 1334 h 1818"/>
              <a:gd name="T90" fmla="*/ 1217 w 2429"/>
              <a:gd name="T91" fmla="*/ 1249 h 1818"/>
              <a:gd name="T92" fmla="*/ 1356 w 2429"/>
              <a:gd name="T93" fmla="*/ 1160 h 1818"/>
              <a:gd name="T94" fmla="*/ 1491 w 2429"/>
              <a:gd name="T95" fmla="*/ 1064 h 1818"/>
              <a:gd name="T96" fmla="*/ 1620 w 2429"/>
              <a:gd name="T97" fmla="*/ 962 h 1818"/>
              <a:gd name="T98" fmla="*/ 1746 w 2429"/>
              <a:gd name="T99" fmla="*/ 855 h 1818"/>
              <a:gd name="T100" fmla="*/ 1867 w 2429"/>
              <a:gd name="T101" fmla="*/ 744 h 1818"/>
              <a:gd name="T102" fmla="*/ 1982 w 2429"/>
              <a:gd name="T103" fmla="*/ 626 h 1818"/>
              <a:gd name="T104" fmla="*/ 2091 w 2429"/>
              <a:gd name="T105" fmla="*/ 505 h 1818"/>
              <a:gd name="T106" fmla="*/ 2195 w 2429"/>
              <a:gd name="T107" fmla="*/ 380 h 1818"/>
              <a:gd name="T108" fmla="*/ 2290 w 2429"/>
              <a:gd name="T109" fmla="*/ 251 h 1818"/>
              <a:gd name="T110" fmla="*/ 2380 w 2429"/>
              <a:gd name="T111" fmla="*/ 118 h 1818"/>
              <a:gd name="T112" fmla="*/ 2423 w 2429"/>
              <a:gd name="T113" fmla="*/ 50 h 1818"/>
              <a:gd name="T114" fmla="*/ 2429 w 2429"/>
              <a:gd name="T115" fmla="*/ 36 h 1818"/>
              <a:gd name="T116" fmla="*/ 2421 w 2429"/>
              <a:gd name="T117" fmla="*/ 13 h 1818"/>
              <a:gd name="T118" fmla="*/ 2399 w 2429"/>
              <a:gd name="T119" fmla="*/ 0 h 1818"/>
              <a:gd name="T120" fmla="*/ 2373 w 2429"/>
              <a:gd name="T121" fmla="*/ 5 h 1818"/>
              <a:gd name="T122" fmla="*/ 2363 w 2429"/>
              <a:gd name="T123" fmla="*/ 15 h 1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29" h="1818">
                <a:moveTo>
                  <a:pt x="2363" y="15"/>
                </a:moveTo>
                <a:lnTo>
                  <a:pt x="2259" y="163"/>
                </a:lnTo>
                <a:lnTo>
                  <a:pt x="2092" y="372"/>
                </a:lnTo>
                <a:lnTo>
                  <a:pt x="1976" y="507"/>
                </a:lnTo>
                <a:lnTo>
                  <a:pt x="1854" y="636"/>
                </a:lnTo>
                <a:lnTo>
                  <a:pt x="1725" y="759"/>
                </a:lnTo>
                <a:lnTo>
                  <a:pt x="1591" y="877"/>
                </a:lnTo>
                <a:lnTo>
                  <a:pt x="1451" y="989"/>
                </a:lnTo>
                <a:lnTo>
                  <a:pt x="1378" y="1042"/>
                </a:lnTo>
                <a:lnTo>
                  <a:pt x="1261" y="1124"/>
                </a:lnTo>
                <a:lnTo>
                  <a:pt x="1018" y="1270"/>
                </a:lnTo>
                <a:lnTo>
                  <a:pt x="766" y="1398"/>
                </a:lnTo>
                <a:lnTo>
                  <a:pt x="507" y="1511"/>
                </a:lnTo>
                <a:lnTo>
                  <a:pt x="375" y="1560"/>
                </a:lnTo>
                <a:lnTo>
                  <a:pt x="355" y="1521"/>
                </a:lnTo>
                <a:lnTo>
                  <a:pt x="336" y="1481"/>
                </a:lnTo>
                <a:lnTo>
                  <a:pt x="327" y="1467"/>
                </a:lnTo>
                <a:lnTo>
                  <a:pt x="302" y="1459"/>
                </a:lnTo>
                <a:lnTo>
                  <a:pt x="278" y="1471"/>
                </a:lnTo>
                <a:lnTo>
                  <a:pt x="263" y="1494"/>
                </a:lnTo>
                <a:lnTo>
                  <a:pt x="263" y="1510"/>
                </a:lnTo>
                <a:lnTo>
                  <a:pt x="144" y="1590"/>
                </a:lnTo>
                <a:lnTo>
                  <a:pt x="20" y="1663"/>
                </a:lnTo>
                <a:lnTo>
                  <a:pt x="11" y="1669"/>
                </a:lnTo>
                <a:lnTo>
                  <a:pt x="1" y="1689"/>
                </a:lnTo>
                <a:lnTo>
                  <a:pt x="0" y="1709"/>
                </a:lnTo>
                <a:lnTo>
                  <a:pt x="11" y="1728"/>
                </a:lnTo>
                <a:lnTo>
                  <a:pt x="20" y="1734"/>
                </a:lnTo>
                <a:lnTo>
                  <a:pt x="69" y="1755"/>
                </a:lnTo>
                <a:lnTo>
                  <a:pt x="170" y="1788"/>
                </a:lnTo>
                <a:lnTo>
                  <a:pt x="272" y="1809"/>
                </a:lnTo>
                <a:lnTo>
                  <a:pt x="377" y="1818"/>
                </a:lnTo>
                <a:lnTo>
                  <a:pt x="432" y="1817"/>
                </a:lnTo>
                <a:lnTo>
                  <a:pt x="443" y="1816"/>
                </a:lnTo>
                <a:lnTo>
                  <a:pt x="460" y="1805"/>
                </a:lnTo>
                <a:lnTo>
                  <a:pt x="471" y="1787"/>
                </a:lnTo>
                <a:lnTo>
                  <a:pt x="471" y="1766"/>
                </a:lnTo>
                <a:lnTo>
                  <a:pt x="467" y="1756"/>
                </a:lnTo>
                <a:lnTo>
                  <a:pt x="436" y="1690"/>
                </a:lnTo>
                <a:lnTo>
                  <a:pt x="405" y="1624"/>
                </a:lnTo>
                <a:lnTo>
                  <a:pt x="481" y="1599"/>
                </a:lnTo>
                <a:lnTo>
                  <a:pt x="633" y="1543"/>
                </a:lnTo>
                <a:lnTo>
                  <a:pt x="783" y="1481"/>
                </a:lnTo>
                <a:lnTo>
                  <a:pt x="931" y="1410"/>
                </a:lnTo>
                <a:lnTo>
                  <a:pt x="1076" y="1334"/>
                </a:lnTo>
                <a:lnTo>
                  <a:pt x="1217" y="1249"/>
                </a:lnTo>
                <a:lnTo>
                  <a:pt x="1356" y="1160"/>
                </a:lnTo>
                <a:lnTo>
                  <a:pt x="1491" y="1064"/>
                </a:lnTo>
                <a:lnTo>
                  <a:pt x="1620" y="962"/>
                </a:lnTo>
                <a:lnTo>
                  <a:pt x="1746" y="855"/>
                </a:lnTo>
                <a:lnTo>
                  <a:pt x="1867" y="744"/>
                </a:lnTo>
                <a:lnTo>
                  <a:pt x="1982" y="626"/>
                </a:lnTo>
                <a:lnTo>
                  <a:pt x="2091" y="505"/>
                </a:lnTo>
                <a:lnTo>
                  <a:pt x="2195" y="380"/>
                </a:lnTo>
                <a:lnTo>
                  <a:pt x="2290" y="251"/>
                </a:lnTo>
                <a:lnTo>
                  <a:pt x="2380" y="118"/>
                </a:lnTo>
                <a:lnTo>
                  <a:pt x="2423" y="50"/>
                </a:lnTo>
                <a:lnTo>
                  <a:pt x="2429" y="36"/>
                </a:lnTo>
                <a:lnTo>
                  <a:pt x="2421" y="13"/>
                </a:lnTo>
                <a:lnTo>
                  <a:pt x="2399" y="0"/>
                </a:lnTo>
                <a:lnTo>
                  <a:pt x="2373" y="5"/>
                </a:lnTo>
                <a:lnTo>
                  <a:pt x="2363" y="15"/>
                </a:lnTo>
              </a:path>
            </a:pathLst>
          </a:custGeom>
          <a:solidFill>
            <a:schemeClr val="tx2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32" name="Freeform 287">
            <a:extLst>
              <a:ext uri="{FF2B5EF4-FFF2-40B4-BE49-F238E27FC236}">
                <a16:creationId xmlns:a16="http://schemas.microsoft.com/office/drawing/2014/main" id="{A5889293-7D57-4425-BE9B-8E305E32282D}"/>
              </a:ext>
            </a:extLst>
          </p:cNvPr>
          <p:cNvSpPr>
            <a:spLocks/>
          </p:cNvSpPr>
          <p:nvPr/>
        </p:nvSpPr>
        <p:spPr bwMode="auto">
          <a:xfrm rot="15344354">
            <a:off x="7130402" y="3449961"/>
            <a:ext cx="1141990" cy="1234083"/>
          </a:xfrm>
          <a:custGeom>
            <a:avLst/>
            <a:gdLst>
              <a:gd name="T0" fmla="*/ 2363 w 2429"/>
              <a:gd name="T1" fmla="*/ 15 h 1818"/>
              <a:gd name="T2" fmla="*/ 2259 w 2429"/>
              <a:gd name="T3" fmla="*/ 163 h 1818"/>
              <a:gd name="T4" fmla="*/ 2092 w 2429"/>
              <a:gd name="T5" fmla="*/ 372 h 1818"/>
              <a:gd name="T6" fmla="*/ 1976 w 2429"/>
              <a:gd name="T7" fmla="*/ 507 h 1818"/>
              <a:gd name="T8" fmla="*/ 1854 w 2429"/>
              <a:gd name="T9" fmla="*/ 636 h 1818"/>
              <a:gd name="T10" fmla="*/ 1725 w 2429"/>
              <a:gd name="T11" fmla="*/ 759 h 1818"/>
              <a:gd name="T12" fmla="*/ 1591 w 2429"/>
              <a:gd name="T13" fmla="*/ 877 h 1818"/>
              <a:gd name="T14" fmla="*/ 1451 w 2429"/>
              <a:gd name="T15" fmla="*/ 989 h 1818"/>
              <a:gd name="T16" fmla="*/ 1378 w 2429"/>
              <a:gd name="T17" fmla="*/ 1042 h 1818"/>
              <a:gd name="T18" fmla="*/ 1261 w 2429"/>
              <a:gd name="T19" fmla="*/ 1124 h 1818"/>
              <a:gd name="T20" fmla="*/ 1018 w 2429"/>
              <a:gd name="T21" fmla="*/ 1270 h 1818"/>
              <a:gd name="T22" fmla="*/ 766 w 2429"/>
              <a:gd name="T23" fmla="*/ 1398 h 1818"/>
              <a:gd name="T24" fmla="*/ 507 w 2429"/>
              <a:gd name="T25" fmla="*/ 1511 h 1818"/>
              <a:gd name="T26" fmla="*/ 375 w 2429"/>
              <a:gd name="T27" fmla="*/ 1560 h 1818"/>
              <a:gd name="T28" fmla="*/ 355 w 2429"/>
              <a:gd name="T29" fmla="*/ 1521 h 1818"/>
              <a:gd name="T30" fmla="*/ 336 w 2429"/>
              <a:gd name="T31" fmla="*/ 1481 h 1818"/>
              <a:gd name="T32" fmla="*/ 327 w 2429"/>
              <a:gd name="T33" fmla="*/ 1467 h 1818"/>
              <a:gd name="T34" fmla="*/ 302 w 2429"/>
              <a:gd name="T35" fmla="*/ 1459 h 1818"/>
              <a:gd name="T36" fmla="*/ 278 w 2429"/>
              <a:gd name="T37" fmla="*/ 1471 h 1818"/>
              <a:gd name="T38" fmla="*/ 263 w 2429"/>
              <a:gd name="T39" fmla="*/ 1494 h 1818"/>
              <a:gd name="T40" fmla="*/ 263 w 2429"/>
              <a:gd name="T41" fmla="*/ 1510 h 1818"/>
              <a:gd name="T42" fmla="*/ 144 w 2429"/>
              <a:gd name="T43" fmla="*/ 1590 h 1818"/>
              <a:gd name="T44" fmla="*/ 20 w 2429"/>
              <a:gd name="T45" fmla="*/ 1663 h 1818"/>
              <a:gd name="T46" fmla="*/ 11 w 2429"/>
              <a:gd name="T47" fmla="*/ 1669 h 1818"/>
              <a:gd name="T48" fmla="*/ 1 w 2429"/>
              <a:gd name="T49" fmla="*/ 1689 h 1818"/>
              <a:gd name="T50" fmla="*/ 0 w 2429"/>
              <a:gd name="T51" fmla="*/ 1709 h 1818"/>
              <a:gd name="T52" fmla="*/ 11 w 2429"/>
              <a:gd name="T53" fmla="*/ 1728 h 1818"/>
              <a:gd name="T54" fmla="*/ 20 w 2429"/>
              <a:gd name="T55" fmla="*/ 1734 h 1818"/>
              <a:gd name="T56" fmla="*/ 69 w 2429"/>
              <a:gd name="T57" fmla="*/ 1755 h 1818"/>
              <a:gd name="T58" fmla="*/ 170 w 2429"/>
              <a:gd name="T59" fmla="*/ 1788 h 1818"/>
              <a:gd name="T60" fmla="*/ 272 w 2429"/>
              <a:gd name="T61" fmla="*/ 1809 h 1818"/>
              <a:gd name="T62" fmla="*/ 377 w 2429"/>
              <a:gd name="T63" fmla="*/ 1818 h 1818"/>
              <a:gd name="T64" fmla="*/ 432 w 2429"/>
              <a:gd name="T65" fmla="*/ 1817 h 1818"/>
              <a:gd name="T66" fmla="*/ 443 w 2429"/>
              <a:gd name="T67" fmla="*/ 1816 h 1818"/>
              <a:gd name="T68" fmla="*/ 460 w 2429"/>
              <a:gd name="T69" fmla="*/ 1805 h 1818"/>
              <a:gd name="T70" fmla="*/ 471 w 2429"/>
              <a:gd name="T71" fmla="*/ 1787 h 1818"/>
              <a:gd name="T72" fmla="*/ 471 w 2429"/>
              <a:gd name="T73" fmla="*/ 1766 h 1818"/>
              <a:gd name="T74" fmla="*/ 467 w 2429"/>
              <a:gd name="T75" fmla="*/ 1756 h 1818"/>
              <a:gd name="T76" fmla="*/ 436 w 2429"/>
              <a:gd name="T77" fmla="*/ 1690 h 1818"/>
              <a:gd name="T78" fmla="*/ 405 w 2429"/>
              <a:gd name="T79" fmla="*/ 1624 h 1818"/>
              <a:gd name="T80" fmla="*/ 481 w 2429"/>
              <a:gd name="T81" fmla="*/ 1599 h 1818"/>
              <a:gd name="T82" fmla="*/ 633 w 2429"/>
              <a:gd name="T83" fmla="*/ 1543 h 1818"/>
              <a:gd name="T84" fmla="*/ 783 w 2429"/>
              <a:gd name="T85" fmla="*/ 1481 h 1818"/>
              <a:gd name="T86" fmla="*/ 931 w 2429"/>
              <a:gd name="T87" fmla="*/ 1410 h 1818"/>
              <a:gd name="T88" fmla="*/ 1076 w 2429"/>
              <a:gd name="T89" fmla="*/ 1334 h 1818"/>
              <a:gd name="T90" fmla="*/ 1217 w 2429"/>
              <a:gd name="T91" fmla="*/ 1249 h 1818"/>
              <a:gd name="T92" fmla="*/ 1356 w 2429"/>
              <a:gd name="T93" fmla="*/ 1160 h 1818"/>
              <a:gd name="T94" fmla="*/ 1491 w 2429"/>
              <a:gd name="T95" fmla="*/ 1064 h 1818"/>
              <a:gd name="T96" fmla="*/ 1620 w 2429"/>
              <a:gd name="T97" fmla="*/ 962 h 1818"/>
              <a:gd name="T98" fmla="*/ 1746 w 2429"/>
              <a:gd name="T99" fmla="*/ 855 h 1818"/>
              <a:gd name="T100" fmla="*/ 1867 w 2429"/>
              <a:gd name="T101" fmla="*/ 744 h 1818"/>
              <a:gd name="T102" fmla="*/ 1982 w 2429"/>
              <a:gd name="T103" fmla="*/ 626 h 1818"/>
              <a:gd name="T104" fmla="*/ 2091 w 2429"/>
              <a:gd name="T105" fmla="*/ 505 h 1818"/>
              <a:gd name="T106" fmla="*/ 2195 w 2429"/>
              <a:gd name="T107" fmla="*/ 380 h 1818"/>
              <a:gd name="T108" fmla="*/ 2290 w 2429"/>
              <a:gd name="T109" fmla="*/ 251 h 1818"/>
              <a:gd name="T110" fmla="*/ 2380 w 2429"/>
              <a:gd name="T111" fmla="*/ 118 h 1818"/>
              <a:gd name="T112" fmla="*/ 2423 w 2429"/>
              <a:gd name="T113" fmla="*/ 50 h 1818"/>
              <a:gd name="T114" fmla="*/ 2429 w 2429"/>
              <a:gd name="T115" fmla="*/ 36 h 1818"/>
              <a:gd name="T116" fmla="*/ 2421 w 2429"/>
              <a:gd name="T117" fmla="*/ 13 h 1818"/>
              <a:gd name="T118" fmla="*/ 2399 w 2429"/>
              <a:gd name="T119" fmla="*/ 0 h 1818"/>
              <a:gd name="T120" fmla="*/ 2373 w 2429"/>
              <a:gd name="T121" fmla="*/ 5 h 1818"/>
              <a:gd name="T122" fmla="*/ 2363 w 2429"/>
              <a:gd name="T123" fmla="*/ 15 h 1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29" h="1818">
                <a:moveTo>
                  <a:pt x="2363" y="15"/>
                </a:moveTo>
                <a:lnTo>
                  <a:pt x="2259" y="163"/>
                </a:lnTo>
                <a:lnTo>
                  <a:pt x="2092" y="372"/>
                </a:lnTo>
                <a:lnTo>
                  <a:pt x="1976" y="507"/>
                </a:lnTo>
                <a:lnTo>
                  <a:pt x="1854" y="636"/>
                </a:lnTo>
                <a:lnTo>
                  <a:pt x="1725" y="759"/>
                </a:lnTo>
                <a:lnTo>
                  <a:pt x="1591" y="877"/>
                </a:lnTo>
                <a:lnTo>
                  <a:pt x="1451" y="989"/>
                </a:lnTo>
                <a:lnTo>
                  <a:pt x="1378" y="1042"/>
                </a:lnTo>
                <a:lnTo>
                  <a:pt x="1261" y="1124"/>
                </a:lnTo>
                <a:lnTo>
                  <a:pt x="1018" y="1270"/>
                </a:lnTo>
                <a:lnTo>
                  <a:pt x="766" y="1398"/>
                </a:lnTo>
                <a:lnTo>
                  <a:pt x="507" y="1511"/>
                </a:lnTo>
                <a:lnTo>
                  <a:pt x="375" y="1560"/>
                </a:lnTo>
                <a:lnTo>
                  <a:pt x="355" y="1521"/>
                </a:lnTo>
                <a:lnTo>
                  <a:pt x="336" y="1481"/>
                </a:lnTo>
                <a:lnTo>
                  <a:pt x="327" y="1467"/>
                </a:lnTo>
                <a:lnTo>
                  <a:pt x="302" y="1459"/>
                </a:lnTo>
                <a:lnTo>
                  <a:pt x="278" y="1471"/>
                </a:lnTo>
                <a:lnTo>
                  <a:pt x="263" y="1494"/>
                </a:lnTo>
                <a:lnTo>
                  <a:pt x="263" y="1510"/>
                </a:lnTo>
                <a:lnTo>
                  <a:pt x="144" y="1590"/>
                </a:lnTo>
                <a:lnTo>
                  <a:pt x="20" y="1663"/>
                </a:lnTo>
                <a:lnTo>
                  <a:pt x="11" y="1669"/>
                </a:lnTo>
                <a:lnTo>
                  <a:pt x="1" y="1689"/>
                </a:lnTo>
                <a:lnTo>
                  <a:pt x="0" y="1709"/>
                </a:lnTo>
                <a:lnTo>
                  <a:pt x="11" y="1728"/>
                </a:lnTo>
                <a:lnTo>
                  <a:pt x="20" y="1734"/>
                </a:lnTo>
                <a:lnTo>
                  <a:pt x="69" y="1755"/>
                </a:lnTo>
                <a:lnTo>
                  <a:pt x="170" y="1788"/>
                </a:lnTo>
                <a:lnTo>
                  <a:pt x="272" y="1809"/>
                </a:lnTo>
                <a:lnTo>
                  <a:pt x="377" y="1818"/>
                </a:lnTo>
                <a:lnTo>
                  <a:pt x="432" y="1817"/>
                </a:lnTo>
                <a:lnTo>
                  <a:pt x="443" y="1816"/>
                </a:lnTo>
                <a:lnTo>
                  <a:pt x="460" y="1805"/>
                </a:lnTo>
                <a:lnTo>
                  <a:pt x="471" y="1787"/>
                </a:lnTo>
                <a:lnTo>
                  <a:pt x="471" y="1766"/>
                </a:lnTo>
                <a:lnTo>
                  <a:pt x="467" y="1756"/>
                </a:lnTo>
                <a:lnTo>
                  <a:pt x="436" y="1690"/>
                </a:lnTo>
                <a:lnTo>
                  <a:pt x="405" y="1624"/>
                </a:lnTo>
                <a:lnTo>
                  <a:pt x="481" y="1599"/>
                </a:lnTo>
                <a:lnTo>
                  <a:pt x="633" y="1543"/>
                </a:lnTo>
                <a:lnTo>
                  <a:pt x="783" y="1481"/>
                </a:lnTo>
                <a:lnTo>
                  <a:pt x="931" y="1410"/>
                </a:lnTo>
                <a:lnTo>
                  <a:pt x="1076" y="1334"/>
                </a:lnTo>
                <a:lnTo>
                  <a:pt x="1217" y="1249"/>
                </a:lnTo>
                <a:lnTo>
                  <a:pt x="1356" y="1160"/>
                </a:lnTo>
                <a:lnTo>
                  <a:pt x="1491" y="1064"/>
                </a:lnTo>
                <a:lnTo>
                  <a:pt x="1620" y="962"/>
                </a:lnTo>
                <a:lnTo>
                  <a:pt x="1746" y="855"/>
                </a:lnTo>
                <a:lnTo>
                  <a:pt x="1867" y="744"/>
                </a:lnTo>
                <a:lnTo>
                  <a:pt x="1982" y="626"/>
                </a:lnTo>
                <a:lnTo>
                  <a:pt x="2091" y="505"/>
                </a:lnTo>
                <a:lnTo>
                  <a:pt x="2195" y="380"/>
                </a:lnTo>
                <a:lnTo>
                  <a:pt x="2290" y="251"/>
                </a:lnTo>
                <a:lnTo>
                  <a:pt x="2380" y="118"/>
                </a:lnTo>
                <a:lnTo>
                  <a:pt x="2423" y="50"/>
                </a:lnTo>
                <a:lnTo>
                  <a:pt x="2429" y="36"/>
                </a:lnTo>
                <a:lnTo>
                  <a:pt x="2421" y="13"/>
                </a:lnTo>
                <a:lnTo>
                  <a:pt x="2399" y="0"/>
                </a:lnTo>
                <a:lnTo>
                  <a:pt x="2373" y="5"/>
                </a:lnTo>
                <a:lnTo>
                  <a:pt x="2363" y="15"/>
                </a:lnTo>
              </a:path>
            </a:pathLst>
          </a:custGeom>
          <a:solidFill>
            <a:schemeClr val="tx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B93F619-D489-42AB-9FD5-66792E416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6149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>
            <a:extLst>
              <a:ext uri="{FF2B5EF4-FFF2-40B4-BE49-F238E27FC236}">
                <a16:creationId xmlns:a16="http://schemas.microsoft.com/office/drawing/2014/main" id="{3FB810B3-BF12-4A45-90D4-3C4ECBD5D2A8}"/>
              </a:ext>
            </a:extLst>
          </p:cNvPr>
          <p:cNvSpPr txBox="1"/>
          <p:nvPr/>
        </p:nvSpPr>
        <p:spPr>
          <a:xfrm>
            <a:off x="6096000" y="2057204"/>
            <a:ext cx="5723343" cy="48013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A: "I don't like French restaurants."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    B: "Do you like Korean restaurants?"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A: "Let's go to a cheap restaurant."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    B: "Okay, let's go to a cheap restaurant."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A: "Let's go to a restaurant on the south side."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    B: "Okay, let's go to a restaurant on the south side."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A: "Let's go to the Shanghai. It's a quiet, cheap Chinese restaurant on the south side."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    B: "Okay, let's go to the Shanghai restaurant.“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7DA30E-9BE1-411F-8D2E-81EA05A878A1}"/>
              </a:ext>
            </a:extLst>
          </p:cNvPr>
          <p:cNvSpPr/>
          <p:nvPr/>
        </p:nvSpPr>
        <p:spPr>
          <a:xfrm>
            <a:off x="7543799" y="1296589"/>
            <a:ext cx="4303783" cy="623054"/>
          </a:xfrm>
          <a:prstGeom prst="rect">
            <a:avLst/>
          </a:prstGeom>
          <a:solidFill>
            <a:srgbClr val="4B2C5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kern="0" dirty="0">
                <a:solidFill>
                  <a:prstClr val="white"/>
                </a:solidFill>
                <a:latin typeface="Calibri"/>
              </a:rPr>
              <a:t>Lead of dialogue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5644F4-2996-44B8-A1F0-C15B3AC16D2A}"/>
              </a:ext>
            </a:extLst>
          </p:cNvPr>
          <p:cNvSpPr/>
          <p:nvPr/>
        </p:nvSpPr>
        <p:spPr>
          <a:xfrm>
            <a:off x="3005254" y="1296589"/>
            <a:ext cx="1833396" cy="551903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Pow</a:t>
            </a:r>
            <a:r>
              <a:rPr lang="fr-FR" b="1" dirty="0">
                <a:solidFill>
                  <a:schemeClr val="tx1"/>
                </a:solidFill>
              </a:rPr>
              <a:t>(A) = 0.9,  </a:t>
            </a:r>
            <a:r>
              <a:rPr lang="fr-FR" b="1" dirty="0" err="1">
                <a:solidFill>
                  <a:schemeClr val="tx1"/>
                </a:solidFill>
              </a:rPr>
              <a:t>Pow</a:t>
            </a:r>
            <a:r>
              <a:rPr lang="fr-FR" b="1" dirty="0">
                <a:solidFill>
                  <a:schemeClr val="tx1"/>
                </a:solidFill>
              </a:rPr>
              <a:t>(B) = 0.4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30B546-D4D5-4BB3-9C9C-72145CC38F4B}"/>
              </a:ext>
            </a:extLst>
          </p:cNvPr>
          <p:cNvSpPr/>
          <p:nvPr/>
        </p:nvSpPr>
        <p:spPr>
          <a:xfrm>
            <a:off x="421926" y="1344436"/>
            <a:ext cx="3500026" cy="504056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Agent A Dominant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>
                <a:solidFill>
                  <a:prstClr val="black"/>
                </a:solidFill>
                <a:latin typeface="Arial"/>
              </a:rPr>
              <a:t>Agent B </a:t>
            </a:r>
            <a:r>
              <a:rPr lang="fr-FR" b="1" kern="0" dirty="0" err="1">
                <a:solidFill>
                  <a:prstClr val="black"/>
                </a:solidFill>
                <a:latin typeface="Arial"/>
              </a:rPr>
              <a:t>Submissive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6F2D2AC7-5A30-478A-9AAE-0B7E19CC7589}"/>
              </a:ext>
            </a:extLst>
          </p:cNvPr>
          <p:cNvSpPr txBox="1">
            <a:spLocks/>
          </p:cNvSpPr>
          <p:nvPr/>
        </p:nvSpPr>
        <p:spPr>
          <a:xfrm>
            <a:off x="346276" y="205142"/>
            <a:ext cx="10515600" cy="1064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Mental model: </a:t>
            </a:r>
            <a:r>
              <a:rPr lang="en-US" sz="3200" b="1" cap="all" dirty="0">
                <a:solidFill>
                  <a:srgbClr val="002060"/>
                </a:solidFill>
                <a:latin typeface="Open Sans" panose="020B0606030504020204" pitchFamily="34" charset="0"/>
              </a:rPr>
              <a:t>utterance choice</a:t>
            </a:r>
            <a:endParaRPr lang="fr-FR" sz="32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F396BDD6-8561-4D6B-99B0-A753FE412D54}"/>
              </a:ext>
            </a:extLst>
          </p:cNvPr>
          <p:cNvSpPr txBox="1">
            <a:spLocks/>
          </p:cNvSpPr>
          <p:nvPr/>
        </p:nvSpPr>
        <p:spPr>
          <a:xfrm>
            <a:off x="734193" y="2123696"/>
            <a:ext cx="4852567" cy="46683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A: "Let's go to a Chinese restaurant."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    B: "I don't like Chinese restaurants, let's choose something else."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A: "Let's go to the Shanghai. It's a quiet, cheap Chinese restaurant on the south side."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    B: "Do you like Italian restaurants?"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A: "I don't like Italian restaurants."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    B: "Do you like French restaurants?"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A: "Let's go to the Shanghai. It's a quiet, cheap Chinese restaurant on the south side."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    B: "Do you like French restaurants?"</a:t>
            </a:r>
            <a:endParaRPr lang="fr-FR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1800" dirty="0"/>
            </a:br>
            <a:r>
              <a:rPr lang="en-US" sz="1800" dirty="0"/>
              <a:t>  </a:t>
            </a:r>
            <a:endParaRPr lang="fr-FR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CDD23D-D59F-41F6-BBBA-D6A9AD96A080}"/>
              </a:ext>
            </a:extLst>
          </p:cNvPr>
          <p:cNvSpPr/>
          <p:nvPr/>
        </p:nvSpPr>
        <p:spPr>
          <a:xfrm>
            <a:off x="734194" y="2094896"/>
            <a:ext cx="1136488" cy="396304"/>
          </a:xfrm>
          <a:prstGeom prst="rect">
            <a:avLst/>
          </a:prstGeom>
          <a:noFill/>
          <a:ln w="19050">
            <a:solidFill>
              <a:srgbClr val="66006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856CE1-29B4-4F20-A266-15280F3C8CDE}"/>
              </a:ext>
            </a:extLst>
          </p:cNvPr>
          <p:cNvSpPr/>
          <p:nvPr/>
        </p:nvSpPr>
        <p:spPr>
          <a:xfrm>
            <a:off x="670593" y="3254401"/>
            <a:ext cx="1262909" cy="504056"/>
          </a:xfrm>
          <a:prstGeom prst="rect">
            <a:avLst/>
          </a:prstGeom>
          <a:noFill/>
          <a:ln w="19050">
            <a:solidFill>
              <a:srgbClr val="66006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A92A6D-295D-4ABF-A831-EB2E0FC5B657}"/>
              </a:ext>
            </a:extLst>
          </p:cNvPr>
          <p:cNvSpPr/>
          <p:nvPr/>
        </p:nvSpPr>
        <p:spPr>
          <a:xfrm>
            <a:off x="670593" y="5513565"/>
            <a:ext cx="1507216" cy="356743"/>
          </a:xfrm>
          <a:prstGeom prst="rect">
            <a:avLst/>
          </a:prstGeom>
          <a:noFill/>
          <a:ln w="19050">
            <a:solidFill>
              <a:srgbClr val="66006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761A4-CB02-4114-BD4B-0650D125E9AE}"/>
              </a:ext>
            </a:extLst>
          </p:cNvPr>
          <p:cNvSpPr/>
          <p:nvPr/>
        </p:nvSpPr>
        <p:spPr>
          <a:xfrm>
            <a:off x="6096000" y="5294251"/>
            <a:ext cx="1184299" cy="406041"/>
          </a:xfrm>
          <a:prstGeom prst="rect">
            <a:avLst/>
          </a:prstGeom>
          <a:noFill/>
          <a:ln w="19050">
            <a:solidFill>
              <a:srgbClr val="66006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E589D7-EA0D-480D-9739-860E608C43BF}"/>
              </a:ext>
            </a:extLst>
          </p:cNvPr>
          <p:cNvSpPr/>
          <p:nvPr/>
        </p:nvSpPr>
        <p:spPr>
          <a:xfrm>
            <a:off x="6096000" y="4219200"/>
            <a:ext cx="1184299" cy="406041"/>
          </a:xfrm>
          <a:prstGeom prst="rect">
            <a:avLst/>
          </a:prstGeom>
          <a:noFill/>
          <a:ln w="19050">
            <a:solidFill>
              <a:srgbClr val="66006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3C6846-01BC-4EF8-A3AB-EBEF41CAEFF0}"/>
              </a:ext>
            </a:extLst>
          </p:cNvPr>
          <p:cNvSpPr/>
          <p:nvPr/>
        </p:nvSpPr>
        <p:spPr>
          <a:xfrm>
            <a:off x="6096000" y="3144149"/>
            <a:ext cx="1184299" cy="406041"/>
          </a:xfrm>
          <a:prstGeom prst="rect">
            <a:avLst/>
          </a:prstGeom>
          <a:noFill/>
          <a:ln w="19050">
            <a:solidFill>
              <a:srgbClr val="66006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BE0FBFE-B26A-482F-B4FF-6F907B275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3544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B7DA30E-9BE1-411F-8D2E-81EA05A878A1}"/>
              </a:ext>
            </a:extLst>
          </p:cNvPr>
          <p:cNvSpPr/>
          <p:nvPr/>
        </p:nvSpPr>
        <p:spPr>
          <a:xfrm>
            <a:off x="7543799" y="1296589"/>
            <a:ext cx="4303783" cy="623054"/>
          </a:xfrm>
          <a:prstGeom prst="rect">
            <a:avLst/>
          </a:prstGeom>
          <a:solidFill>
            <a:srgbClr val="4B2C5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kern="0" dirty="0">
                <a:solidFill>
                  <a:prstClr val="white"/>
                </a:solidFill>
                <a:latin typeface="Calibri"/>
              </a:rPr>
              <a:t>Lead of dialogue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5644F4-2996-44B8-A1F0-C15B3AC16D2A}"/>
              </a:ext>
            </a:extLst>
          </p:cNvPr>
          <p:cNvSpPr/>
          <p:nvPr/>
        </p:nvSpPr>
        <p:spPr>
          <a:xfrm>
            <a:off x="3005254" y="1296589"/>
            <a:ext cx="1833396" cy="551903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Pow</a:t>
            </a:r>
            <a:r>
              <a:rPr lang="fr-FR" b="1" dirty="0">
                <a:solidFill>
                  <a:schemeClr val="tx1"/>
                </a:solidFill>
              </a:rPr>
              <a:t>(A) = 0.9,  </a:t>
            </a:r>
            <a:r>
              <a:rPr lang="fr-FR" b="1" dirty="0" err="1">
                <a:solidFill>
                  <a:schemeClr val="tx1"/>
                </a:solidFill>
              </a:rPr>
              <a:t>Pow</a:t>
            </a:r>
            <a:r>
              <a:rPr lang="fr-FR" b="1" dirty="0">
                <a:solidFill>
                  <a:schemeClr val="tx1"/>
                </a:solidFill>
              </a:rPr>
              <a:t>(B) = 0.4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30B546-D4D5-4BB3-9C9C-72145CC38F4B}"/>
              </a:ext>
            </a:extLst>
          </p:cNvPr>
          <p:cNvSpPr/>
          <p:nvPr/>
        </p:nvSpPr>
        <p:spPr>
          <a:xfrm>
            <a:off x="421926" y="1344436"/>
            <a:ext cx="3500026" cy="504056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Agent A Dominant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 dirty="0">
                <a:solidFill>
                  <a:prstClr val="black"/>
                </a:solidFill>
                <a:latin typeface="Arial"/>
              </a:rPr>
              <a:t>Agent B </a:t>
            </a:r>
            <a:r>
              <a:rPr lang="fr-FR" b="1" kern="0" dirty="0" err="1">
                <a:solidFill>
                  <a:prstClr val="black"/>
                </a:solidFill>
                <a:latin typeface="Arial"/>
              </a:rPr>
              <a:t>Submissive</a:t>
            </a:r>
            <a:endParaRPr kumimoji="0" lang="fr-FR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6F2D2AC7-5A30-478A-9AAE-0B7E19CC7589}"/>
              </a:ext>
            </a:extLst>
          </p:cNvPr>
          <p:cNvSpPr txBox="1">
            <a:spLocks/>
          </p:cNvSpPr>
          <p:nvPr/>
        </p:nvSpPr>
        <p:spPr>
          <a:xfrm>
            <a:off x="346276" y="205142"/>
            <a:ext cx="10515600" cy="1064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Mental model: </a:t>
            </a:r>
            <a:r>
              <a:rPr lang="en-US" sz="3200" b="1" cap="all" dirty="0">
                <a:solidFill>
                  <a:srgbClr val="002060"/>
                </a:solidFill>
                <a:latin typeface="Open Sans" panose="020B0606030504020204" pitchFamily="34" charset="0"/>
              </a:rPr>
              <a:t>utterance choice</a:t>
            </a:r>
            <a:endParaRPr lang="fr-FR" sz="32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F396BDD6-8561-4D6B-99B0-A753FE412D54}"/>
              </a:ext>
            </a:extLst>
          </p:cNvPr>
          <p:cNvSpPr txBox="1">
            <a:spLocks/>
          </p:cNvSpPr>
          <p:nvPr/>
        </p:nvSpPr>
        <p:spPr>
          <a:xfrm>
            <a:off x="734193" y="2123696"/>
            <a:ext cx="4852567" cy="46683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A: "Let's go to a Chinese restaurant."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    B: "I don't like Chinese restaurants, let's choose something else."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A: "Let's go to the Shanghai. It's a quiet, cheap Chinese restaurant on the south side."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    B: "Do you like Italian restaurants?"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A: "I don't like Italian restaurants."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    B: "Do you like French restaurants?"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A: "Let's go to the Shanghai. It's a quiet, cheap Chinese restaurant on the south side."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    B: "Do you like French restaurants?"</a:t>
            </a:r>
            <a:endParaRPr lang="fr-FR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1800" dirty="0"/>
            </a:br>
            <a:r>
              <a:rPr lang="en-US" sz="1800" dirty="0"/>
              <a:t>  </a:t>
            </a:r>
            <a:endParaRPr lang="fr-FR" sz="18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FB810B3-BF12-4A45-90D4-3C4ECBD5D2A8}"/>
              </a:ext>
            </a:extLst>
          </p:cNvPr>
          <p:cNvSpPr txBox="1"/>
          <p:nvPr/>
        </p:nvSpPr>
        <p:spPr>
          <a:xfrm>
            <a:off x="6096000" y="2057204"/>
            <a:ext cx="5723343" cy="48013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A: "I don't like French restaurants."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    B: "Do you like Korean restaurants?"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A: "Let's go to a cheap restaurant."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    B: "Okay, let's go to a cheap restaurant."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A: "Let's go to a restaurant on the south side."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    B: "Okay, let's go to a restaurant on the south side."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A: "Let's go to the Shanghai. It's a quiet, cheap Chinese restaurant on the south side."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    B: "Okay, let's go to the Shanghai restaurant.“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856CE1-29B4-4F20-A266-15280F3C8CDE}"/>
              </a:ext>
            </a:extLst>
          </p:cNvPr>
          <p:cNvSpPr/>
          <p:nvPr/>
        </p:nvSpPr>
        <p:spPr>
          <a:xfrm>
            <a:off x="734193" y="2577628"/>
            <a:ext cx="4752207" cy="668305"/>
          </a:xfrm>
          <a:prstGeom prst="rect">
            <a:avLst/>
          </a:prstGeom>
          <a:solidFill>
            <a:srgbClr val="660066">
              <a:alpha val="20000"/>
            </a:srgbClr>
          </a:solidFill>
          <a:ln w="1905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3C6846-01BC-4EF8-A3AB-EBEF41CAEFF0}"/>
              </a:ext>
            </a:extLst>
          </p:cNvPr>
          <p:cNvSpPr/>
          <p:nvPr/>
        </p:nvSpPr>
        <p:spPr>
          <a:xfrm>
            <a:off x="734193" y="4031169"/>
            <a:ext cx="3693807" cy="406041"/>
          </a:xfrm>
          <a:prstGeom prst="rect">
            <a:avLst/>
          </a:prstGeom>
          <a:solidFill>
            <a:srgbClr val="660066">
              <a:alpha val="20000"/>
            </a:srgbClr>
          </a:solidFill>
          <a:ln w="1905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1F0D18-939C-4F6E-A9BF-4E97A03233CA}"/>
              </a:ext>
            </a:extLst>
          </p:cNvPr>
          <p:cNvSpPr/>
          <p:nvPr/>
        </p:nvSpPr>
        <p:spPr>
          <a:xfrm>
            <a:off x="734192" y="5041025"/>
            <a:ext cx="3744208" cy="406041"/>
          </a:xfrm>
          <a:prstGeom prst="rect">
            <a:avLst/>
          </a:prstGeom>
          <a:solidFill>
            <a:srgbClr val="660066">
              <a:alpha val="20000"/>
            </a:srgbClr>
          </a:solidFill>
          <a:ln w="1905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7644C7-19EE-4653-AFF1-19A04C3270FB}"/>
              </a:ext>
            </a:extLst>
          </p:cNvPr>
          <p:cNvSpPr/>
          <p:nvPr/>
        </p:nvSpPr>
        <p:spPr>
          <a:xfrm>
            <a:off x="734192" y="6163262"/>
            <a:ext cx="3744208" cy="406041"/>
          </a:xfrm>
          <a:prstGeom prst="rect">
            <a:avLst/>
          </a:prstGeom>
          <a:solidFill>
            <a:srgbClr val="660066">
              <a:alpha val="20000"/>
            </a:srgbClr>
          </a:solidFill>
          <a:ln w="1905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E21BE9-E749-40AB-9943-66287876855F}"/>
              </a:ext>
            </a:extLst>
          </p:cNvPr>
          <p:cNvSpPr/>
          <p:nvPr/>
        </p:nvSpPr>
        <p:spPr>
          <a:xfrm>
            <a:off x="6167438" y="2588653"/>
            <a:ext cx="3744208" cy="406041"/>
          </a:xfrm>
          <a:prstGeom prst="rect">
            <a:avLst/>
          </a:prstGeom>
          <a:solidFill>
            <a:srgbClr val="660066">
              <a:alpha val="20000"/>
            </a:srgbClr>
          </a:solidFill>
          <a:ln w="1905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3E18B0-A347-4BAD-AC83-ED4D75F39156}"/>
              </a:ext>
            </a:extLst>
          </p:cNvPr>
          <p:cNvSpPr/>
          <p:nvPr/>
        </p:nvSpPr>
        <p:spPr>
          <a:xfrm>
            <a:off x="6167438" y="3681886"/>
            <a:ext cx="4027762" cy="406041"/>
          </a:xfrm>
          <a:prstGeom prst="rect">
            <a:avLst/>
          </a:prstGeom>
          <a:solidFill>
            <a:srgbClr val="660066">
              <a:alpha val="20000"/>
            </a:srgbClr>
          </a:solidFill>
          <a:ln w="1905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FE41D4-0F4C-497F-A3D9-48A9990C6F01}"/>
              </a:ext>
            </a:extLst>
          </p:cNvPr>
          <p:cNvSpPr/>
          <p:nvPr/>
        </p:nvSpPr>
        <p:spPr>
          <a:xfrm>
            <a:off x="6167438" y="4774646"/>
            <a:ext cx="5093362" cy="406041"/>
          </a:xfrm>
          <a:prstGeom prst="rect">
            <a:avLst/>
          </a:prstGeom>
          <a:solidFill>
            <a:srgbClr val="660066">
              <a:alpha val="20000"/>
            </a:srgbClr>
          </a:solidFill>
          <a:ln w="1905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3A9906-9FC8-45BF-81A2-7FE2FCCF47E6}"/>
              </a:ext>
            </a:extLst>
          </p:cNvPr>
          <p:cNvSpPr/>
          <p:nvPr/>
        </p:nvSpPr>
        <p:spPr>
          <a:xfrm>
            <a:off x="6167438" y="6132871"/>
            <a:ext cx="4502962" cy="406041"/>
          </a:xfrm>
          <a:prstGeom prst="rect">
            <a:avLst/>
          </a:prstGeom>
          <a:solidFill>
            <a:srgbClr val="660066">
              <a:alpha val="20000"/>
            </a:srgbClr>
          </a:solidFill>
          <a:ln w="1905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4758FBA-89D8-4327-98E9-FEC00437F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1899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AF6271-CED5-4005-BC69-0BF9B1D0EE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2A09FFD-81D6-4FF6-B8B5-EF8A1664DBCA}"/>
              </a:ext>
            </a:extLst>
          </p:cNvPr>
          <p:cNvSpPr txBox="1">
            <a:spLocks/>
          </p:cNvSpPr>
          <p:nvPr/>
        </p:nvSpPr>
        <p:spPr>
          <a:xfrm>
            <a:off x="1022350" y="2085264"/>
            <a:ext cx="10414000" cy="21858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500" b="1" kern="1200" cap="all" normalizeH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all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" panose="020B0606030504020204" pitchFamily="34" charset="0"/>
              </a:rPr>
              <a:t>evaluation</a:t>
            </a:r>
            <a:r>
              <a:rPr kumimoji="0" lang="fr-FR" sz="4000" b="1" i="0" u="none" strike="noStrike" kern="1200" cap="all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" panose="020B0606030504020204" pitchFamily="34" charset="0"/>
              </a:rPr>
              <a:t>: </a:t>
            </a:r>
            <a:r>
              <a:rPr kumimoji="0" lang="fr-FR" sz="4000" b="1" i="0" u="none" strike="noStrike" kern="1200" cap="all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</a:rPr>
              <a:t>perception </a:t>
            </a:r>
            <a:r>
              <a:rPr lang="fr-FR" sz="4000" dirty="0"/>
              <a:t>of </a:t>
            </a:r>
            <a:r>
              <a:rPr kumimoji="0" lang="fr-FR" sz="4000" b="1" i="0" u="none" strike="noStrike" kern="1200" cap="all" spc="0" normalizeH="0" baseline="0" noProof="0" dirty="0" err="1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</a:rPr>
              <a:t>behaviors</a:t>
            </a:r>
            <a:r>
              <a:rPr kumimoji="0" lang="fr-FR" sz="4000" b="1" i="0" u="none" strike="noStrike" kern="1200" cap="all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</a:rPr>
              <a:t> of dominance</a:t>
            </a:r>
            <a:endParaRPr kumimoji="0" lang="fr-FR" sz="4000" b="1" i="0" u="none" strike="noStrike" kern="1200" cap="all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D02BEB-6562-4C4F-82A1-6BE6F83F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0" y="6356351"/>
            <a:ext cx="2743200" cy="365125"/>
          </a:xfrm>
        </p:spPr>
        <p:txBody>
          <a:bodyPr/>
          <a:lstStyle/>
          <a:p>
            <a:fld id="{830C4335-9913-4F80-B9D7-EA4FD23BFB5C}" type="slidenum">
              <a:rPr lang="fr-FR" sz="1400" b="1" smtClean="0"/>
              <a:t>32</a:t>
            </a:fld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687737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68D81948-7958-4863-AAB8-5B9EC2BD3330}"/>
              </a:ext>
            </a:extLst>
          </p:cNvPr>
          <p:cNvSpPr txBox="1">
            <a:spLocks/>
          </p:cNvSpPr>
          <p:nvPr/>
        </p:nvSpPr>
        <p:spPr>
          <a:xfrm>
            <a:off x="346276" y="205142"/>
            <a:ext cx="10515600" cy="1064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Mental model: </a:t>
            </a:r>
            <a:r>
              <a:rPr lang="en-US" sz="3200" b="1" cap="all" dirty="0">
                <a:solidFill>
                  <a:srgbClr val="002060"/>
                </a:solidFill>
                <a:latin typeface="Open Sans" panose="020B0606030504020204" pitchFamily="34" charset="0"/>
              </a:rPr>
              <a:t>agent/agent study</a:t>
            </a:r>
            <a:endParaRPr lang="fr-FR" sz="32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B7468BB-0730-4837-A7DA-E7209B1DDB2F}"/>
              </a:ext>
            </a:extLst>
          </p:cNvPr>
          <p:cNvSpPr/>
          <p:nvPr/>
        </p:nvSpPr>
        <p:spPr>
          <a:xfrm>
            <a:off x="2792904" y="1647044"/>
            <a:ext cx="6760316" cy="10644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0FBEF69-D4CE-45C9-9D2B-24A6D72B3BA3}"/>
              </a:ext>
            </a:extLst>
          </p:cNvPr>
          <p:cNvSpPr/>
          <p:nvPr/>
        </p:nvSpPr>
        <p:spPr>
          <a:xfrm>
            <a:off x="2792904" y="2879512"/>
            <a:ext cx="6760316" cy="10644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C4A79C-0F3C-4584-886F-5FBDFD143E98}"/>
              </a:ext>
            </a:extLst>
          </p:cNvPr>
          <p:cNvSpPr/>
          <p:nvPr/>
        </p:nvSpPr>
        <p:spPr>
          <a:xfrm>
            <a:off x="2792904" y="4111980"/>
            <a:ext cx="6760316" cy="10644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E2D4D7-3420-4A69-B9A8-9B8FEC5DAA57}"/>
              </a:ext>
            </a:extLst>
          </p:cNvPr>
          <p:cNvSpPr/>
          <p:nvPr/>
        </p:nvSpPr>
        <p:spPr>
          <a:xfrm>
            <a:off x="2792904" y="5344449"/>
            <a:ext cx="6760316" cy="10644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7">
            <a:extLst>
              <a:ext uri="{FF2B5EF4-FFF2-40B4-BE49-F238E27FC236}">
                <a16:creationId xmlns:a16="http://schemas.microsoft.com/office/drawing/2014/main" id="{FEF55F55-D0AF-43B7-A262-0317A0F65383}"/>
              </a:ext>
            </a:extLst>
          </p:cNvPr>
          <p:cNvGrpSpPr/>
          <p:nvPr/>
        </p:nvGrpSpPr>
        <p:grpSpPr>
          <a:xfrm>
            <a:off x="2682067" y="1550078"/>
            <a:ext cx="6774751" cy="1064475"/>
            <a:chOff x="3925455" y="1191491"/>
            <a:chExt cx="6400799" cy="96981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87ED999-F1E7-48C2-9335-1F047EDA5A78}"/>
                </a:ext>
              </a:extLst>
            </p:cNvPr>
            <p:cNvSpPr/>
            <p:nvPr/>
          </p:nvSpPr>
          <p:spPr>
            <a:xfrm>
              <a:off x="4895271" y="1191491"/>
              <a:ext cx="5430983" cy="969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6">
              <a:extLst>
                <a:ext uri="{FF2B5EF4-FFF2-40B4-BE49-F238E27FC236}">
                  <a16:creationId xmlns:a16="http://schemas.microsoft.com/office/drawing/2014/main" id="{DD00EA19-159A-4088-A538-18C365D9EF9A}"/>
                </a:ext>
              </a:extLst>
            </p:cNvPr>
            <p:cNvGrpSpPr/>
            <p:nvPr/>
          </p:nvGrpSpPr>
          <p:grpSpPr>
            <a:xfrm>
              <a:off x="3925455" y="1191491"/>
              <a:ext cx="1178646" cy="969818"/>
              <a:chOff x="3925455" y="1191491"/>
              <a:chExt cx="1178646" cy="969818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3A97E78-C52D-4452-AA90-0A394EDF9147}"/>
                  </a:ext>
                </a:extLst>
              </p:cNvPr>
              <p:cNvSpPr/>
              <p:nvPr/>
            </p:nvSpPr>
            <p:spPr>
              <a:xfrm>
                <a:off x="3925455" y="1191491"/>
                <a:ext cx="969818" cy="9698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H1</a:t>
                </a:r>
              </a:p>
            </p:txBody>
          </p:sp>
          <p:sp>
            <p:nvSpPr>
              <p:cNvPr id="53" name="Isosceles Triangle 5">
                <a:extLst>
                  <a:ext uri="{FF2B5EF4-FFF2-40B4-BE49-F238E27FC236}">
                    <a16:creationId xmlns:a16="http://schemas.microsoft.com/office/drawing/2014/main" id="{ABA5E4D0-6E0F-4C1D-BBA3-A143C7B90259}"/>
                  </a:ext>
                </a:extLst>
              </p:cNvPr>
              <p:cNvSpPr/>
              <p:nvPr/>
            </p:nvSpPr>
            <p:spPr>
              <a:xfrm rot="5400000">
                <a:off x="4803124" y="1537059"/>
                <a:ext cx="323272" cy="278683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4" name="Group 8">
            <a:extLst>
              <a:ext uri="{FF2B5EF4-FFF2-40B4-BE49-F238E27FC236}">
                <a16:creationId xmlns:a16="http://schemas.microsoft.com/office/drawing/2014/main" id="{06AEDE75-B706-4556-B496-A398F4757666}"/>
              </a:ext>
            </a:extLst>
          </p:cNvPr>
          <p:cNvGrpSpPr/>
          <p:nvPr/>
        </p:nvGrpSpPr>
        <p:grpSpPr>
          <a:xfrm>
            <a:off x="2682067" y="2782469"/>
            <a:ext cx="6774751" cy="1064475"/>
            <a:chOff x="3925455" y="1191491"/>
            <a:chExt cx="6400799" cy="96981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3AA851A-B044-47FB-B7BF-159C85DF91DF}"/>
                </a:ext>
              </a:extLst>
            </p:cNvPr>
            <p:cNvSpPr/>
            <p:nvPr/>
          </p:nvSpPr>
          <p:spPr>
            <a:xfrm>
              <a:off x="4895271" y="1191491"/>
              <a:ext cx="5430983" cy="969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10">
              <a:extLst>
                <a:ext uri="{FF2B5EF4-FFF2-40B4-BE49-F238E27FC236}">
                  <a16:creationId xmlns:a16="http://schemas.microsoft.com/office/drawing/2014/main" id="{C35C923D-19CD-413A-9620-FDE941D347CB}"/>
                </a:ext>
              </a:extLst>
            </p:cNvPr>
            <p:cNvGrpSpPr/>
            <p:nvPr/>
          </p:nvGrpSpPr>
          <p:grpSpPr>
            <a:xfrm>
              <a:off x="3925455" y="1191491"/>
              <a:ext cx="1178646" cy="969818"/>
              <a:chOff x="3925455" y="1191491"/>
              <a:chExt cx="1178646" cy="969818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CBF729C-99C3-403C-BC92-48FABB5751FA}"/>
                  </a:ext>
                </a:extLst>
              </p:cNvPr>
              <p:cNvSpPr/>
              <p:nvPr/>
            </p:nvSpPr>
            <p:spPr>
              <a:xfrm>
                <a:off x="3925455" y="1191491"/>
                <a:ext cx="969818" cy="96981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H2</a:t>
                </a:r>
              </a:p>
            </p:txBody>
          </p:sp>
          <p:sp>
            <p:nvSpPr>
              <p:cNvPr id="58" name="Isosceles Triangle 12">
                <a:extLst>
                  <a:ext uri="{FF2B5EF4-FFF2-40B4-BE49-F238E27FC236}">
                    <a16:creationId xmlns:a16="http://schemas.microsoft.com/office/drawing/2014/main" id="{43F6F084-7639-4A99-9A1A-AB652AED8826}"/>
                  </a:ext>
                </a:extLst>
              </p:cNvPr>
              <p:cNvSpPr/>
              <p:nvPr/>
            </p:nvSpPr>
            <p:spPr>
              <a:xfrm rot="5400000">
                <a:off x="4803124" y="1537059"/>
                <a:ext cx="323272" cy="278683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9" name="Group 13">
            <a:extLst>
              <a:ext uri="{FF2B5EF4-FFF2-40B4-BE49-F238E27FC236}">
                <a16:creationId xmlns:a16="http://schemas.microsoft.com/office/drawing/2014/main" id="{A8EDDCB8-BA58-4101-8B5A-5B9C66454435}"/>
              </a:ext>
            </a:extLst>
          </p:cNvPr>
          <p:cNvGrpSpPr/>
          <p:nvPr/>
        </p:nvGrpSpPr>
        <p:grpSpPr>
          <a:xfrm>
            <a:off x="2682067" y="4014860"/>
            <a:ext cx="6774751" cy="1064475"/>
            <a:chOff x="3925455" y="1191491"/>
            <a:chExt cx="6400799" cy="969818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BCDD703-B02C-445A-BC1F-F9668139F397}"/>
                </a:ext>
              </a:extLst>
            </p:cNvPr>
            <p:cNvSpPr/>
            <p:nvPr/>
          </p:nvSpPr>
          <p:spPr>
            <a:xfrm>
              <a:off x="4895271" y="1191491"/>
              <a:ext cx="5430983" cy="969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15">
              <a:extLst>
                <a:ext uri="{FF2B5EF4-FFF2-40B4-BE49-F238E27FC236}">
                  <a16:creationId xmlns:a16="http://schemas.microsoft.com/office/drawing/2014/main" id="{49AC42C6-9665-408B-98D1-AB977AEEE4A1}"/>
                </a:ext>
              </a:extLst>
            </p:cNvPr>
            <p:cNvGrpSpPr/>
            <p:nvPr/>
          </p:nvGrpSpPr>
          <p:grpSpPr>
            <a:xfrm>
              <a:off x="3925455" y="1191491"/>
              <a:ext cx="1178646" cy="969818"/>
              <a:chOff x="3925455" y="1191491"/>
              <a:chExt cx="1178646" cy="969818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DBD0EAF-9604-44F6-9371-40DD098911B9}"/>
                  </a:ext>
                </a:extLst>
              </p:cNvPr>
              <p:cNvSpPr/>
              <p:nvPr/>
            </p:nvSpPr>
            <p:spPr>
              <a:xfrm>
                <a:off x="3925455" y="1191491"/>
                <a:ext cx="969818" cy="96981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H3</a:t>
                </a:r>
              </a:p>
            </p:txBody>
          </p:sp>
          <p:sp>
            <p:nvSpPr>
              <p:cNvPr id="63" name="Isosceles Triangle 17">
                <a:extLst>
                  <a:ext uri="{FF2B5EF4-FFF2-40B4-BE49-F238E27FC236}">
                    <a16:creationId xmlns:a16="http://schemas.microsoft.com/office/drawing/2014/main" id="{4CDE7148-1885-46C6-9162-DF834C6CE6B6}"/>
                  </a:ext>
                </a:extLst>
              </p:cNvPr>
              <p:cNvSpPr/>
              <p:nvPr/>
            </p:nvSpPr>
            <p:spPr>
              <a:xfrm rot="5400000">
                <a:off x="4803124" y="1537059"/>
                <a:ext cx="323272" cy="278683"/>
              </a:xfrm>
              <a:prstGeom prst="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4" name="Group 18">
            <a:extLst>
              <a:ext uri="{FF2B5EF4-FFF2-40B4-BE49-F238E27FC236}">
                <a16:creationId xmlns:a16="http://schemas.microsoft.com/office/drawing/2014/main" id="{BFA401CB-C9A5-4AE4-9D68-39D4C404ED40}"/>
              </a:ext>
            </a:extLst>
          </p:cNvPr>
          <p:cNvGrpSpPr/>
          <p:nvPr/>
        </p:nvGrpSpPr>
        <p:grpSpPr>
          <a:xfrm>
            <a:off x="2682067" y="5247250"/>
            <a:ext cx="6774751" cy="1064475"/>
            <a:chOff x="3925455" y="1191491"/>
            <a:chExt cx="6400799" cy="969818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24E6F11-927F-4230-B759-F1607E2D37FE}"/>
                </a:ext>
              </a:extLst>
            </p:cNvPr>
            <p:cNvSpPr/>
            <p:nvPr/>
          </p:nvSpPr>
          <p:spPr>
            <a:xfrm>
              <a:off x="4895271" y="1191491"/>
              <a:ext cx="5430983" cy="969818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00" b="1" kern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6" name="Group 20">
              <a:extLst>
                <a:ext uri="{FF2B5EF4-FFF2-40B4-BE49-F238E27FC236}">
                  <a16:creationId xmlns:a16="http://schemas.microsoft.com/office/drawing/2014/main" id="{D936C40E-5FE0-4A56-A905-70D5A47398D4}"/>
                </a:ext>
              </a:extLst>
            </p:cNvPr>
            <p:cNvGrpSpPr/>
            <p:nvPr/>
          </p:nvGrpSpPr>
          <p:grpSpPr>
            <a:xfrm>
              <a:off x="3925455" y="1191491"/>
              <a:ext cx="1178646" cy="969818"/>
              <a:chOff x="3925455" y="1191491"/>
              <a:chExt cx="1178646" cy="969818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BF54412-F467-4015-AD7B-66808CBF4905}"/>
                  </a:ext>
                </a:extLst>
              </p:cNvPr>
              <p:cNvSpPr/>
              <p:nvPr/>
            </p:nvSpPr>
            <p:spPr>
              <a:xfrm>
                <a:off x="3925455" y="1191491"/>
                <a:ext cx="969818" cy="969818"/>
              </a:xfrm>
              <a:prstGeom prst="rect">
                <a:avLst/>
              </a:prstGeom>
              <a:solidFill>
                <a:srgbClr val="4B2C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4800" b="1" kern="0" dirty="0">
                    <a:solidFill>
                      <a:prstClr val="white"/>
                    </a:solidFill>
                    <a:latin typeface="Calibri"/>
                  </a:rPr>
                  <a:t>H4</a:t>
                </a:r>
              </a:p>
            </p:txBody>
          </p:sp>
          <p:sp>
            <p:nvSpPr>
              <p:cNvPr id="68" name="Isosceles Triangle 22">
                <a:extLst>
                  <a:ext uri="{FF2B5EF4-FFF2-40B4-BE49-F238E27FC236}">
                    <a16:creationId xmlns:a16="http://schemas.microsoft.com/office/drawing/2014/main" id="{83240E2A-3AB9-4058-A4C7-1DEE47A7C1C9}"/>
                  </a:ext>
                </a:extLst>
              </p:cNvPr>
              <p:cNvSpPr/>
              <p:nvPr/>
            </p:nvSpPr>
            <p:spPr>
              <a:xfrm rot="5400000">
                <a:off x="4803124" y="1537059"/>
                <a:ext cx="323272" cy="278683"/>
              </a:xfrm>
              <a:prstGeom prst="triangle">
                <a:avLst/>
              </a:prstGeom>
              <a:solidFill>
                <a:srgbClr val="4B2C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00" b="1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  <p:sp>
        <p:nvSpPr>
          <p:cNvPr id="71" name="TextBox 26">
            <a:extLst>
              <a:ext uri="{FF2B5EF4-FFF2-40B4-BE49-F238E27FC236}">
                <a16:creationId xmlns:a16="http://schemas.microsoft.com/office/drawing/2014/main" id="{9557C13B-7F51-438F-A5EE-53DC7886E608}"/>
              </a:ext>
            </a:extLst>
          </p:cNvPr>
          <p:cNvSpPr txBox="1"/>
          <p:nvPr/>
        </p:nvSpPr>
        <p:spPr>
          <a:xfrm>
            <a:off x="3489156" y="1756884"/>
            <a:ext cx="5967661" cy="69249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lvl="1"/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higher-power agent will more strongly be perceived as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self-centered 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 the lower-power agent</a:t>
            </a:r>
          </a:p>
        </p:txBody>
      </p:sp>
      <p:sp>
        <p:nvSpPr>
          <p:cNvPr id="74" name="TextBox 30">
            <a:extLst>
              <a:ext uri="{FF2B5EF4-FFF2-40B4-BE49-F238E27FC236}">
                <a16:creationId xmlns:a16="http://schemas.microsoft.com/office/drawing/2014/main" id="{22AA5847-4000-4837-A865-71F016764BB1}"/>
              </a:ext>
            </a:extLst>
          </p:cNvPr>
          <p:cNvSpPr txBox="1"/>
          <p:nvPr/>
        </p:nvSpPr>
        <p:spPr>
          <a:xfrm>
            <a:off x="3929573" y="2855092"/>
            <a:ext cx="5434544" cy="98488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lower-power agent will be more strongly perceived as making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larger concessions 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 the higher-power agent</a:t>
            </a:r>
          </a:p>
        </p:txBody>
      </p:sp>
      <p:sp>
        <p:nvSpPr>
          <p:cNvPr id="85" name="TextBox 26">
            <a:extLst>
              <a:ext uri="{FF2B5EF4-FFF2-40B4-BE49-F238E27FC236}">
                <a16:creationId xmlns:a16="http://schemas.microsoft.com/office/drawing/2014/main" id="{91E8C29B-EE64-4721-B331-5D9E342BD14E}"/>
              </a:ext>
            </a:extLst>
          </p:cNvPr>
          <p:cNvSpPr txBox="1"/>
          <p:nvPr/>
        </p:nvSpPr>
        <p:spPr>
          <a:xfrm>
            <a:off x="3489156" y="4280188"/>
            <a:ext cx="5921213" cy="69249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lvl="1"/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higher-power agent will more strongly be perceived as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demanding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than the lower-power agent</a:t>
            </a:r>
          </a:p>
        </p:txBody>
      </p:sp>
      <p:sp>
        <p:nvSpPr>
          <p:cNvPr id="86" name="TextBox 26">
            <a:extLst>
              <a:ext uri="{FF2B5EF4-FFF2-40B4-BE49-F238E27FC236}">
                <a16:creationId xmlns:a16="http://schemas.microsoft.com/office/drawing/2014/main" id="{9963919E-5C76-40D8-94B0-BB3F7B6A1A22}"/>
              </a:ext>
            </a:extLst>
          </p:cNvPr>
          <p:cNvSpPr txBox="1"/>
          <p:nvPr/>
        </p:nvSpPr>
        <p:spPr>
          <a:xfrm>
            <a:off x="3489156" y="5346759"/>
            <a:ext cx="5874961" cy="98488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fr-F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1" kern="0">
                <a:solidFill>
                  <a:prstClr val="white"/>
                </a:solidFill>
                <a:latin typeface="Calibri"/>
              </a:defRPr>
            </a:lvl1pPr>
            <a:lvl2pPr lvl="1">
              <a:defRPr sz="19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1"/>
            <a:r>
              <a:rPr lang="en-US" dirty="0"/>
              <a:t>The higher-power agent will more strongly be perceived as </a:t>
            </a:r>
            <a:r>
              <a:rPr lang="en-US" sz="2000" b="1" dirty="0"/>
              <a:t>taking the lead in the negotiation </a:t>
            </a:r>
            <a:r>
              <a:rPr lang="en-US" dirty="0"/>
              <a:t>than the lower-power agent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08E3254-F6DE-4A1F-B4BF-A5C621310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A6D747-44C1-4463-B913-BB0213E6988D}"/>
              </a:ext>
            </a:extLst>
          </p:cNvPr>
          <p:cNvSpPr/>
          <p:nvPr/>
        </p:nvSpPr>
        <p:spPr>
          <a:xfrm>
            <a:off x="354552" y="1801820"/>
            <a:ext cx="1426683" cy="4486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b="1" dirty="0"/>
              <a:t>Principle 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7A370AA-4638-4314-A792-40878BADAD7C}"/>
              </a:ext>
            </a:extLst>
          </p:cNvPr>
          <p:cNvSpPr/>
          <p:nvPr/>
        </p:nvSpPr>
        <p:spPr>
          <a:xfrm>
            <a:off x="346276" y="3663315"/>
            <a:ext cx="1426683" cy="4486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0" dirty="0">
                <a:solidFill>
                  <a:prstClr val="white"/>
                </a:solidFill>
                <a:latin typeface="Calibri"/>
              </a:rPr>
              <a:t>Principle 1</a:t>
            </a:r>
            <a:endParaRPr kumimoji="0" lang="en-US" sz="2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418478-798E-4090-98A7-0E6047CC31FE}"/>
              </a:ext>
            </a:extLst>
          </p:cNvPr>
          <p:cNvSpPr/>
          <p:nvPr/>
        </p:nvSpPr>
        <p:spPr>
          <a:xfrm>
            <a:off x="308761" y="5602076"/>
            <a:ext cx="1503823" cy="448664"/>
          </a:xfrm>
          <a:prstGeom prst="rect">
            <a:avLst/>
          </a:prstGeom>
          <a:solidFill>
            <a:srgbClr val="4B2C5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0" dirty="0">
                <a:solidFill>
                  <a:prstClr val="white"/>
                </a:solidFill>
                <a:latin typeface="Calibri"/>
              </a:rPr>
              <a:t>Principle 3</a:t>
            </a:r>
            <a:endParaRPr kumimoji="0" lang="en-US" sz="2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ccolade ouvrante 1">
            <a:extLst>
              <a:ext uri="{FF2B5EF4-FFF2-40B4-BE49-F238E27FC236}">
                <a16:creationId xmlns:a16="http://schemas.microsoft.com/office/drawing/2014/main" id="{42EDD60A-3156-4D2E-8AFD-AA3FCDD773ED}"/>
              </a:ext>
            </a:extLst>
          </p:cNvPr>
          <p:cNvSpPr/>
          <p:nvPr/>
        </p:nvSpPr>
        <p:spPr>
          <a:xfrm>
            <a:off x="2046677" y="2736816"/>
            <a:ext cx="244305" cy="235969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218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68D81948-7958-4863-AAB8-5B9EC2BD3330}"/>
              </a:ext>
            </a:extLst>
          </p:cNvPr>
          <p:cNvSpPr txBox="1">
            <a:spLocks/>
          </p:cNvSpPr>
          <p:nvPr/>
        </p:nvSpPr>
        <p:spPr>
          <a:xfrm>
            <a:off x="346276" y="205142"/>
            <a:ext cx="10515600" cy="1064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Mental model: </a:t>
            </a:r>
            <a:r>
              <a:rPr lang="en-US" sz="3200" b="1" cap="all" dirty="0">
                <a:solidFill>
                  <a:srgbClr val="002060"/>
                </a:solidFill>
                <a:latin typeface="Open Sans" panose="020B0606030504020204" pitchFamily="34" charset="0"/>
              </a:rPr>
              <a:t>agent/agent study</a:t>
            </a:r>
            <a:endParaRPr lang="fr-FR" sz="32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sp>
        <p:nvSpPr>
          <p:cNvPr id="38" name="Figure">
            <a:extLst>
              <a:ext uri="{FF2B5EF4-FFF2-40B4-BE49-F238E27FC236}">
                <a16:creationId xmlns:a16="http://schemas.microsoft.com/office/drawing/2014/main" id="{9C60B6DB-756F-470B-821C-BD123097CC63}"/>
              </a:ext>
            </a:extLst>
          </p:cNvPr>
          <p:cNvSpPr/>
          <p:nvPr/>
        </p:nvSpPr>
        <p:spPr>
          <a:xfrm>
            <a:off x="6723398" y="2110445"/>
            <a:ext cx="1177859" cy="1043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2" h="21600" extrusionOk="0">
                <a:moveTo>
                  <a:pt x="15332" y="0"/>
                </a:moveTo>
                <a:lnTo>
                  <a:pt x="6130" y="0"/>
                </a:lnTo>
                <a:cubicBezTo>
                  <a:pt x="5579" y="0"/>
                  <a:pt x="5083" y="344"/>
                  <a:pt x="4808" y="875"/>
                </a:cubicBezTo>
                <a:lnTo>
                  <a:pt x="207" y="9940"/>
                </a:lnTo>
                <a:cubicBezTo>
                  <a:pt x="-69" y="10472"/>
                  <a:pt x="-69" y="11128"/>
                  <a:pt x="207" y="11660"/>
                </a:cubicBezTo>
                <a:lnTo>
                  <a:pt x="4808" y="20725"/>
                </a:lnTo>
                <a:cubicBezTo>
                  <a:pt x="5083" y="21256"/>
                  <a:pt x="5579" y="21600"/>
                  <a:pt x="6130" y="21600"/>
                </a:cubicBezTo>
                <a:lnTo>
                  <a:pt x="15332" y="21600"/>
                </a:lnTo>
                <a:cubicBezTo>
                  <a:pt x="15883" y="21600"/>
                  <a:pt x="16379" y="21256"/>
                  <a:pt x="16654" y="20725"/>
                </a:cubicBezTo>
                <a:lnTo>
                  <a:pt x="21255" y="11660"/>
                </a:lnTo>
                <a:cubicBezTo>
                  <a:pt x="21531" y="11128"/>
                  <a:pt x="21531" y="10472"/>
                  <a:pt x="21255" y="9940"/>
                </a:cubicBezTo>
                <a:lnTo>
                  <a:pt x="16654" y="875"/>
                </a:lnTo>
                <a:cubicBezTo>
                  <a:pt x="16379" y="344"/>
                  <a:pt x="15855" y="0"/>
                  <a:pt x="15332" y="0"/>
                </a:cubicBezTo>
                <a:close/>
              </a:path>
            </a:pathLst>
          </a:custGeom>
          <a:solidFill>
            <a:srgbClr val="FFE2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ercle">
            <a:extLst>
              <a:ext uri="{FF2B5EF4-FFF2-40B4-BE49-F238E27FC236}">
                <a16:creationId xmlns:a16="http://schemas.microsoft.com/office/drawing/2014/main" id="{2BFA79B9-4CB3-4BD8-AC0A-027D01B10B93}"/>
              </a:ext>
            </a:extLst>
          </p:cNvPr>
          <p:cNvSpPr/>
          <p:nvPr/>
        </p:nvSpPr>
        <p:spPr>
          <a:xfrm>
            <a:off x="6950058" y="2276663"/>
            <a:ext cx="725765" cy="7245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7">
            <a:extLst>
              <a:ext uri="{FF2B5EF4-FFF2-40B4-BE49-F238E27FC236}">
                <a16:creationId xmlns:a16="http://schemas.microsoft.com/office/drawing/2014/main" id="{833C1F30-0255-4D19-B5BC-51286FAEA671}"/>
              </a:ext>
            </a:extLst>
          </p:cNvPr>
          <p:cNvSpPr/>
          <p:nvPr/>
        </p:nvSpPr>
        <p:spPr>
          <a:xfrm>
            <a:off x="7811411" y="2110445"/>
            <a:ext cx="3770427" cy="398858"/>
          </a:xfrm>
          <a:custGeom>
            <a:avLst/>
            <a:gdLst>
              <a:gd name="connsiteX0" fmla="*/ 0 w 2712057"/>
              <a:gd name="connsiteY0" fmla="*/ 0 h 293150"/>
              <a:gd name="connsiteX1" fmla="*/ 872641 w 2712057"/>
              <a:gd name="connsiteY1" fmla="*/ 0 h 293150"/>
              <a:gd name="connsiteX2" fmla="*/ 1928123 w 2712057"/>
              <a:gd name="connsiteY2" fmla="*/ 0 h 293150"/>
              <a:gd name="connsiteX3" fmla="*/ 2712057 w 2712057"/>
              <a:gd name="connsiteY3" fmla="*/ 0 h 293150"/>
              <a:gd name="connsiteX4" fmla="*/ 2712057 w 2712057"/>
              <a:gd name="connsiteY4" fmla="*/ 293150 h 293150"/>
              <a:gd name="connsiteX5" fmla="*/ 1757359 w 2712057"/>
              <a:gd name="connsiteY5" fmla="*/ 293150 h 293150"/>
              <a:gd name="connsiteX6" fmla="*/ 1184868 w 2712057"/>
              <a:gd name="connsiteY6" fmla="*/ 293150 h 293150"/>
              <a:gd name="connsiteX7" fmla="*/ 170764 w 2712057"/>
              <a:gd name="connsiteY7" fmla="*/ 293150 h 29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2057" h="293150">
                <a:moveTo>
                  <a:pt x="0" y="0"/>
                </a:moveTo>
                <a:lnTo>
                  <a:pt x="872641" y="0"/>
                </a:lnTo>
                <a:lnTo>
                  <a:pt x="1928123" y="0"/>
                </a:lnTo>
                <a:lnTo>
                  <a:pt x="2712057" y="0"/>
                </a:lnTo>
                <a:lnTo>
                  <a:pt x="2712057" y="293150"/>
                </a:lnTo>
                <a:lnTo>
                  <a:pt x="1757359" y="293150"/>
                </a:lnTo>
                <a:lnTo>
                  <a:pt x="1184868" y="293150"/>
                </a:lnTo>
                <a:lnTo>
                  <a:pt x="170764" y="29315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all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CONDITIONS</a:t>
            </a:r>
          </a:p>
        </p:txBody>
      </p:sp>
      <p:sp>
        <p:nvSpPr>
          <p:cNvPr id="42" name="Figure">
            <a:extLst>
              <a:ext uri="{FF2B5EF4-FFF2-40B4-BE49-F238E27FC236}">
                <a16:creationId xmlns:a16="http://schemas.microsoft.com/office/drawing/2014/main" id="{19773EB4-2B90-4474-A5C7-A0E2954AFD1D}"/>
              </a:ext>
            </a:extLst>
          </p:cNvPr>
          <p:cNvSpPr/>
          <p:nvPr/>
        </p:nvSpPr>
        <p:spPr>
          <a:xfrm>
            <a:off x="4579947" y="1499361"/>
            <a:ext cx="1177124" cy="1044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2" h="21600" extrusionOk="0">
                <a:moveTo>
                  <a:pt x="6130" y="0"/>
                </a:moveTo>
                <a:lnTo>
                  <a:pt x="15332" y="0"/>
                </a:lnTo>
                <a:cubicBezTo>
                  <a:pt x="15883" y="0"/>
                  <a:pt x="16379" y="344"/>
                  <a:pt x="16654" y="875"/>
                </a:cubicBezTo>
                <a:lnTo>
                  <a:pt x="21255" y="9940"/>
                </a:lnTo>
                <a:cubicBezTo>
                  <a:pt x="21531" y="10472"/>
                  <a:pt x="21531" y="11128"/>
                  <a:pt x="21255" y="11660"/>
                </a:cubicBezTo>
                <a:lnTo>
                  <a:pt x="16654" y="20725"/>
                </a:lnTo>
                <a:cubicBezTo>
                  <a:pt x="16379" y="21256"/>
                  <a:pt x="15883" y="21600"/>
                  <a:pt x="15332" y="21600"/>
                </a:cubicBezTo>
                <a:lnTo>
                  <a:pt x="6130" y="21600"/>
                </a:lnTo>
                <a:cubicBezTo>
                  <a:pt x="5579" y="21600"/>
                  <a:pt x="5083" y="21256"/>
                  <a:pt x="4808" y="20725"/>
                </a:cubicBezTo>
                <a:lnTo>
                  <a:pt x="207" y="11660"/>
                </a:lnTo>
                <a:cubicBezTo>
                  <a:pt x="-69" y="11128"/>
                  <a:pt x="-69" y="10472"/>
                  <a:pt x="207" y="9940"/>
                </a:cubicBezTo>
                <a:lnTo>
                  <a:pt x="4808" y="875"/>
                </a:lnTo>
                <a:cubicBezTo>
                  <a:pt x="5083" y="344"/>
                  <a:pt x="5607" y="0"/>
                  <a:pt x="613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Cercle">
            <a:extLst>
              <a:ext uri="{FF2B5EF4-FFF2-40B4-BE49-F238E27FC236}">
                <a16:creationId xmlns:a16="http://schemas.microsoft.com/office/drawing/2014/main" id="{B3B5C118-B42F-42B3-8B90-C2F1B0736766}"/>
              </a:ext>
            </a:extLst>
          </p:cNvPr>
          <p:cNvSpPr/>
          <p:nvPr/>
        </p:nvSpPr>
        <p:spPr>
          <a:xfrm>
            <a:off x="4806609" y="1650468"/>
            <a:ext cx="725312" cy="72531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31">
            <a:extLst>
              <a:ext uri="{FF2B5EF4-FFF2-40B4-BE49-F238E27FC236}">
                <a16:creationId xmlns:a16="http://schemas.microsoft.com/office/drawing/2014/main" id="{4783D1AB-F679-448C-9995-5121DD277A1E}"/>
              </a:ext>
            </a:extLst>
          </p:cNvPr>
          <p:cNvSpPr/>
          <p:nvPr/>
        </p:nvSpPr>
        <p:spPr>
          <a:xfrm>
            <a:off x="608344" y="1499361"/>
            <a:ext cx="4001755" cy="353591"/>
          </a:xfrm>
          <a:custGeom>
            <a:avLst/>
            <a:gdLst>
              <a:gd name="connsiteX0" fmla="*/ 0 w 2718628"/>
              <a:gd name="connsiteY0" fmla="*/ 0 h 293150"/>
              <a:gd name="connsiteX1" fmla="*/ 792017 w 2718628"/>
              <a:gd name="connsiteY1" fmla="*/ 0 h 293150"/>
              <a:gd name="connsiteX2" fmla="*/ 2146785 w 2718628"/>
              <a:gd name="connsiteY2" fmla="*/ 0 h 293150"/>
              <a:gd name="connsiteX3" fmla="*/ 2718628 w 2718628"/>
              <a:gd name="connsiteY3" fmla="*/ 0 h 293150"/>
              <a:gd name="connsiteX4" fmla="*/ 2549425 w 2718628"/>
              <a:gd name="connsiteY4" fmla="*/ 293150 h 293150"/>
              <a:gd name="connsiteX5" fmla="*/ 1838337 w 2718628"/>
              <a:gd name="connsiteY5" fmla="*/ 293150 h 293150"/>
              <a:gd name="connsiteX6" fmla="*/ 961220 w 2718628"/>
              <a:gd name="connsiteY6" fmla="*/ 293150 h 293150"/>
              <a:gd name="connsiteX7" fmla="*/ 0 w 2718628"/>
              <a:gd name="connsiteY7" fmla="*/ 293150 h 29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8628" h="293150">
                <a:moveTo>
                  <a:pt x="0" y="0"/>
                </a:moveTo>
                <a:lnTo>
                  <a:pt x="792017" y="0"/>
                </a:lnTo>
                <a:lnTo>
                  <a:pt x="2146785" y="0"/>
                </a:lnTo>
                <a:lnTo>
                  <a:pt x="2718628" y="0"/>
                </a:lnTo>
                <a:lnTo>
                  <a:pt x="2549425" y="293150"/>
                </a:lnTo>
                <a:lnTo>
                  <a:pt x="1838337" y="293150"/>
                </a:lnTo>
                <a:lnTo>
                  <a:pt x="961220" y="293150"/>
                </a:lnTo>
                <a:lnTo>
                  <a:pt x="0" y="29315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all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procedure</a:t>
            </a:r>
            <a:endParaRPr kumimoji="0" sz="2400" b="0" i="0" u="none" strike="noStrike" kern="1200" cap="all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8075944B-1110-4479-96F5-BD6A7AFD1A89}"/>
              </a:ext>
            </a:extLst>
          </p:cNvPr>
          <p:cNvGrpSpPr/>
          <p:nvPr/>
        </p:nvGrpSpPr>
        <p:grpSpPr>
          <a:xfrm>
            <a:off x="604089" y="1937568"/>
            <a:ext cx="4202992" cy="4715290"/>
            <a:chOff x="767875" y="2823919"/>
            <a:chExt cx="3149593" cy="3659371"/>
          </a:xfrm>
        </p:grpSpPr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0E8B2550-D968-4CBE-9B09-631AD3316081}"/>
                </a:ext>
              </a:extLst>
            </p:cNvPr>
            <p:cNvSpPr/>
            <p:nvPr/>
          </p:nvSpPr>
          <p:spPr>
            <a:xfrm>
              <a:off x="768176" y="2823919"/>
              <a:ext cx="3149292" cy="721266"/>
            </a:xfrm>
            <a:custGeom>
              <a:avLst/>
              <a:gdLst>
                <a:gd name="connsiteX0" fmla="*/ 0 w 2748850"/>
                <a:gd name="connsiteY0" fmla="*/ 0 h 711716"/>
                <a:gd name="connsiteX1" fmla="*/ 1003567 w 2748850"/>
                <a:gd name="connsiteY1" fmla="*/ 0 h 711716"/>
                <a:gd name="connsiteX2" fmla="*/ 1240850 w 2748850"/>
                <a:gd name="connsiteY2" fmla="*/ 0 h 711716"/>
                <a:gd name="connsiteX3" fmla="*/ 2507096 w 2748850"/>
                <a:gd name="connsiteY3" fmla="*/ 0 h 711716"/>
                <a:gd name="connsiteX4" fmla="*/ 2488916 w 2748850"/>
                <a:gd name="connsiteY4" fmla="*/ 111371 h 711716"/>
                <a:gd name="connsiteX5" fmla="*/ 2523741 w 2748850"/>
                <a:gd name="connsiteY5" fmla="*/ 261029 h 711716"/>
                <a:gd name="connsiteX6" fmla="*/ 2748850 w 2748850"/>
                <a:gd name="connsiteY6" fmla="*/ 711716 h 711716"/>
                <a:gd name="connsiteX7" fmla="*/ 1638217 w 2748850"/>
                <a:gd name="connsiteY7" fmla="*/ 711716 h 711716"/>
                <a:gd name="connsiteX8" fmla="*/ 1360219 w 2748850"/>
                <a:gd name="connsiteY8" fmla="*/ 711716 h 711716"/>
                <a:gd name="connsiteX9" fmla="*/ 0 w 2748850"/>
                <a:gd name="connsiteY9" fmla="*/ 711716 h 711716"/>
                <a:gd name="connsiteX10" fmla="*/ 0 w 2748850"/>
                <a:gd name="connsiteY10" fmla="*/ 0 h 71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8850" h="711716">
                  <a:moveTo>
                    <a:pt x="0" y="0"/>
                  </a:moveTo>
                  <a:lnTo>
                    <a:pt x="1003567" y="0"/>
                  </a:lnTo>
                  <a:lnTo>
                    <a:pt x="1240850" y="0"/>
                  </a:lnTo>
                  <a:lnTo>
                    <a:pt x="2507096" y="0"/>
                  </a:lnTo>
                  <a:cubicBezTo>
                    <a:pt x="2494977" y="34795"/>
                    <a:pt x="2488916" y="73084"/>
                    <a:pt x="2488916" y="111371"/>
                  </a:cubicBezTo>
                  <a:cubicBezTo>
                    <a:pt x="2488916" y="163563"/>
                    <a:pt x="2501036" y="215789"/>
                    <a:pt x="2523741" y="261029"/>
                  </a:cubicBezTo>
                  <a:lnTo>
                    <a:pt x="2748850" y="711716"/>
                  </a:lnTo>
                  <a:lnTo>
                    <a:pt x="1638217" y="711716"/>
                  </a:lnTo>
                  <a:lnTo>
                    <a:pt x="1360219" y="711716"/>
                  </a:lnTo>
                  <a:lnTo>
                    <a:pt x="0" y="711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68580" tIns="34290" rIns="34290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13D4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8D417C12-635A-49B6-B414-539737D24386}"/>
                </a:ext>
              </a:extLst>
            </p:cNvPr>
            <p:cNvSpPr/>
            <p:nvPr/>
          </p:nvSpPr>
          <p:spPr>
            <a:xfrm>
              <a:off x="767875" y="3513260"/>
              <a:ext cx="3122672" cy="2970030"/>
            </a:xfrm>
            <a:custGeom>
              <a:avLst/>
              <a:gdLst>
                <a:gd name="connsiteX0" fmla="*/ 0 w 2748850"/>
                <a:gd name="connsiteY0" fmla="*/ 0 h 3007895"/>
                <a:gd name="connsiteX1" fmla="*/ 2748850 w 2748850"/>
                <a:gd name="connsiteY1" fmla="*/ 0 h 3007895"/>
                <a:gd name="connsiteX2" fmla="*/ 2748850 w 2748850"/>
                <a:gd name="connsiteY2" fmla="*/ 3007895 h 3007895"/>
                <a:gd name="connsiteX3" fmla="*/ 0 w 2748850"/>
                <a:gd name="connsiteY3" fmla="*/ 3007895 h 3007895"/>
                <a:gd name="connsiteX4" fmla="*/ 0 w 2748850"/>
                <a:gd name="connsiteY4" fmla="*/ 0 h 300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8850" h="3007895">
                  <a:moveTo>
                    <a:pt x="0" y="0"/>
                  </a:moveTo>
                  <a:lnTo>
                    <a:pt x="2748850" y="0"/>
                  </a:lnTo>
                  <a:lnTo>
                    <a:pt x="2748850" y="3007895"/>
                  </a:lnTo>
                  <a:lnTo>
                    <a:pt x="0" y="3007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68580" tIns="34290" rIns="34290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13D4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6" name="Freeform: Shape 30">
            <a:extLst>
              <a:ext uri="{FF2B5EF4-FFF2-40B4-BE49-F238E27FC236}">
                <a16:creationId xmlns:a16="http://schemas.microsoft.com/office/drawing/2014/main" id="{18A20E62-332A-46D4-94B4-F24435352708}"/>
              </a:ext>
            </a:extLst>
          </p:cNvPr>
          <p:cNvSpPr/>
          <p:nvPr/>
        </p:nvSpPr>
        <p:spPr>
          <a:xfrm>
            <a:off x="4474174" y="1393584"/>
            <a:ext cx="1406333" cy="1260640"/>
          </a:xfrm>
          <a:custGeom>
            <a:avLst/>
            <a:gdLst>
              <a:gd name="connsiteX0" fmla="*/ 1021039 w 1544353"/>
              <a:gd name="connsiteY0" fmla="*/ 1 h 1384361"/>
              <a:gd name="connsiteX1" fmla="*/ 1231685 w 1544353"/>
              <a:gd name="connsiteY1" fmla="*/ 119718 h 1384361"/>
              <a:gd name="connsiteX2" fmla="*/ 1521260 w 1544353"/>
              <a:gd name="connsiteY2" fmla="*/ 620310 h 1384361"/>
              <a:gd name="connsiteX3" fmla="*/ 1514405 w 1544353"/>
              <a:gd name="connsiteY3" fmla="*/ 648892 h 1384361"/>
              <a:gd name="connsiteX4" fmla="*/ 1485830 w 1544353"/>
              <a:gd name="connsiteY4" fmla="*/ 641975 h 1384361"/>
              <a:gd name="connsiteX5" fmla="*/ 1196198 w 1544353"/>
              <a:gd name="connsiteY5" fmla="*/ 141349 h 1384361"/>
              <a:gd name="connsiteX6" fmla="*/ 1022261 w 1544353"/>
              <a:gd name="connsiteY6" fmla="*/ 40927 h 1384361"/>
              <a:gd name="connsiteX7" fmla="*/ 502551 w 1544353"/>
              <a:gd name="connsiteY7" fmla="*/ 41738 h 1384361"/>
              <a:gd name="connsiteX8" fmla="*/ 329249 w 1544353"/>
              <a:gd name="connsiteY8" fmla="*/ 142866 h 1384361"/>
              <a:gd name="connsiteX9" fmla="*/ 69549 w 1544353"/>
              <a:gd name="connsiteY9" fmla="*/ 592679 h 1384361"/>
              <a:gd name="connsiteX10" fmla="*/ 68621 w 1544353"/>
              <a:gd name="connsiteY10" fmla="*/ 793326 h 1384361"/>
              <a:gd name="connsiteX11" fmla="*/ 327774 w 1544353"/>
              <a:gd name="connsiteY11" fmla="*/ 1243815 h 1384361"/>
              <a:gd name="connsiteX12" fmla="*/ 501710 w 1544353"/>
              <a:gd name="connsiteY12" fmla="*/ 1344237 h 1384361"/>
              <a:gd name="connsiteX13" fmla="*/ 1021421 w 1544353"/>
              <a:gd name="connsiteY13" fmla="*/ 1343426 h 1384361"/>
              <a:gd name="connsiteX14" fmla="*/ 1194781 w 1544353"/>
              <a:gd name="connsiteY14" fmla="*/ 1242332 h 1384361"/>
              <a:gd name="connsiteX15" fmla="*/ 1454480 w 1544353"/>
              <a:gd name="connsiteY15" fmla="*/ 792519 h 1384361"/>
              <a:gd name="connsiteX16" fmla="*/ 1408464 w 1544353"/>
              <a:gd name="connsiteY16" fmla="*/ 765951 h 1384361"/>
              <a:gd name="connsiteX17" fmla="*/ 1409152 w 1544353"/>
              <a:gd name="connsiteY17" fmla="*/ 754868 h 1384361"/>
              <a:gd name="connsiteX18" fmla="*/ 1513649 w 1544353"/>
              <a:gd name="connsiteY18" fmla="*/ 709819 h 1384361"/>
              <a:gd name="connsiteX19" fmla="*/ 1530898 w 1544353"/>
              <a:gd name="connsiteY19" fmla="*/ 719777 h 1384361"/>
              <a:gd name="connsiteX20" fmla="*/ 1544191 w 1544353"/>
              <a:gd name="connsiteY20" fmla="*/ 832833 h 1384361"/>
              <a:gd name="connsiteX21" fmla="*/ 1534937 w 1544353"/>
              <a:gd name="connsiteY21" fmla="*/ 838970 h 1384361"/>
              <a:gd name="connsiteX22" fmla="*/ 1490368 w 1544353"/>
              <a:gd name="connsiteY22" fmla="*/ 813238 h 1384361"/>
              <a:gd name="connsiteX23" fmla="*/ 1230668 w 1544353"/>
              <a:gd name="connsiteY23" fmla="*/ 1263051 h 1384361"/>
              <a:gd name="connsiteX24" fmla="*/ 1021254 w 1544353"/>
              <a:gd name="connsiteY24" fmla="*/ 1383550 h 1384361"/>
              <a:gd name="connsiteX25" fmla="*/ 501543 w 1544353"/>
              <a:gd name="connsiteY25" fmla="*/ 1384361 h 1384361"/>
              <a:gd name="connsiteX26" fmla="*/ 291720 w 1544353"/>
              <a:gd name="connsiteY26" fmla="*/ 1263219 h 1384361"/>
              <a:gd name="connsiteX27" fmla="*/ 32509 w 1544353"/>
              <a:gd name="connsiteY27" fmla="*/ 812697 h 1384361"/>
              <a:gd name="connsiteX28" fmla="*/ 32157 w 1544353"/>
              <a:gd name="connsiteY28" fmla="*/ 571091 h 1384361"/>
              <a:gd name="connsiteX29" fmla="*/ 291857 w 1544353"/>
              <a:gd name="connsiteY29" fmla="*/ 121278 h 1384361"/>
              <a:gd name="connsiteX30" fmla="*/ 501270 w 1544353"/>
              <a:gd name="connsiteY30" fmla="*/ 779 h 1384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544353" h="1384361">
                <a:moveTo>
                  <a:pt x="1021039" y="1"/>
                </a:moveTo>
                <a:cubicBezTo>
                  <a:pt x="1107258" y="-21"/>
                  <a:pt x="1187714" y="46431"/>
                  <a:pt x="1231685" y="119718"/>
                </a:cubicBezTo>
                <a:lnTo>
                  <a:pt x="1521260" y="620310"/>
                </a:lnTo>
                <a:cubicBezTo>
                  <a:pt x="1527381" y="629625"/>
                  <a:pt x="1523659" y="642755"/>
                  <a:pt x="1514405" y="648892"/>
                </a:cubicBezTo>
                <a:cubicBezTo>
                  <a:pt x="1505057" y="655057"/>
                  <a:pt x="1491893" y="651256"/>
                  <a:pt x="1485830" y="641975"/>
                </a:cubicBezTo>
                <a:lnTo>
                  <a:pt x="1196198" y="141349"/>
                </a:lnTo>
                <a:cubicBezTo>
                  <a:pt x="1161242" y="79048"/>
                  <a:pt x="1093694" y="40049"/>
                  <a:pt x="1022261" y="40927"/>
                </a:cubicBezTo>
                <a:lnTo>
                  <a:pt x="502551" y="41738"/>
                </a:lnTo>
                <a:cubicBezTo>
                  <a:pt x="431176" y="42650"/>
                  <a:pt x="364939" y="81049"/>
                  <a:pt x="329249" y="142866"/>
                </a:cubicBezTo>
                <a:lnTo>
                  <a:pt x="69549" y="592679"/>
                </a:lnTo>
                <a:cubicBezTo>
                  <a:pt x="33859" y="654496"/>
                  <a:pt x="33723" y="731059"/>
                  <a:pt x="68621" y="793326"/>
                </a:cubicBezTo>
                <a:lnTo>
                  <a:pt x="327774" y="1243815"/>
                </a:lnTo>
                <a:cubicBezTo>
                  <a:pt x="362729" y="1306116"/>
                  <a:pt x="430278" y="1345116"/>
                  <a:pt x="501710" y="1344237"/>
                </a:cubicBezTo>
                <a:lnTo>
                  <a:pt x="1021421" y="1343426"/>
                </a:lnTo>
                <a:cubicBezTo>
                  <a:pt x="1092795" y="1342514"/>
                  <a:pt x="1159091" y="1304149"/>
                  <a:pt x="1194781" y="1242332"/>
                </a:cubicBezTo>
                <a:lnTo>
                  <a:pt x="1454480" y="792519"/>
                </a:lnTo>
                <a:lnTo>
                  <a:pt x="1408464" y="765951"/>
                </a:lnTo>
                <a:cubicBezTo>
                  <a:pt x="1404181" y="763478"/>
                  <a:pt x="1403790" y="757471"/>
                  <a:pt x="1409152" y="754868"/>
                </a:cubicBezTo>
                <a:lnTo>
                  <a:pt x="1513649" y="709819"/>
                </a:lnTo>
                <a:cubicBezTo>
                  <a:pt x="1521317" y="706564"/>
                  <a:pt x="1529941" y="711544"/>
                  <a:pt x="1530898" y="719777"/>
                </a:cubicBezTo>
                <a:lnTo>
                  <a:pt x="1544191" y="832833"/>
                </a:lnTo>
                <a:cubicBezTo>
                  <a:pt x="1545440" y="837354"/>
                  <a:pt x="1539220" y="841443"/>
                  <a:pt x="1534937" y="838970"/>
                </a:cubicBezTo>
                <a:lnTo>
                  <a:pt x="1490368" y="813238"/>
                </a:lnTo>
                <a:lnTo>
                  <a:pt x="1230668" y="1263051"/>
                </a:lnTo>
                <a:cubicBezTo>
                  <a:pt x="1187539" y="1337752"/>
                  <a:pt x="1107473" y="1383528"/>
                  <a:pt x="1021254" y="1383550"/>
                </a:cubicBezTo>
                <a:lnTo>
                  <a:pt x="501543" y="1384361"/>
                </a:lnTo>
                <a:cubicBezTo>
                  <a:pt x="415267" y="1384350"/>
                  <a:pt x="334810" y="1337898"/>
                  <a:pt x="291720" y="1263219"/>
                </a:cubicBezTo>
                <a:lnTo>
                  <a:pt x="32509" y="812697"/>
                </a:lnTo>
                <a:cubicBezTo>
                  <a:pt x="-10581" y="738019"/>
                  <a:pt x="-10971" y="645791"/>
                  <a:pt x="32157" y="571091"/>
                </a:cubicBezTo>
                <a:lnTo>
                  <a:pt x="291857" y="121278"/>
                </a:lnTo>
                <a:cubicBezTo>
                  <a:pt x="334985" y="46577"/>
                  <a:pt x="415052" y="801"/>
                  <a:pt x="501270" y="779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: Shape 32">
            <a:extLst>
              <a:ext uri="{FF2B5EF4-FFF2-40B4-BE49-F238E27FC236}">
                <a16:creationId xmlns:a16="http://schemas.microsoft.com/office/drawing/2014/main" id="{BA09F7D5-F59D-4017-8806-AD4D685473AE}"/>
              </a:ext>
            </a:extLst>
          </p:cNvPr>
          <p:cNvSpPr/>
          <p:nvPr/>
        </p:nvSpPr>
        <p:spPr>
          <a:xfrm>
            <a:off x="6600278" y="2004671"/>
            <a:ext cx="1406333" cy="1260640"/>
          </a:xfrm>
          <a:custGeom>
            <a:avLst/>
            <a:gdLst>
              <a:gd name="connsiteX0" fmla="*/ 522351 w 1543389"/>
              <a:gd name="connsiteY0" fmla="*/ 1 h 1385784"/>
              <a:gd name="connsiteX1" fmla="*/ 1042120 w 1543389"/>
              <a:gd name="connsiteY1" fmla="*/ 779 h 1385784"/>
              <a:gd name="connsiteX2" fmla="*/ 1251533 w 1543389"/>
              <a:gd name="connsiteY2" fmla="*/ 121277 h 1385784"/>
              <a:gd name="connsiteX3" fmla="*/ 1511233 w 1543389"/>
              <a:gd name="connsiteY3" fmla="*/ 571090 h 1385784"/>
              <a:gd name="connsiteX4" fmla="*/ 1510881 w 1543389"/>
              <a:gd name="connsiteY4" fmla="*/ 812696 h 1385784"/>
              <a:gd name="connsiteX5" fmla="*/ 1251669 w 1543389"/>
              <a:gd name="connsiteY5" fmla="*/ 1263218 h 1385784"/>
              <a:gd name="connsiteX6" fmla="*/ 1042669 w 1543389"/>
              <a:gd name="connsiteY6" fmla="*/ 1385784 h 1385784"/>
              <a:gd name="connsiteX7" fmla="*/ 522958 w 1543389"/>
              <a:gd name="connsiteY7" fmla="*/ 1384973 h 1385784"/>
              <a:gd name="connsiteX8" fmla="*/ 313544 w 1543389"/>
              <a:gd name="connsiteY8" fmla="*/ 1264475 h 1385784"/>
              <a:gd name="connsiteX9" fmla="*/ 53845 w 1543389"/>
              <a:gd name="connsiteY9" fmla="*/ 814662 h 1385784"/>
              <a:gd name="connsiteX10" fmla="*/ 9276 w 1543389"/>
              <a:gd name="connsiteY10" fmla="*/ 840394 h 1385784"/>
              <a:gd name="connsiteX11" fmla="*/ 21 w 1543389"/>
              <a:gd name="connsiteY11" fmla="*/ 834258 h 1385784"/>
              <a:gd name="connsiteX12" fmla="*/ 13314 w 1543389"/>
              <a:gd name="connsiteY12" fmla="*/ 721201 h 1385784"/>
              <a:gd name="connsiteX13" fmla="*/ 30563 w 1543389"/>
              <a:gd name="connsiteY13" fmla="*/ 711243 h 1385784"/>
              <a:gd name="connsiteX14" fmla="*/ 135061 w 1543389"/>
              <a:gd name="connsiteY14" fmla="*/ 756293 h 1385784"/>
              <a:gd name="connsiteX15" fmla="*/ 135748 w 1543389"/>
              <a:gd name="connsiteY15" fmla="*/ 767375 h 1385784"/>
              <a:gd name="connsiteX16" fmla="*/ 89732 w 1543389"/>
              <a:gd name="connsiteY16" fmla="*/ 793943 h 1385784"/>
              <a:gd name="connsiteX17" fmla="*/ 349431 w 1543389"/>
              <a:gd name="connsiteY17" fmla="*/ 1243755 h 1385784"/>
              <a:gd name="connsiteX18" fmla="*/ 522791 w 1543389"/>
              <a:gd name="connsiteY18" fmla="*/ 1344849 h 1385784"/>
              <a:gd name="connsiteX19" fmla="*/ 1042502 w 1543389"/>
              <a:gd name="connsiteY19" fmla="*/ 1345660 h 1385784"/>
              <a:gd name="connsiteX20" fmla="*/ 1216438 w 1543389"/>
              <a:gd name="connsiteY20" fmla="*/ 1245238 h 1385784"/>
              <a:gd name="connsiteX21" fmla="*/ 1475591 w 1543389"/>
              <a:gd name="connsiteY21" fmla="*/ 794750 h 1385784"/>
              <a:gd name="connsiteX22" fmla="*/ 1474663 w 1543389"/>
              <a:gd name="connsiteY22" fmla="*/ 594103 h 1385784"/>
              <a:gd name="connsiteX23" fmla="*/ 1214964 w 1543389"/>
              <a:gd name="connsiteY23" fmla="*/ 144290 h 1385784"/>
              <a:gd name="connsiteX24" fmla="*/ 1041662 w 1543389"/>
              <a:gd name="connsiteY24" fmla="*/ 43163 h 1385784"/>
              <a:gd name="connsiteX25" fmla="*/ 521987 w 1543389"/>
              <a:gd name="connsiteY25" fmla="*/ 42414 h 1385784"/>
              <a:gd name="connsiteX26" fmla="*/ 348051 w 1543389"/>
              <a:gd name="connsiteY26" fmla="*/ 142836 h 1385784"/>
              <a:gd name="connsiteX27" fmla="*/ 58418 w 1543389"/>
              <a:gd name="connsiteY27" fmla="*/ 643461 h 1385784"/>
              <a:gd name="connsiteX28" fmla="*/ 29843 w 1543389"/>
              <a:gd name="connsiteY28" fmla="*/ 650378 h 1385784"/>
              <a:gd name="connsiteX29" fmla="*/ 22953 w 1543389"/>
              <a:gd name="connsiteY29" fmla="*/ 621734 h 1385784"/>
              <a:gd name="connsiteX30" fmla="*/ 312528 w 1543389"/>
              <a:gd name="connsiteY30" fmla="*/ 121143 h 1385784"/>
              <a:gd name="connsiteX31" fmla="*/ 522351 w 1543389"/>
              <a:gd name="connsiteY31" fmla="*/ 1 h 1385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43389" h="1385784">
                <a:moveTo>
                  <a:pt x="522351" y="1"/>
                </a:moveTo>
                <a:lnTo>
                  <a:pt x="1042120" y="779"/>
                </a:lnTo>
                <a:cubicBezTo>
                  <a:pt x="1128339" y="801"/>
                  <a:pt x="1208405" y="46577"/>
                  <a:pt x="1251533" y="121277"/>
                </a:cubicBezTo>
                <a:lnTo>
                  <a:pt x="1511233" y="571090"/>
                </a:lnTo>
                <a:cubicBezTo>
                  <a:pt x="1554361" y="645790"/>
                  <a:pt x="1553971" y="738018"/>
                  <a:pt x="1510881" y="812696"/>
                </a:cubicBezTo>
                <a:lnTo>
                  <a:pt x="1251669" y="1263218"/>
                </a:lnTo>
                <a:cubicBezTo>
                  <a:pt x="1208579" y="1337896"/>
                  <a:pt x="1128123" y="1384348"/>
                  <a:pt x="1042669" y="1385784"/>
                </a:cubicBezTo>
                <a:lnTo>
                  <a:pt x="522958" y="1384973"/>
                </a:lnTo>
                <a:cubicBezTo>
                  <a:pt x="436739" y="1384951"/>
                  <a:pt x="356708" y="1339237"/>
                  <a:pt x="313544" y="1264475"/>
                </a:cubicBezTo>
                <a:lnTo>
                  <a:pt x="53845" y="814662"/>
                </a:lnTo>
                <a:lnTo>
                  <a:pt x="9276" y="840394"/>
                </a:lnTo>
                <a:cubicBezTo>
                  <a:pt x="4992" y="842867"/>
                  <a:pt x="-369" y="840264"/>
                  <a:pt x="21" y="834258"/>
                </a:cubicBezTo>
                <a:lnTo>
                  <a:pt x="13314" y="721201"/>
                </a:lnTo>
                <a:cubicBezTo>
                  <a:pt x="14271" y="712968"/>
                  <a:pt x="22896" y="707989"/>
                  <a:pt x="30563" y="711243"/>
                </a:cubicBezTo>
                <a:lnTo>
                  <a:pt x="135061" y="756293"/>
                </a:lnTo>
                <a:cubicBezTo>
                  <a:pt x="139600" y="757471"/>
                  <a:pt x="140032" y="764902"/>
                  <a:pt x="135748" y="767375"/>
                </a:cubicBezTo>
                <a:lnTo>
                  <a:pt x="89732" y="793943"/>
                </a:lnTo>
                <a:lnTo>
                  <a:pt x="349431" y="1243755"/>
                </a:lnTo>
                <a:cubicBezTo>
                  <a:pt x="385121" y="1305572"/>
                  <a:pt x="451416" y="1343938"/>
                  <a:pt x="522791" y="1344849"/>
                </a:cubicBezTo>
                <a:lnTo>
                  <a:pt x="1042502" y="1345660"/>
                </a:lnTo>
                <a:cubicBezTo>
                  <a:pt x="1113934" y="1346538"/>
                  <a:pt x="1181483" y="1307539"/>
                  <a:pt x="1216438" y="1245238"/>
                </a:cubicBezTo>
                <a:lnTo>
                  <a:pt x="1475591" y="794750"/>
                </a:lnTo>
                <a:cubicBezTo>
                  <a:pt x="1510489" y="732482"/>
                  <a:pt x="1510353" y="655919"/>
                  <a:pt x="1474663" y="594103"/>
                </a:cubicBezTo>
                <a:lnTo>
                  <a:pt x="1214964" y="144290"/>
                </a:lnTo>
                <a:cubicBezTo>
                  <a:pt x="1179310" y="82535"/>
                  <a:pt x="1113072" y="44136"/>
                  <a:pt x="1041662" y="43163"/>
                </a:cubicBezTo>
                <a:lnTo>
                  <a:pt x="521987" y="42414"/>
                </a:lnTo>
                <a:cubicBezTo>
                  <a:pt x="450519" y="41473"/>
                  <a:pt x="382970" y="80473"/>
                  <a:pt x="348051" y="142836"/>
                </a:cubicBezTo>
                <a:lnTo>
                  <a:pt x="58418" y="643461"/>
                </a:lnTo>
                <a:cubicBezTo>
                  <a:pt x="52319" y="652681"/>
                  <a:pt x="39155" y="656482"/>
                  <a:pt x="29843" y="650378"/>
                </a:cubicBezTo>
                <a:cubicBezTo>
                  <a:pt x="20554" y="644180"/>
                  <a:pt x="16832" y="631050"/>
                  <a:pt x="22953" y="621734"/>
                </a:cubicBezTo>
                <a:lnTo>
                  <a:pt x="312528" y="121143"/>
                </a:lnTo>
                <a:cubicBezTo>
                  <a:pt x="355676" y="46431"/>
                  <a:pt x="436132" y="-21"/>
                  <a:pt x="522351" y="1"/>
                </a:cubicBezTo>
                <a:close/>
              </a:path>
            </a:pathLst>
          </a:custGeom>
          <a:solidFill>
            <a:srgbClr val="FFE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8" name="Graphic 33" descr="Users">
            <a:extLst>
              <a:ext uri="{FF2B5EF4-FFF2-40B4-BE49-F238E27FC236}">
                <a16:creationId xmlns:a16="http://schemas.microsoft.com/office/drawing/2014/main" id="{9B75F0B2-2421-4604-8893-A3F777C67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5850" y="2412452"/>
            <a:ext cx="454016" cy="454015"/>
          </a:xfrm>
          <a:prstGeom prst="rect">
            <a:avLst/>
          </a:prstGeom>
        </p:spPr>
      </p:pic>
      <p:sp>
        <p:nvSpPr>
          <p:cNvPr id="53" name="Forme libre : forme 52">
            <a:extLst>
              <a:ext uri="{FF2B5EF4-FFF2-40B4-BE49-F238E27FC236}">
                <a16:creationId xmlns:a16="http://schemas.microsoft.com/office/drawing/2014/main" id="{151CA900-633B-4E0C-BFC6-ABC5A3B3F129}"/>
              </a:ext>
            </a:extLst>
          </p:cNvPr>
          <p:cNvSpPr/>
          <p:nvPr/>
        </p:nvSpPr>
        <p:spPr>
          <a:xfrm>
            <a:off x="7753106" y="2596784"/>
            <a:ext cx="3834462" cy="3759566"/>
          </a:xfrm>
          <a:custGeom>
            <a:avLst/>
            <a:gdLst>
              <a:gd name="connsiteX0" fmla="*/ 322256 w 3615946"/>
              <a:gd name="connsiteY0" fmla="*/ 0 h 3398205"/>
              <a:gd name="connsiteX1" fmla="*/ 1727010 w 3615946"/>
              <a:gd name="connsiteY1" fmla="*/ 0 h 3398205"/>
              <a:gd name="connsiteX2" fmla="*/ 2290808 w 3615946"/>
              <a:gd name="connsiteY2" fmla="*/ 0 h 3398205"/>
              <a:gd name="connsiteX3" fmla="*/ 3615946 w 3615946"/>
              <a:gd name="connsiteY3" fmla="*/ 0 h 3398205"/>
              <a:gd name="connsiteX4" fmla="*/ 3615946 w 3615946"/>
              <a:gd name="connsiteY4" fmla="*/ 638924 h 3398205"/>
              <a:gd name="connsiteX5" fmla="*/ 3610216 w 3615946"/>
              <a:gd name="connsiteY5" fmla="*/ 638924 h 3398205"/>
              <a:gd name="connsiteX6" fmla="*/ 3610216 w 3615946"/>
              <a:gd name="connsiteY6" fmla="*/ 3398205 h 3398205"/>
              <a:gd name="connsiteX7" fmla="*/ 0 w 3615946"/>
              <a:gd name="connsiteY7" fmla="*/ 3398205 h 3398205"/>
              <a:gd name="connsiteX8" fmla="*/ 0 w 3615946"/>
              <a:gd name="connsiteY8" fmla="*/ 638924 h 3398205"/>
              <a:gd name="connsiteX9" fmla="*/ 5730 w 3615946"/>
              <a:gd name="connsiteY9" fmla="*/ 638924 h 3398205"/>
              <a:gd name="connsiteX10" fmla="*/ 300464 w 3615946"/>
              <a:gd name="connsiteY10" fmla="*/ 233325 h 3398205"/>
              <a:gd name="connsiteX11" fmla="*/ 346060 w 3615946"/>
              <a:gd name="connsiteY11" fmla="*/ 98649 h 3398205"/>
              <a:gd name="connsiteX12" fmla="*/ 322256 w 3615946"/>
              <a:gd name="connsiteY12" fmla="*/ 0 h 339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15946" h="3398205">
                <a:moveTo>
                  <a:pt x="322256" y="0"/>
                </a:moveTo>
                <a:lnTo>
                  <a:pt x="1727010" y="0"/>
                </a:lnTo>
                <a:lnTo>
                  <a:pt x="2290808" y="0"/>
                </a:lnTo>
                <a:lnTo>
                  <a:pt x="3615946" y="0"/>
                </a:lnTo>
                <a:lnTo>
                  <a:pt x="3615946" y="638924"/>
                </a:lnTo>
                <a:lnTo>
                  <a:pt x="3610216" y="638924"/>
                </a:lnTo>
                <a:lnTo>
                  <a:pt x="3610216" y="3398205"/>
                </a:lnTo>
                <a:lnTo>
                  <a:pt x="0" y="3398205"/>
                </a:lnTo>
                <a:lnTo>
                  <a:pt x="0" y="638924"/>
                </a:lnTo>
                <a:lnTo>
                  <a:pt x="5730" y="638924"/>
                </a:lnTo>
                <a:lnTo>
                  <a:pt x="300464" y="233325"/>
                </a:lnTo>
                <a:cubicBezTo>
                  <a:pt x="330190" y="192625"/>
                  <a:pt x="346060" y="145651"/>
                  <a:pt x="346060" y="98649"/>
                </a:cubicBezTo>
                <a:cubicBezTo>
                  <a:pt x="346060" y="65785"/>
                  <a:pt x="338126" y="31326"/>
                  <a:pt x="322256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27432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fr-FR" sz="900">
              <a:solidFill>
                <a:srgbClr val="FFE200">
                  <a:lumMod val="50000"/>
                </a:srgbClr>
              </a:solidFill>
              <a:latin typeface="Calibri" panose="020F0502020204030204"/>
            </a:endParaRP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6303ED77-20D6-4F46-A7BE-F589A54BFE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375" y="1786422"/>
            <a:ext cx="486110" cy="470025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3BC8DE2F-F275-4A5F-9EC1-AA06F255EFC6}"/>
              </a:ext>
            </a:extLst>
          </p:cNvPr>
          <p:cNvSpPr txBox="1"/>
          <p:nvPr/>
        </p:nvSpPr>
        <p:spPr>
          <a:xfrm>
            <a:off x="8061703" y="4271579"/>
            <a:ext cx="38977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en-US" sz="2400" dirty="0" err="1"/>
              <a:t>Init</a:t>
            </a:r>
            <a:r>
              <a:rPr lang="en-US" sz="2400" dirty="0"/>
              <a:t> of power</a:t>
            </a:r>
          </a:p>
          <a:p>
            <a:pPr lvl="1">
              <a:buClr>
                <a:srgbClr val="FFC000"/>
              </a:buClr>
            </a:pPr>
            <a:r>
              <a:rPr lang="en-US" sz="2000" dirty="0"/>
              <a:t>Pow(A) = 0.9,  Pow(B) = 0.4</a:t>
            </a:r>
          </a:p>
          <a:p>
            <a:pPr lvl="1">
              <a:buClr>
                <a:srgbClr val="FFC000"/>
              </a:buClr>
            </a:pPr>
            <a:r>
              <a:rPr lang="en-US" sz="2000" dirty="0"/>
              <a:t>Pow(A) = 0.7,  Pow(B) = 0.4</a:t>
            </a:r>
          </a:p>
          <a:p>
            <a:pPr lvl="1">
              <a:buClr>
                <a:srgbClr val="FFC000"/>
              </a:buClr>
            </a:pPr>
            <a:r>
              <a:rPr lang="en-US" sz="2000" dirty="0"/>
              <a:t>Pow(A) = 0.7,  Pow(B) = 0.2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B78A3A93-F50A-4EA2-8AEC-405AD8089097}"/>
              </a:ext>
            </a:extLst>
          </p:cNvPr>
          <p:cNvSpPr txBox="1"/>
          <p:nvPr/>
        </p:nvSpPr>
        <p:spPr>
          <a:xfrm>
            <a:off x="8176596" y="2700742"/>
            <a:ext cx="33533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Agent preferences.</a:t>
            </a:r>
          </a:p>
          <a:p>
            <a:pPr lvl="1">
              <a:lnSpc>
                <a:spcPct val="150000"/>
              </a:lnSpc>
              <a:buClr>
                <a:srgbClr val="FFC000"/>
              </a:buClr>
            </a:pPr>
            <a:r>
              <a:rPr lang="en-US" sz="2000" b="1" dirty="0"/>
              <a:t>Similar</a:t>
            </a:r>
            <a:r>
              <a:rPr lang="en-US" sz="2000" dirty="0"/>
              <a:t> preferences</a:t>
            </a:r>
          </a:p>
          <a:p>
            <a:pPr lvl="1">
              <a:lnSpc>
                <a:spcPct val="150000"/>
              </a:lnSpc>
              <a:buClr>
                <a:srgbClr val="FFC000"/>
              </a:buClr>
            </a:pPr>
            <a:r>
              <a:rPr lang="en-US" sz="2000" b="1" dirty="0"/>
              <a:t>Different</a:t>
            </a:r>
            <a:r>
              <a:rPr lang="en-US" sz="2000" dirty="0"/>
              <a:t> preferences</a:t>
            </a:r>
            <a:endParaRPr lang="fr-FR" sz="2000" dirty="0"/>
          </a:p>
        </p:txBody>
      </p: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E6A27CB8-D23C-4880-BB7B-F48E1DFE0034}"/>
              </a:ext>
            </a:extLst>
          </p:cNvPr>
          <p:cNvGrpSpPr/>
          <p:nvPr/>
        </p:nvGrpSpPr>
        <p:grpSpPr>
          <a:xfrm>
            <a:off x="4886947" y="3803650"/>
            <a:ext cx="2533899" cy="2753938"/>
            <a:chOff x="5030193" y="3429000"/>
            <a:chExt cx="2255027" cy="2567066"/>
          </a:xfrm>
        </p:grpSpPr>
        <p:grpSp>
          <p:nvGrpSpPr>
            <p:cNvPr id="66" name="Groupe 65">
              <a:extLst>
                <a:ext uri="{FF2B5EF4-FFF2-40B4-BE49-F238E27FC236}">
                  <a16:creationId xmlns:a16="http://schemas.microsoft.com/office/drawing/2014/main" id="{462D3F1C-AAB3-4E2A-8C71-69DDC9BC7818}"/>
                </a:ext>
              </a:extLst>
            </p:cNvPr>
            <p:cNvGrpSpPr/>
            <p:nvPr/>
          </p:nvGrpSpPr>
          <p:grpSpPr>
            <a:xfrm>
              <a:off x="5030193" y="3429000"/>
              <a:ext cx="2255027" cy="2567066"/>
              <a:chOff x="6505417" y="2352364"/>
              <a:chExt cx="2470312" cy="3291174"/>
            </a:xfrm>
          </p:grpSpPr>
          <p:pic>
            <p:nvPicPr>
              <p:cNvPr id="67" name="Picture 4" descr="Résultat de recherche d'images pour &quot;user computer icon&quot;">
                <a:extLst>
                  <a:ext uri="{FF2B5EF4-FFF2-40B4-BE49-F238E27FC236}">
                    <a16:creationId xmlns:a16="http://schemas.microsoft.com/office/drawing/2014/main" id="{C27785AB-581E-464C-BEF7-DA9D5F2C26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63138" y="3613220"/>
                <a:ext cx="1941441" cy="20303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8" name="Rectangle 5">
                <a:extLst>
                  <a:ext uri="{FF2B5EF4-FFF2-40B4-BE49-F238E27FC236}">
                    <a16:creationId xmlns:a16="http://schemas.microsoft.com/office/drawing/2014/main" id="{AE719207-E61B-4DC4-9C37-E2AB7BBDF7F8}"/>
                  </a:ext>
                </a:extLst>
              </p:cNvPr>
              <p:cNvSpPr/>
              <p:nvPr/>
            </p:nvSpPr>
            <p:spPr>
              <a:xfrm>
                <a:off x="6505417" y="2352364"/>
                <a:ext cx="2470312" cy="1260856"/>
              </a:xfrm>
              <a:prstGeom prst="wedgeRectCallout">
                <a:avLst>
                  <a:gd name="adj1" fmla="val 21364"/>
                  <a:gd name="adj2" fmla="val 128801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71" name="Connecteur droit avec flèche 70">
                <a:extLst>
                  <a:ext uri="{FF2B5EF4-FFF2-40B4-BE49-F238E27FC236}">
                    <a16:creationId xmlns:a16="http://schemas.microsoft.com/office/drawing/2014/main" id="{42F85A0D-8E48-40B8-B7C0-855825E3F8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57722" y="3014595"/>
                <a:ext cx="583441" cy="3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cteur droit avec flèche 71">
                <a:extLst>
                  <a:ext uri="{FF2B5EF4-FFF2-40B4-BE49-F238E27FC236}">
                    <a16:creationId xmlns:a16="http://schemas.microsoft.com/office/drawing/2014/main" id="{FD1DC31B-75C6-4834-8280-EE42D024394C}"/>
                  </a:ext>
                </a:extLst>
              </p:cNvPr>
              <p:cNvCxnSpPr/>
              <p:nvPr/>
            </p:nvCxnSpPr>
            <p:spPr>
              <a:xfrm flipH="1">
                <a:off x="7457722" y="3197828"/>
                <a:ext cx="583441" cy="3680"/>
              </a:xfrm>
              <a:prstGeom prst="straightConnector1">
                <a:avLst/>
              </a:prstGeom>
              <a:ln w="22225">
                <a:headEnd w="lg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3" name="Image 23">
              <a:extLst>
                <a:ext uri="{FF2B5EF4-FFF2-40B4-BE49-F238E27FC236}">
                  <a16:creationId xmlns:a16="http://schemas.microsoft.com/office/drawing/2014/main" id="{727CD845-818F-4005-B406-A68DEA086B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7263" y="3634059"/>
              <a:ext cx="636263" cy="622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Image 23">
              <a:extLst>
                <a:ext uri="{FF2B5EF4-FFF2-40B4-BE49-F238E27FC236}">
                  <a16:creationId xmlns:a16="http://schemas.microsoft.com/office/drawing/2014/main" id="{B6939950-D675-4A31-AB5F-867F7C2A6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3864" y="3636559"/>
              <a:ext cx="636263" cy="622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58672299-F2D9-4024-B68F-AFAFF665B99A}"/>
              </a:ext>
            </a:extLst>
          </p:cNvPr>
          <p:cNvSpPr/>
          <p:nvPr/>
        </p:nvSpPr>
        <p:spPr>
          <a:xfrm>
            <a:off x="644223" y="2147782"/>
            <a:ext cx="4202992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C000"/>
              </a:buClr>
            </a:pPr>
            <a:r>
              <a:rPr lang="en-US" sz="2000" dirty="0"/>
              <a:t> External judges evaluate both agent behaviors during their negotiation</a:t>
            </a:r>
            <a:r>
              <a:rPr lang="en-US" sz="2400" dirty="0"/>
              <a:t>.</a:t>
            </a:r>
          </a:p>
          <a:p>
            <a:pPr>
              <a:buClr>
                <a:srgbClr val="FFC000"/>
              </a:buClr>
            </a:pPr>
            <a:endParaRPr lang="en-US" sz="2000" dirty="0"/>
          </a:p>
          <a:p>
            <a:pPr>
              <a:buClr>
                <a:srgbClr val="FFC000"/>
              </a:buClr>
            </a:pPr>
            <a:r>
              <a:rPr lang="en-US" sz="2000" dirty="0"/>
              <a:t>A between-subject study on the online site </a:t>
            </a:r>
            <a:r>
              <a:rPr lang="en-US" sz="2000" i="1" u="sng" dirty="0"/>
              <a:t>CrowdFlower.com</a:t>
            </a:r>
            <a:r>
              <a:rPr lang="en-US" sz="2000" dirty="0"/>
              <a:t>.</a:t>
            </a:r>
          </a:p>
          <a:p>
            <a:pPr>
              <a:buClr>
                <a:srgbClr val="FFC000"/>
              </a:buClr>
            </a:pPr>
            <a:endParaRPr lang="en-US" sz="2000" dirty="0"/>
          </a:p>
          <a:p>
            <a:pPr>
              <a:buClr>
                <a:srgbClr val="FFC000"/>
              </a:buClr>
            </a:pPr>
            <a:r>
              <a:rPr lang="en-US" sz="2000" dirty="0"/>
              <a:t>Fill in a questionnaire about each principle</a:t>
            </a:r>
          </a:p>
          <a:p>
            <a:pPr>
              <a:buClr>
                <a:srgbClr val="FFC000"/>
              </a:buClr>
            </a:pPr>
            <a:endParaRPr lang="en-US" sz="2000" dirty="0"/>
          </a:p>
          <a:p>
            <a:pPr>
              <a:buClr>
                <a:srgbClr val="FFC000"/>
              </a:buClr>
            </a:pPr>
            <a:r>
              <a:rPr lang="en-US" sz="2000" dirty="0"/>
              <a:t>Agents described as two friends negotiating about restaurant where to have dinner.</a:t>
            </a:r>
          </a:p>
          <a:p>
            <a:pPr>
              <a:buClr>
                <a:srgbClr val="FFC000"/>
              </a:buClr>
            </a:pPr>
            <a:endParaRPr lang="en-US" sz="2000" dirty="0"/>
          </a:p>
          <a:p>
            <a:pPr>
              <a:buClr>
                <a:srgbClr val="FFC000"/>
              </a:buClr>
            </a:pPr>
            <a:r>
              <a:rPr lang="en-US" sz="2000" b="1" dirty="0">
                <a:solidFill>
                  <a:srgbClr val="002060"/>
                </a:solidFill>
              </a:rPr>
              <a:t>Total participants: 120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1795FF7-073A-4E6F-B5C5-F29E0E53A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5C33873-CCB8-4F4E-BF10-A666EA378B66}"/>
              </a:ext>
            </a:extLst>
          </p:cNvPr>
          <p:cNvSpPr txBox="1"/>
          <p:nvPr/>
        </p:nvSpPr>
        <p:spPr>
          <a:xfrm>
            <a:off x="7970369" y="5681066"/>
            <a:ext cx="389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4 dialogues generated</a:t>
            </a:r>
          </a:p>
        </p:txBody>
      </p:sp>
    </p:spTree>
    <p:extLst>
      <p:ext uri="{BB962C8B-B14F-4D97-AF65-F5344CB8AC3E}">
        <p14:creationId xmlns:p14="http://schemas.microsoft.com/office/powerpoint/2010/main" val="2440711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36A8DA84-18C7-4827-B5B4-A5A6602C796F}"/>
              </a:ext>
            </a:extLst>
          </p:cNvPr>
          <p:cNvSpPr txBox="1">
            <a:spLocks/>
          </p:cNvSpPr>
          <p:nvPr/>
        </p:nvSpPr>
        <p:spPr>
          <a:xfrm>
            <a:off x="346276" y="205142"/>
            <a:ext cx="10515600" cy="1064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Mental model: </a:t>
            </a:r>
            <a:r>
              <a:rPr lang="en-US" sz="3200" b="1" cap="all" dirty="0">
                <a:solidFill>
                  <a:srgbClr val="002060"/>
                </a:solidFill>
                <a:latin typeface="Open Sans" panose="020B0606030504020204" pitchFamily="34" charset="0"/>
              </a:rPr>
              <a:t>agent/agent study</a:t>
            </a:r>
            <a:endParaRPr lang="fr-FR" sz="32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4B56297-1C4E-4A8F-9708-2F91A9C5C09C}"/>
              </a:ext>
            </a:extLst>
          </p:cNvPr>
          <p:cNvSpPr txBox="1"/>
          <p:nvPr/>
        </p:nvSpPr>
        <p:spPr>
          <a:xfrm>
            <a:off x="340528" y="1393777"/>
            <a:ext cx="2913870" cy="4616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ctr">
              <a:defRPr sz="4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2000" dirty="0"/>
              <a:t>H1: Self centeredness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36B7454-E2F2-49B3-A6FE-E9D4C6934678}"/>
              </a:ext>
            </a:extLst>
          </p:cNvPr>
          <p:cNvSpPr txBox="1"/>
          <p:nvPr/>
        </p:nvSpPr>
        <p:spPr>
          <a:xfrm>
            <a:off x="6423452" y="1424555"/>
            <a:ext cx="2467903" cy="40011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H2: Concessions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99AED1-AF29-42DA-A6FB-9AB9367031E0}"/>
              </a:ext>
            </a:extLst>
          </p:cNvPr>
          <p:cNvSpPr txBox="1"/>
          <p:nvPr/>
        </p:nvSpPr>
        <p:spPr>
          <a:xfrm>
            <a:off x="340528" y="5883417"/>
            <a:ext cx="11510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Agent A is more self-centered and makes less concessions.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Agent B tries to find the best trade-off for both parties, and is able to make larger concessions.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D9CE17D-9E1F-4432-AF50-02C34DE4F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8" y="1988575"/>
            <a:ext cx="5939160" cy="38948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EA903F4-E4D4-4E76-816A-BC5A4D78A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689" y="1988575"/>
            <a:ext cx="5867342" cy="38948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ED83111-E76C-4C0C-AA91-F41FAD42E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8893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36A8DA84-18C7-4827-B5B4-A5A6602C796F}"/>
              </a:ext>
            </a:extLst>
          </p:cNvPr>
          <p:cNvSpPr txBox="1">
            <a:spLocks/>
          </p:cNvSpPr>
          <p:nvPr/>
        </p:nvSpPr>
        <p:spPr>
          <a:xfrm>
            <a:off x="346276" y="205142"/>
            <a:ext cx="10515600" cy="1064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Mental model: </a:t>
            </a:r>
            <a:r>
              <a:rPr lang="en-US" sz="3200" b="1" cap="all" dirty="0">
                <a:solidFill>
                  <a:srgbClr val="002060"/>
                </a:solidFill>
                <a:latin typeface="Open Sans" panose="020B0606030504020204" pitchFamily="34" charset="0"/>
              </a:rPr>
              <a:t>agent/agent study</a:t>
            </a:r>
            <a:endParaRPr lang="fr-FR" sz="32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4B56297-1C4E-4A8F-9708-2F91A9C5C09C}"/>
              </a:ext>
            </a:extLst>
          </p:cNvPr>
          <p:cNvSpPr txBox="1"/>
          <p:nvPr/>
        </p:nvSpPr>
        <p:spPr>
          <a:xfrm>
            <a:off x="340528" y="1393777"/>
            <a:ext cx="2913870" cy="4616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ctr">
              <a:defRPr sz="4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2000" dirty="0"/>
              <a:t>H3: Level of demand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36B7454-E2F2-49B3-A6FE-E9D4C6934678}"/>
              </a:ext>
            </a:extLst>
          </p:cNvPr>
          <p:cNvSpPr txBox="1"/>
          <p:nvPr/>
        </p:nvSpPr>
        <p:spPr>
          <a:xfrm>
            <a:off x="6423453" y="1424555"/>
            <a:ext cx="2913870" cy="400110"/>
          </a:xfrm>
          <a:prstGeom prst="rect">
            <a:avLst/>
          </a:prstGeom>
          <a:solidFill>
            <a:srgbClr val="4B2C5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1" kern="0">
                <a:solidFill>
                  <a:prstClr val="white"/>
                </a:solidFill>
                <a:latin typeface="Calibri"/>
              </a:defRPr>
            </a:lvl1pPr>
          </a:lstStyle>
          <a:p>
            <a:r>
              <a:rPr lang="en-US" sz="2000" dirty="0"/>
              <a:t>H4: Lead of the dialogue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99AED1-AF29-42DA-A6FB-9AB9367031E0}"/>
              </a:ext>
            </a:extLst>
          </p:cNvPr>
          <p:cNvSpPr txBox="1"/>
          <p:nvPr/>
        </p:nvSpPr>
        <p:spPr>
          <a:xfrm>
            <a:off x="340528" y="5838447"/>
            <a:ext cx="11510943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Agent A is more demanding than agent B.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Agent A is the one who leads the dialogue. (even in the similar condition)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2D53515-380D-4734-A590-3A2C74C0B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6" y="1979603"/>
            <a:ext cx="5922028" cy="401154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FC17FB2-AB55-4238-A94C-036DF9006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002" y="1979602"/>
            <a:ext cx="5922027" cy="401154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414BA6B-60B3-4353-8C07-C537D338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1559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36A8DA84-18C7-4827-B5B4-A5A6602C796F}"/>
              </a:ext>
            </a:extLst>
          </p:cNvPr>
          <p:cNvSpPr txBox="1">
            <a:spLocks/>
          </p:cNvSpPr>
          <p:nvPr/>
        </p:nvSpPr>
        <p:spPr>
          <a:xfrm>
            <a:off x="346276" y="205142"/>
            <a:ext cx="10515600" cy="1064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Mental model: </a:t>
            </a:r>
            <a:r>
              <a:rPr lang="en-US" sz="3200" b="1" cap="all" dirty="0">
                <a:solidFill>
                  <a:srgbClr val="002060"/>
                </a:solidFill>
                <a:latin typeface="Open Sans" panose="020B0606030504020204" pitchFamily="34" charset="0"/>
              </a:rPr>
              <a:t>agent/agent study</a:t>
            </a:r>
            <a:endParaRPr lang="fr-FR" sz="32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5A09A-7812-4794-A2AC-013B73BA3B4B}"/>
              </a:ext>
            </a:extLst>
          </p:cNvPr>
          <p:cNvSpPr/>
          <p:nvPr/>
        </p:nvSpPr>
        <p:spPr>
          <a:xfrm>
            <a:off x="201125" y="1814460"/>
            <a:ext cx="6831515" cy="114099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A69622-06C8-454D-8926-852C97C53D29}"/>
              </a:ext>
            </a:extLst>
          </p:cNvPr>
          <p:cNvSpPr/>
          <p:nvPr/>
        </p:nvSpPr>
        <p:spPr>
          <a:xfrm>
            <a:off x="201125" y="3046928"/>
            <a:ext cx="6831515" cy="114099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CB5AE1-20DD-41AA-9ADD-45EC393F6F0C}"/>
              </a:ext>
            </a:extLst>
          </p:cNvPr>
          <p:cNvSpPr/>
          <p:nvPr/>
        </p:nvSpPr>
        <p:spPr>
          <a:xfrm>
            <a:off x="201125" y="4279396"/>
            <a:ext cx="6831515" cy="114099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37389A-4782-4776-ACA4-D9EC09D716A6}"/>
              </a:ext>
            </a:extLst>
          </p:cNvPr>
          <p:cNvSpPr/>
          <p:nvPr/>
        </p:nvSpPr>
        <p:spPr>
          <a:xfrm>
            <a:off x="201125" y="5511865"/>
            <a:ext cx="6831515" cy="114099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3" name="Group 7">
            <a:extLst>
              <a:ext uri="{FF2B5EF4-FFF2-40B4-BE49-F238E27FC236}">
                <a16:creationId xmlns:a16="http://schemas.microsoft.com/office/drawing/2014/main" id="{9CD8AE20-A26E-44C6-9501-6D4A9244EDB7}"/>
              </a:ext>
            </a:extLst>
          </p:cNvPr>
          <p:cNvGrpSpPr/>
          <p:nvPr/>
        </p:nvGrpSpPr>
        <p:grpSpPr>
          <a:xfrm>
            <a:off x="89388" y="1717494"/>
            <a:ext cx="6846102" cy="1140994"/>
            <a:chOff x="3925455" y="1191491"/>
            <a:chExt cx="6400799" cy="96981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B2780F-D946-4BAC-BD32-E344E8F179FA}"/>
                </a:ext>
              </a:extLst>
            </p:cNvPr>
            <p:cNvSpPr/>
            <p:nvPr/>
          </p:nvSpPr>
          <p:spPr>
            <a:xfrm>
              <a:off x="4895271" y="1191491"/>
              <a:ext cx="5430983" cy="969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B26029B0-C92C-4EEF-9999-8AA84F5CB455}"/>
                </a:ext>
              </a:extLst>
            </p:cNvPr>
            <p:cNvGrpSpPr/>
            <p:nvPr/>
          </p:nvGrpSpPr>
          <p:grpSpPr>
            <a:xfrm>
              <a:off x="3925455" y="1191491"/>
              <a:ext cx="1178646" cy="969818"/>
              <a:chOff x="3925455" y="1191491"/>
              <a:chExt cx="1178646" cy="969818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8F23659-51BB-4F29-8EE1-04629ECB13D0}"/>
                  </a:ext>
                </a:extLst>
              </p:cNvPr>
              <p:cNvSpPr/>
              <p:nvPr/>
            </p:nvSpPr>
            <p:spPr>
              <a:xfrm>
                <a:off x="3925455" y="1191491"/>
                <a:ext cx="969818" cy="9698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H1</a:t>
                </a:r>
              </a:p>
            </p:txBody>
          </p:sp>
          <p:sp>
            <p:nvSpPr>
              <p:cNvPr id="17" name="Isosceles Triangle 5">
                <a:extLst>
                  <a:ext uri="{FF2B5EF4-FFF2-40B4-BE49-F238E27FC236}">
                    <a16:creationId xmlns:a16="http://schemas.microsoft.com/office/drawing/2014/main" id="{66DD5EBC-D2B9-4864-A686-237C052E6F30}"/>
                  </a:ext>
                </a:extLst>
              </p:cNvPr>
              <p:cNvSpPr/>
              <p:nvPr/>
            </p:nvSpPr>
            <p:spPr>
              <a:xfrm rot="5400000">
                <a:off x="4803124" y="1537059"/>
                <a:ext cx="323272" cy="278683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18" name="Group 8">
            <a:extLst>
              <a:ext uri="{FF2B5EF4-FFF2-40B4-BE49-F238E27FC236}">
                <a16:creationId xmlns:a16="http://schemas.microsoft.com/office/drawing/2014/main" id="{35B9B837-4CDA-4C68-8CF3-5B4E3AAECE74}"/>
              </a:ext>
            </a:extLst>
          </p:cNvPr>
          <p:cNvGrpSpPr/>
          <p:nvPr/>
        </p:nvGrpSpPr>
        <p:grpSpPr>
          <a:xfrm>
            <a:off x="89388" y="2949885"/>
            <a:ext cx="6846102" cy="1140994"/>
            <a:chOff x="3925455" y="1191491"/>
            <a:chExt cx="6400799" cy="96981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597962-97D0-40F0-B877-FA7B8A950C4D}"/>
                </a:ext>
              </a:extLst>
            </p:cNvPr>
            <p:cNvSpPr/>
            <p:nvPr/>
          </p:nvSpPr>
          <p:spPr>
            <a:xfrm>
              <a:off x="4895271" y="1191491"/>
              <a:ext cx="5430983" cy="969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0" name="Group 10">
              <a:extLst>
                <a:ext uri="{FF2B5EF4-FFF2-40B4-BE49-F238E27FC236}">
                  <a16:creationId xmlns:a16="http://schemas.microsoft.com/office/drawing/2014/main" id="{9B087370-A933-4C04-A057-2777D6923A38}"/>
                </a:ext>
              </a:extLst>
            </p:cNvPr>
            <p:cNvGrpSpPr/>
            <p:nvPr/>
          </p:nvGrpSpPr>
          <p:grpSpPr>
            <a:xfrm>
              <a:off x="3925455" y="1191491"/>
              <a:ext cx="1178646" cy="969818"/>
              <a:chOff x="3925455" y="1191491"/>
              <a:chExt cx="1178646" cy="96981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EF8791A-3745-4976-B4AD-72BE93A71E64}"/>
                  </a:ext>
                </a:extLst>
              </p:cNvPr>
              <p:cNvSpPr/>
              <p:nvPr/>
            </p:nvSpPr>
            <p:spPr>
              <a:xfrm>
                <a:off x="3925455" y="1191491"/>
                <a:ext cx="969818" cy="96981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H2</a:t>
                </a:r>
              </a:p>
            </p:txBody>
          </p:sp>
          <p:sp>
            <p:nvSpPr>
              <p:cNvPr id="22" name="Isosceles Triangle 12">
                <a:extLst>
                  <a:ext uri="{FF2B5EF4-FFF2-40B4-BE49-F238E27FC236}">
                    <a16:creationId xmlns:a16="http://schemas.microsoft.com/office/drawing/2014/main" id="{944FAF25-975F-4F21-AA30-F5A5CD0108C6}"/>
                  </a:ext>
                </a:extLst>
              </p:cNvPr>
              <p:cNvSpPr/>
              <p:nvPr/>
            </p:nvSpPr>
            <p:spPr>
              <a:xfrm rot="5400000">
                <a:off x="4803124" y="1537059"/>
                <a:ext cx="323272" cy="278683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23" name="Group 13">
            <a:extLst>
              <a:ext uri="{FF2B5EF4-FFF2-40B4-BE49-F238E27FC236}">
                <a16:creationId xmlns:a16="http://schemas.microsoft.com/office/drawing/2014/main" id="{75C8C57A-0FFA-4BB8-96BF-2B86C1D8C1BE}"/>
              </a:ext>
            </a:extLst>
          </p:cNvPr>
          <p:cNvGrpSpPr/>
          <p:nvPr/>
        </p:nvGrpSpPr>
        <p:grpSpPr>
          <a:xfrm>
            <a:off x="89388" y="4182276"/>
            <a:ext cx="6846102" cy="1140994"/>
            <a:chOff x="3925455" y="1191491"/>
            <a:chExt cx="6400799" cy="96981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F59CBBB-C13F-477A-AB94-D97AF1272C38}"/>
                </a:ext>
              </a:extLst>
            </p:cNvPr>
            <p:cNvSpPr/>
            <p:nvPr/>
          </p:nvSpPr>
          <p:spPr>
            <a:xfrm>
              <a:off x="4895271" y="1191491"/>
              <a:ext cx="5430983" cy="969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5" name="Group 15">
              <a:extLst>
                <a:ext uri="{FF2B5EF4-FFF2-40B4-BE49-F238E27FC236}">
                  <a16:creationId xmlns:a16="http://schemas.microsoft.com/office/drawing/2014/main" id="{C046C3EB-7FC3-4188-BBC3-9206971724E2}"/>
                </a:ext>
              </a:extLst>
            </p:cNvPr>
            <p:cNvGrpSpPr/>
            <p:nvPr/>
          </p:nvGrpSpPr>
          <p:grpSpPr>
            <a:xfrm>
              <a:off x="3925455" y="1191491"/>
              <a:ext cx="1178646" cy="969818"/>
              <a:chOff x="3925455" y="1191491"/>
              <a:chExt cx="1178646" cy="969818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B921815-D907-47ED-912D-150DE224A7A1}"/>
                  </a:ext>
                </a:extLst>
              </p:cNvPr>
              <p:cNvSpPr/>
              <p:nvPr/>
            </p:nvSpPr>
            <p:spPr>
              <a:xfrm>
                <a:off x="3925455" y="1191491"/>
                <a:ext cx="969818" cy="96981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H3</a:t>
                </a:r>
              </a:p>
            </p:txBody>
          </p:sp>
          <p:sp>
            <p:nvSpPr>
              <p:cNvPr id="27" name="Isosceles Triangle 17">
                <a:extLst>
                  <a:ext uri="{FF2B5EF4-FFF2-40B4-BE49-F238E27FC236}">
                    <a16:creationId xmlns:a16="http://schemas.microsoft.com/office/drawing/2014/main" id="{38622B4D-92C9-4074-A9C4-92D4FEC7B7C3}"/>
                  </a:ext>
                </a:extLst>
              </p:cNvPr>
              <p:cNvSpPr/>
              <p:nvPr/>
            </p:nvSpPr>
            <p:spPr>
              <a:xfrm rot="5400000">
                <a:off x="4803124" y="1537059"/>
                <a:ext cx="323272" cy="278683"/>
              </a:xfrm>
              <a:prstGeom prst="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28" name="Group 18">
            <a:extLst>
              <a:ext uri="{FF2B5EF4-FFF2-40B4-BE49-F238E27FC236}">
                <a16:creationId xmlns:a16="http://schemas.microsoft.com/office/drawing/2014/main" id="{9E788158-B226-469E-9199-1490F77F725A}"/>
              </a:ext>
            </a:extLst>
          </p:cNvPr>
          <p:cNvGrpSpPr/>
          <p:nvPr/>
        </p:nvGrpSpPr>
        <p:grpSpPr>
          <a:xfrm>
            <a:off x="89388" y="5414666"/>
            <a:ext cx="6846102" cy="1140994"/>
            <a:chOff x="3925455" y="1191491"/>
            <a:chExt cx="6400799" cy="96981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CB2D50-43FE-419A-AA93-2E9F889E02CF}"/>
                </a:ext>
              </a:extLst>
            </p:cNvPr>
            <p:cNvSpPr/>
            <p:nvPr/>
          </p:nvSpPr>
          <p:spPr>
            <a:xfrm>
              <a:off x="4729019" y="1191491"/>
              <a:ext cx="5597235" cy="969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30" name="Group 20">
              <a:extLst>
                <a:ext uri="{FF2B5EF4-FFF2-40B4-BE49-F238E27FC236}">
                  <a16:creationId xmlns:a16="http://schemas.microsoft.com/office/drawing/2014/main" id="{A852A08E-E901-4499-8FD9-F35238B83634}"/>
                </a:ext>
              </a:extLst>
            </p:cNvPr>
            <p:cNvGrpSpPr/>
            <p:nvPr/>
          </p:nvGrpSpPr>
          <p:grpSpPr>
            <a:xfrm>
              <a:off x="3925455" y="1191491"/>
              <a:ext cx="1178646" cy="969818"/>
              <a:chOff x="3925455" y="1191491"/>
              <a:chExt cx="1178646" cy="96981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1364782-CCAA-4BFF-AC96-93A72ADA4BF8}"/>
                  </a:ext>
                </a:extLst>
              </p:cNvPr>
              <p:cNvSpPr/>
              <p:nvPr/>
            </p:nvSpPr>
            <p:spPr>
              <a:xfrm>
                <a:off x="3925455" y="1191491"/>
                <a:ext cx="969818" cy="969818"/>
              </a:xfrm>
              <a:prstGeom prst="rect">
                <a:avLst/>
              </a:prstGeom>
              <a:solidFill>
                <a:srgbClr val="4B2C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4400" b="1" kern="0" dirty="0">
                    <a:solidFill>
                      <a:prstClr val="white"/>
                    </a:solidFill>
                    <a:latin typeface="Calibri"/>
                  </a:rPr>
                  <a:t>H4</a:t>
                </a:r>
              </a:p>
            </p:txBody>
          </p:sp>
          <p:sp>
            <p:nvSpPr>
              <p:cNvPr id="32" name="Isosceles Triangle 22">
                <a:extLst>
                  <a:ext uri="{FF2B5EF4-FFF2-40B4-BE49-F238E27FC236}">
                    <a16:creationId xmlns:a16="http://schemas.microsoft.com/office/drawing/2014/main" id="{7F62D09A-192E-4A37-812F-121613C89386}"/>
                  </a:ext>
                </a:extLst>
              </p:cNvPr>
              <p:cNvSpPr/>
              <p:nvPr/>
            </p:nvSpPr>
            <p:spPr>
              <a:xfrm rot="5400000">
                <a:off x="4803124" y="1537059"/>
                <a:ext cx="323272" cy="278683"/>
              </a:xfrm>
              <a:prstGeom prst="triangle">
                <a:avLst/>
              </a:prstGeom>
              <a:solidFill>
                <a:srgbClr val="4B2C5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00" b="1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  <p:sp>
        <p:nvSpPr>
          <p:cNvPr id="33" name="TextBox 26">
            <a:extLst>
              <a:ext uri="{FF2B5EF4-FFF2-40B4-BE49-F238E27FC236}">
                <a16:creationId xmlns:a16="http://schemas.microsoft.com/office/drawing/2014/main" id="{E5CA1323-263A-4FFA-90FD-684621FED0F9}"/>
              </a:ext>
            </a:extLst>
          </p:cNvPr>
          <p:cNvSpPr txBox="1"/>
          <p:nvPr/>
        </p:nvSpPr>
        <p:spPr>
          <a:xfrm>
            <a:off x="841678" y="1811503"/>
            <a:ext cx="6045399" cy="67710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higher-power agent will more strongly be perceived as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self-centered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than the lower-power agent</a:t>
            </a:r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id="{802F7CE4-13B3-495E-AE9A-9E8218A21681}"/>
              </a:ext>
            </a:extLst>
          </p:cNvPr>
          <p:cNvSpPr txBox="1"/>
          <p:nvPr/>
        </p:nvSpPr>
        <p:spPr>
          <a:xfrm>
            <a:off x="1249921" y="3190992"/>
            <a:ext cx="5475690" cy="67710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lower-power agent will be more strongly perceived as making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larger concessions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 the higher-power agent</a:t>
            </a:r>
          </a:p>
        </p:txBody>
      </p:sp>
      <p:sp>
        <p:nvSpPr>
          <p:cNvPr id="35" name="TextBox 26">
            <a:extLst>
              <a:ext uri="{FF2B5EF4-FFF2-40B4-BE49-F238E27FC236}">
                <a16:creationId xmlns:a16="http://schemas.microsoft.com/office/drawing/2014/main" id="{FF3084AD-6B0A-40B0-819F-103F7C49D64A}"/>
              </a:ext>
            </a:extLst>
          </p:cNvPr>
          <p:cNvSpPr txBox="1"/>
          <p:nvPr/>
        </p:nvSpPr>
        <p:spPr>
          <a:xfrm>
            <a:off x="907872" y="4381141"/>
            <a:ext cx="6024562" cy="67710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higher-power agent will more strongly be perceived as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demanding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than the lower-power agent</a:t>
            </a:r>
          </a:p>
        </p:txBody>
      </p:sp>
      <p:sp>
        <p:nvSpPr>
          <p:cNvPr id="36" name="TextBox 26">
            <a:extLst>
              <a:ext uri="{FF2B5EF4-FFF2-40B4-BE49-F238E27FC236}">
                <a16:creationId xmlns:a16="http://schemas.microsoft.com/office/drawing/2014/main" id="{8B803535-B015-425C-8088-C0627C61B25C}"/>
              </a:ext>
            </a:extLst>
          </p:cNvPr>
          <p:cNvSpPr txBox="1"/>
          <p:nvPr/>
        </p:nvSpPr>
        <p:spPr>
          <a:xfrm>
            <a:off x="1051962" y="5423197"/>
            <a:ext cx="5848269" cy="95410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higher-power agent will more strongly be perceived as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taking the lead in the negotiation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 the lower-power agent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0511EEA0-D9C6-483A-8C33-4A0F9DD2E8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667" y="1884664"/>
            <a:ext cx="930813" cy="86410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0EC21C36-48A0-4F79-9CE2-CE8CE0D4660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35" y="5723250"/>
            <a:ext cx="930813" cy="864105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C524338B-7A97-40B3-8760-6136B195E4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881" y="4381141"/>
            <a:ext cx="930813" cy="864105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0A1B1934-D65E-4345-AFF2-8C3D358C77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54" y="3196645"/>
            <a:ext cx="930813" cy="864105"/>
          </a:xfrm>
          <a:prstGeom prst="rect">
            <a:avLst/>
          </a:prstGeom>
        </p:spPr>
      </p:pic>
      <p:grpSp>
        <p:nvGrpSpPr>
          <p:cNvPr id="52" name="Groupe 51">
            <a:extLst>
              <a:ext uri="{FF2B5EF4-FFF2-40B4-BE49-F238E27FC236}">
                <a16:creationId xmlns:a16="http://schemas.microsoft.com/office/drawing/2014/main" id="{77618012-B20B-42ED-BB49-107B98D16F87}"/>
              </a:ext>
            </a:extLst>
          </p:cNvPr>
          <p:cNvGrpSpPr/>
          <p:nvPr/>
        </p:nvGrpSpPr>
        <p:grpSpPr>
          <a:xfrm>
            <a:off x="8560940" y="1450698"/>
            <a:ext cx="2255027" cy="2567066"/>
            <a:chOff x="5030193" y="3429000"/>
            <a:chExt cx="2255027" cy="2567066"/>
          </a:xfrm>
        </p:grpSpPr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DD7B9984-FE16-41A5-B911-AA21457CE713}"/>
                </a:ext>
              </a:extLst>
            </p:cNvPr>
            <p:cNvGrpSpPr/>
            <p:nvPr/>
          </p:nvGrpSpPr>
          <p:grpSpPr>
            <a:xfrm>
              <a:off x="5030193" y="3429000"/>
              <a:ext cx="2255027" cy="2567066"/>
              <a:chOff x="6505417" y="2352364"/>
              <a:chExt cx="2470312" cy="3291174"/>
            </a:xfrm>
          </p:grpSpPr>
          <p:pic>
            <p:nvPicPr>
              <p:cNvPr id="56" name="Picture 4" descr="Résultat de recherche d'images pour &quot;user computer icon&quot;">
                <a:extLst>
                  <a:ext uri="{FF2B5EF4-FFF2-40B4-BE49-F238E27FC236}">
                    <a16:creationId xmlns:a16="http://schemas.microsoft.com/office/drawing/2014/main" id="{D059CE87-9FAE-494E-95DB-4FF446CEE4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63138" y="3613220"/>
                <a:ext cx="1941441" cy="20303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Rectangle 5">
                <a:extLst>
                  <a:ext uri="{FF2B5EF4-FFF2-40B4-BE49-F238E27FC236}">
                    <a16:creationId xmlns:a16="http://schemas.microsoft.com/office/drawing/2014/main" id="{0B229CE7-93EC-4101-A249-9F8B2613E173}"/>
                  </a:ext>
                </a:extLst>
              </p:cNvPr>
              <p:cNvSpPr/>
              <p:nvPr/>
            </p:nvSpPr>
            <p:spPr>
              <a:xfrm>
                <a:off x="6505417" y="2352364"/>
                <a:ext cx="2470312" cy="1260856"/>
              </a:xfrm>
              <a:prstGeom prst="wedgeRectCallout">
                <a:avLst>
                  <a:gd name="adj1" fmla="val 21364"/>
                  <a:gd name="adj2" fmla="val 128801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58" name="Connecteur droit avec flèche 57">
                <a:extLst>
                  <a:ext uri="{FF2B5EF4-FFF2-40B4-BE49-F238E27FC236}">
                    <a16:creationId xmlns:a16="http://schemas.microsoft.com/office/drawing/2014/main" id="{0C99D337-696C-4E54-B8CF-4BACEF6DFC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57722" y="3014595"/>
                <a:ext cx="583441" cy="3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eur droit avec flèche 58">
                <a:extLst>
                  <a:ext uri="{FF2B5EF4-FFF2-40B4-BE49-F238E27FC236}">
                    <a16:creationId xmlns:a16="http://schemas.microsoft.com/office/drawing/2014/main" id="{05AA59C1-727A-431E-A677-E17E944EF382}"/>
                  </a:ext>
                </a:extLst>
              </p:cNvPr>
              <p:cNvCxnSpPr/>
              <p:nvPr/>
            </p:nvCxnSpPr>
            <p:spPr>
              <a:xfrm flipH="1">
                <a:off x="7457722" y="3197828"/>
                <a:ext cx="583441" cy="3680"/>
              </a:xfrm>
              <a:prstGeom prst="straightConnector1">
                <a:avLst/>
              </a:prstGeom>
              <a:ln w="22225">
                <a:headEnd w="lg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4" name="Image 23">
              <a:extLst>
                <a:ext uri="{FF2B5EF4-FFF2-40B4-BE49-F238E27FC236}">
                  <a16:creationId xmlns:a16="http://schemas.microsoft.com/office/drawing/2014/main" id="{B7DC29AB-C8D7-445A-AAF0-D56C516DD5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7263" y="3634059"/>
              <a:ext cx="636263" cy="622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Image 23">
              <a:extLst>
                <a:ext uri="{FF2B5EF4-FFF2-40B4-BE49-F238E27FC236}">
                  <a16:creationId xmlns:a16="http://schemas.microsoft.com/office/drawing/2014/main" id="{F8285D09-5F4D-4BA4-A23B-4E06BF4C3A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3864" y="3636559"/>
              <a:ext cx="636263" cy="622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0" name="ZoneTexte 59">
            <a:extLst>
              <a:ext uri="{FF2B5EF4-FFF2-40B4-BE49-F238E27FC236}">
                <a16:creationId xmlns:a16="http://schemas.microsoft.com/office/drawing/2014/main" id="{26B9F343-3FAA-4C3B-B13C-D9500813C546}"/>
              </a:ext>
            </a:extLst>
          </p:cNvPr>
          <p:cNvSpPr txBox="1"/>
          <p:nvPr/>
        </p:nvSpPr>
        <p:spPr>
          <a:xfrm>
            <a:off x="7727497" y="4649289"/>
            <a:ext cx="4305371" cy="830997"/>
          </a:xfrm>
          <a:prstGeom prst="rect">
            <a:avLst/>
          </a:prstGeom>
          <a:solidFill>
            <a:schemeClr val="accent4">
              <a:alpha val="6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400" b="1" dirty="0"/>
              <a:t>Perception of </a:t>
            </a:r>
            <a:r>
              <a:rPr lang="fr-FR" sz="2400" b="1" dirty="0" err="1"/>
              <a:t>power’s</a:t>
            </a:r>
            <a:r>
              <a:rPr lang="fr-FR" sz="2400" b="1" dirty="0"/>
              <a:t> </a:t>
            </a:r>
            <a:r>
              <a:rPr lang="fr-FR" sz="2400" b="1" dirty="0" err="1"/>
              <a:t>behaviors</a:t>
            </a:r>
            <a:r>
              <a:rPr lang="fr-FR" sz="2400" b="1" dirty="0"/>
              <a:t> in Human/Agent </a:t>
            </a:r>
            <a:r>
              <a:rPr lang="fr-FR" sz="2400" b="1" dirty="0" err="1"/>
              <a:t>negotiation</a:t>
            </a:r>
            <a:endParaRPr lang="fr-FR" sz="2400" b="1" dirty="0"/>
          </a:p>
        </p:txBody>
      </p: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A9888971-E7E4-46D5-83FF-9BBE526EFB15}"/>
              </a:ext>
            </a:extLst>
          </p:cNvPr>
          <p:cNvGrpSpPr/>
          <p:nvPr/>
        </p:nvGrpSpPr>
        <p:grpSpPr>
          <a:xfrm>
            <a:off x="7492081" y="2134668"/>
            <a:ext cx="4662565" cy="1583617"/>
            <a:chOff x="7440048" y="2114028"/>
            <a:chExt cx="4662565" cy="1583617"/>
          </a:xfrm>
        </p:grpSpPr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B13915C3-4FE9-4894-86BC-25E7B27C8FA1}"/>
                </a:ext>
              </a:extLst>
            </p:cNvPr>
            <p:cNvGrpSpPr/>
            <p:nvPr/>
          </p:nvGrpSpPr>
          <p:grpSpPr>
            <a:xfrm>
              <a:off x="7515764" y="2238016"/>
              <a:ext cx="4345378" cy="1350278"/>
              <a:chOff x="7632552" y="3641426"/>
              <a:chExt cx="4345378" cy="1350278"/>
            </a:xfrm>
          </p:grpSpPr>
          <p:pic>
            <p:nvPicPr>
              <p:cNvPr id="41" name="Image 40">
                <a:extLst>
                  <a:ext uri="{FF2B5EF4-FFF2-40B4-BE49-F238E27FC236}">
                    <a16:creationId xmlns:a16="http://schemas.microsoft.com/office/drawing/2014/main" id="{D7B0A3F1-7E29-42A1-AF86-CB4FCB9826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2552" y="3761216"/>
                <a:ext cx="1256802" cy="1230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Image 24">
                <a:extLst>
                  <a:ext uri="{FF2B5EF4-FFF2-40B4-BE49-F238E27FC236}">
                    <a16:creationId xmlns:a16="http://schemas.microsoft.com/office/drawing/2014/main" id="{45EAC52C-1954-4996-9F12-FA775BB75C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34963" y="3641426"/>
                <a:ext cx="1242967" cy="1230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3" name="Groupe 42">
                <a:extLst>
                  <a:ext uri="{FF2B5EF4-FFF2-40B4-BE49-F238E27FC236}">
                    <a16:creationId xmlns:a16="http://schemas.microsoft.com/office/drawing/2014/main" id="{B1A4AAD9-6726-493A-A5F0-4A3275885DBD}"/>
                  </a:ext>
                </a:extLst>
              </p:cNvPr>
              <p:cNvGrpSpPr/>
              <p:nvPr/>
            </p:nvGrpSpPr>
            <p:grpSpPr>
              <a:xfrm>
                <a:off x="8964118" y="3895612"/>
                <a:ext cx="1756947" cy="879480"/>
                <a:chOff x="6045732" y="4351455"/>
                <a:chExt cx="1756947" cy="879480"/>
              </a:xfrm>
            </p:grpSpPr>
            <p:cxnSp>
              <p:nvCxnSpPr>
                <p:cNvPr id="44" name="Shape 163">
                  <a:extLst>
                    <a:ext uri="{FF2B5EF4-FFF2-40B4-BE49-F238E27FC236}">
                      <a16:creationId xmlns:a16="http://schemas.microsoft.com/office/drawing/2014/main" id="{82F6E75A-63CA-4050-8AB1-FA1BDBF869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45732" y="4610070"/>
                  <a:ext cx="1756947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44546A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sp>
              <p:nvSpPr>
                <p:cNvPr id="45" name="Shape 164">
                  <a:extLst>
                    <a:ext uri="{FF2B5EF4-FFF2-40B4-BE49-F238E27FC236}">
                      <a16:creationId xmlns:a16="http://schemas.microsoft.com/office/drawing/2014/main" id="{9AEB6D41-DC69-4D75-A769-34309CF860CD}"/>
                    </a:ext>
                  </a:extLst>
                </p:cNvPr>
                <p:cNvSpPr/>
                <p:nvPr/>
              </p:nvSpPr>
              <p:spPr>
                <a:xfrm>
                  <a:off x="6405495" y="4351455"/>
                  <a:ext cx="933041" cy="395148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 w="19050" cap="flat" cmpd="sng">
                  <a:solidFill>
                    <a:schemeClr val="tx2">
                      <a:lumMod val="75000"/>
                    </a:schemeClr>
                  </a:solidFill>
                  <a:prstDash val="solid"/>
                  <a:miter lim="8000"/>
                  <a:headEnd type="none" w="med" len="med"/>
                  <a:tailEnd type="none" w="med" len="med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lvl="0" algn="ctr">
                    <a:defRPr/>
                  </a:pPr>
                  <a:r>
                    <a:rPr lang="fr-FR" b="1" kern="0" dirty="0" err="1">
                      <a:solidFill>
                        <a:srgbClr val="FFFFFF"/>
                      </a:solidFill>
                      <a:ea typeface="Calibri"/>
                      <a:cs typeface="Calibri"/>
                      <a:sym typeface="Calibri"/>
                    </a:rPr>
                    <a:t>Utt</a:t>
                  </a:r>
                  <a:r>
                    <a:rPr lang="fr-FR" b="1" kern="0" baseline="-25000" dirty="0" err="1">
                      <a:solidFill>
                        <a:srgbClr val="FFFFFF"/>
                      </a:solidFill>
                      <a:ea typeface="Calibri"/>
                      <a:cs typeface="Calibri"/>
                      <a:sym typeface="Calibri"/>
                    </a:rPr>
                    <a:t>Self</a:t>
                  </a:r>
                  <a:endParaRPr lang="fr-FR" b="1" kern="0" baseline="-25000" dirty="0">
                    <a:solidFill>
                      <a:srgbClr val="FFFFFF"/>
                    </a:solidFill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46" name="Shape 165">
                  <a:extLst>
                    <a:ext uri="{FF2B5EF4-FFF2-40B4-BE49-F238E27FC236}">
                      <a16:creationId xmlns:a16="http://schemas.microsoft.com/office/drawing/2014/main" id="{D56485F4-60AC-41A1-840B-72E9126B0B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45732" y="4991103"/>
                  <a:ext cx="1706195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44546A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sp>
              <p:nvSpPr>
                <p:cNvPr id="47" name="Shape 166">
                  <a:extLst>
                    <a:ext uri="{FF2B5EF4-FFF2-40B4-BE49-F238E27FC236}">
                      <a16:creationId xmlns:a16="http://schemas.microsoft.com/office/drawing/2014/main" id="{773CECA2-3EB3-45E5-9D12-831B31D8679B}"/>
                    </a:ext>
                  </a:extLst>
                </p:cNvPr>
                <p:cNvSpPr/>
                <p:nvPr/>
              </p:nvSpPr>
              <p:spPr>
                <a:xfrm>
                  <a:off x="6435475" y="4835787"/>
                  <a:ext cx="946575" cy="395148"/>
                </a:xfrm>
                <a:prstGeom prst="rect">
                  <a:avLst/>
                </a:prstGeom>
                <a:solidFill>
                  <a:srgbClr val="A5A5A5"/>
                </a:solidFill>
                <a:ln w="19050" cap="flat" cmpd="sng">
                  <a:solidFill>
                    <a:srgbClr val="A5A5A5"/>
                  </a:solidFill>
                  <a:prstDash val="solid"/>
                  <a:miter lim="8000"/>
                  <a:headEnd type="none" w="med" len="med"/>
                  <a:tailEnd type="none" w="med" len="med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Calibri"/>
                      <a:cs typeface="Calibri"/>
                      <a:sym typeface="Calibri"/>
                    </a:rPr>
                    <a:t>Utt</a:t>
                  </a:r>
                  <a:r>
                    <a:rPr kumimoji="0" lang="fr-FR" b="1" i="0" u="none" strike="noStrike" kern="0" cap="none" spc="0" normalizeH="0" baseline="-2500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Calibri"/>
                      <a:cs typeface="Calibri"/>
                      <a:sym typeface="Calibri"/>
                    </a:rPr>
                    <a:t>other</a:t>
                  </a:r>
                  <a:endParaRPr kumimoji="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D85C32B-F15C-4098-8D89-1A7B093C1215}"/>
                </a:ext>
              </a:extLst>
            </p:cNvPr>
            <p:cNvSpPr/>
            <p:nvPr/>
          </p:nvSpPr>
          <p:spPr>
            <a:xfrm>
              <a:off x="7440048" y="2114028"/>
              <a:ext cx="4662565" cy="1583617"/>
            </a:xfrm>
            <a:prstGeom prst="rect">
              <a:avLst/>
            </a:prstGeom>
            <a:solidFill>
              <a:schemeClr val="accent3">
                <a:alpha val="1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29AC3E3-6236-45AA-B481-3556DD6A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121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7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e 28">
            <a:extLst>
              <a:ext uri="{FF2B5EF4-FFF2-40B4-BE49-F238E27FC236}">
                <a16:creationId xmlns:a16="http://schemas.microsoft.com/office/drawing/2014/main" id="{0DE4213F-5AFD-485A-AAA7-02A68AE04E76}"/>
              </a:ext>
            </a:extLst>
          </p:cNvPr>
          <p:cNvGrpSpPr/>
          <p:nvPr/>
        </p:nvGrpSpPr>
        <p:grpSpPr>
          <a:xfrm>
            <a:off x="4412434" y="5461706"/>
            <a:ext cx="3496187" cy="1246443"/>
            <a:chOff x="7800051" y="3641426"/>
            <a:chExt cx="4177879" cy="1350278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93383D64-CA6A-4321-ADEC-1684A3450C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0051" y="3761216"/>
              <a:ext cx="1089303" cy="1230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Image 24">
              <a:extLst>
                <a:ext uri="{FF2B5EF4-FFF2-40B4-BE49-F238E27FC236}">
                  <a16:creationId xmlns:a16="http://schemas.microsoft.com/office/drawing/2014/main" id="{0438A5C5-8D4A-49F8-92FC-A16B05D7AF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4963" y="3641426"/>
              <a:ext cx="1242967" cy="1230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1B3B2A06-BEC7-4A1F-A381-C495177076D2}"/>
                </a:ext>
              </a:extLst>
            </p:cNvPr>
            <p:cNvGrpSpPr/>
            <p:nvPr/>
          </p:nvGrpSpPr>
          <p:grpSpPr>
            <a:xfrm>
              <a:off x="8964118" y="3927470"/>
              <a:ext cx="1756947" cy="847622"/>
              <a:chOff x="6045732" y="4383313"/>
              <a:chExt cx="1756947" cy="847622"/>
            </a:xfrm>
          </p:grpSpPr>
          <p:cxnSp>
            <p:nvCxnSpPr>
              <p:cNvPr id="34" name="Shape 163">
                <a:extLst>
                  <a:ext uri="{FF2B5EF4-FFF2-40B4-BE49-F238E27FC236}">
                    <a16:creationId xmlns:a16="http://schemas.microsoft.com/office/drawing/2014/main" id="{5AC82BBE-89E1-4DBC-A6CC-A001196258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5732" y="4610070"/>
                <a:ext cx="1756947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546A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35" name="Shape 164">
                <a:extLst>
                  <a:ext uri="{FF2B5EF4-FFF2-40B4-BE49-F238E27FC236}">
                    <a16:creationId xmlns:a16="http://schemas.microsoft.com/office/drawing/2014/main" id="{18DA7787-4ACA-49F3-9BA1-6AC21DD488CC}"/>
                  </a:ext>
                </a:extLst>
              </p:cNvPr>
              <p:cNvSpPr/>
              <p:nvPr/>
            </p:nvSpPr>
            <p:spPr>
              <a:xfrm>
                <a:off x="6432640" y="4383313"/>
                <a:ext cx="905896" cy="36329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19050" cap="flat" cmpd="sng">
                <a:solidFill>
                  <a:schemeClr val="tx2">
                    <a:lumMod val="75000"/>
                  </a:schemeClr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>
                  <a:defRPr/>
                </a:pPr>
                <a:r>
                  <a:rPr lang="fr-FR" sz="1600" b="1" kern="0" dirty="0" err="1">
                    <a:solidFill>
                      <a:srgbClr val="FFFFFF"/>
                    </a:solidFill>
                    <a:ea typeface="Calibri"/>
                    <a:cs typeface="Calibri"/>
                    <a:sym typeface="Calibri"/>
                  </a:rPr>
                  <a:t>Utt</a:t>
                </a:r>
                <a:r>
                  <a:rPr lang="fr-FR" sz="1600" b="1" kern="0" baseline="-25000" dirty="0" err="1">
                    <a:solidFill>
                      <a:srgbClr val="FFFFFF"/>
                    </a:solidFill>
                    <a:ea typeface="Calibri"/>
                    <a:cs typeface="Calibri"/>
                    <a:sym typeface="Calibri"/>
                  </a:rPr>
                  <a:t>Self</a:t>
                </a:r>
                <a:endParaRPr lang="fr-FR" b="1" kern="0" baseline="-25000" dirty="0">
                  <a:solidFill>
                    <a:srgbClr val="FFFFFF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6" name="Shape 165">
                <a:extLst>
                  <a:ext uri="{FF2B5EF4-FFF2-40B4-BE49-F238E27FC236}">
                    <a16:creationId xmlns:a16="http://schemas.microsoft.com/office/drawing/2014/main" id="{26576434-7673-4EFE-A70A-0678CDE016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45732" y="4991103"/>
                <a:ext cx="1706195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546A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37" name="Shape 166">
                <a:extLst>
                  <a:ext uri="{FF2B5EF4-FFF2-40B4-BE49-F238E27FC236}">
                    <a16:creationId xmlns:a16="http://schemas.microsoft.com/office/drawing/2014/main" id="{5F8B38EC-5B71-469D-99B6-75FC7B1EDF15}"/>
                  </a:ext>
                </a:extLst>
              </p:cNvPr>
              <p:cNvSpPr/>
              <p:nvPr/>
            </p:nvSpPr>
            <p:spPr>
              <a:xfrm>
                <a:off x="6432641" y="4867644"/>
                <a:ext cx="949410" cy="363291"/>
              </a:xfrm>
              <a:prstGeom prst="rect">
                <a:avLst/>
              </a:prstGeom>
              <a:solidFill>
                <a:srgbClr val="A5A5A5"/>
              </a:solidFill>
              <a:ln w="19050" cap="flat" cmpd="sng">
                <a:solidFill>
                  <a:srgbClr val="A5A5A5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Calibri"/>
                    <a:cs typeface="Calibri"/>
                    <a:sym typeface="Calibri"/>
                  </a:rPr>
                  <a:t>Utt</a:t>
                </a:r>
                <a:r>
                  <a:rPr kumimoji="0" lang="fr-FR" sz="1600" b="1" i="0" u="none" strike="noStrike" kern="0" cap="none" spc="0" normalizeH="0" baseline="-2500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Calibri"/>
                    <a:cs typeface="Calibri"/>
                    <a:sym typeface="Calibri"/>
                  </a:rPr>
                  <a:t>other</a:t>
                </a:r>
                <a:endParaRPr kumimoji="0" sz="1600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68D81948-7958-4863-AAB8-5B9EC2BD3330}"/>
              </a:ext>
            </a:extLst>
          </p:cNvPr>
          <p:cNvSpPr txBox="1">
            <a:spLocks/>
          </p:cNvSpPr>
          <p:nvPr/>
        </p:nvSpPr>
        <p:spPr>
          <a:xfrm>
            <a:off x="346276" y="205142"/>
            <a:ext cx="10515600" cy="1064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Mental model: </a:t>
            </a:r>
            <a:r>
              <a:rPr lang="en-US" sz="3200" b="1" cap="all" dirty="0">
                <a:solidFill>
                  <a:srgbClr val="002060"/>
                </a:solidFill>
                <a:latin typeface="Open Sans" panose="020B0606030504020204" pitchFamily="34" charset="0"/>
              </a:rPr>
              <a:t>agent/human study</a:t>
            </a:r>
            <a:endParaRPr lang="fr-FR" sz="32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sp>
        <p:nvSpPr>
          <p:cNvPr id="38" name="Figure">
            <a:extLst>
              <a:ext uri="{FF2B5EF4-FFF2-40B4-BE49-F238E27FC236}">
                <a16:creationId xmlns:a16="http://schemas.microsoft.com/office/drawing/2014/main" id="{9C60B6DB-756F-470B-821C-BD123097CC63}"/>
              </a:ext>
            </a:extLst>
          </p:cNvPr>
          <p:cNvSpPr/>
          <p:nvPr/>
        </p:nvSpPr>
        <p:spPr>
          <a:xfrm>
            <a:off x="6784089" y="2110445"/>
            <a:ext cx="1177124" cy="1044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2" h="21600" extrusionOk="0">
                <a:moveTo>
                  <a:pt x="15332" y="0"/>
                </a:moveTo>
                <a:lnTo>
                  <a:pt x="6130" y="0"/>
                </a:lnTo>
                <a:cubicBezTo>
                  <a:pt x="5579" y="0"/>
                  <a:pt x="5083" y="344"/>
                  <a:pt x="4808" y="875"/>
                </a:cubicBezTo>
                <a:lnTo>
                  <a:pt x="207" y="9940"/>
                </a:lnTo>
                <a:cubicBezTo>
                  <a:pt x="-69" y="10472"/>
                  <a:pt x="-69" y="11128"/>
                  <a:pt x="207" y="11660"/>
                </a:cubicBezTo>
                <a:lnTo>
                  <a:pt x="4808" y="20725"/>
                </a:lnTo>
                <a:cubicBezTo>
                  <a:pt x="5083" y="21256"/>
                  <a:pt x="5579" y="21600"/>
                  <a:pt x="6130" y="21600"/>
                </a:cubicBezTo>
                <a:lnTo>
                  <a:pt x="15332" y="21600"/>
                </a:lnTo>
                <a:cubicBezTo>
                  <a:pt x="15883" y="21600"/>
                  <a:pt x="16379" y="21256"/>
                  <a:pt x="16654" y="20725"/>
                </a:cubicBezTo>
                <a:lnTo>
                  <a:pt x="21255" y="11660"/>
                </a:lnTo>
                <a:cubicBezTo>
                  <a:pt x="21531" y="11128"/>
                  <a:pt x="21531" y="10472"/>
                  <a:pt x="21255" y="9940"/>
                </a:cubicBezTo>
                <a:lnTo>
                  <a:pt x="16654" y="875"/>
                </a:lnTo>
                <a:cubicBezTo>
                  <a:pt x="16379" y="344"/>
                  <a:pt x="15855" y="0"/>
                  <a:pt x="15332" y="0"/>
                </a:cubicBezTo>
                <a:close/>
              </a:path>
            </a:pathLst>
          </a:custGeom>
          <a:solidFill>
            <a:srgbClr val="FFE2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ercle">
            <a:extLst>
              <a:ext uri="{FF2B5EF4-FFF2-40B4-BE49-F238E27FC236}">
                <a16:creationId xmlns:a16="http://schemas.microsoft.com/office/drawing/2014/main" id="{2BFA79B9-4CB3-4BD8-AC0A-027D01B10B93}"/>
              </a:ext>
            </a:extLst>
          </p:cNvPr>
          <p:cNvSpPr/>
          <p:nvPr/>
        </p:nvSpPr>
        <p:spPr>
          <a:xfrm>
            <a:off x="7010749" y="2276663"/>
            <a:ext cx="725312" cy="7253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7">
            <a:extLst>
              <a:ext uri="{FF2B5EF4-FFF2-40B4-BE49-F238E27FC236}">
                <a16:creationId xmlns:a16="http://schemas.microsoft.com/office/drawing/2014/main" id="{833C1F30-0255-4D19-B5BC-51286FAEA671}"/>
              </a:ext>
            </a:extLst>
          </p:cNvPr>
          <p:cNvSpPr/>
          <p:nvPr/>
        </p:nvSpPr>
        <p:spPr>
          <a:xfrm>
            <a:off x="7962722" y="2110445"/>
            <a:ext cx="3918364" cy="398858"/>
          </a:xfrm>
          <a:custGeom>
            <a:avLst/>
            <a:gdLst>
              <a:gd name="connsiteX0" fmla="*/ 0 w 2712057"/>
              <a:gd name="connsiteY0" fmla="*/ 0 h 293150"/>
              <a:gd name="connsiteX1" fmla="*/ 872641 w 2712057"/>
              <a:gd name="connsiteY1" fmla="*/ 0 h 293150"/>
              <a:gd name="connsiteX2" fmla="*/ 1928123 w 2712057"/>
              <a:gd name="connsiteY2" fmla="*/ 0 h 293150"/>
              <a:gd name="connsiteX3" fmla="*/ 2712057 w 2712057"/>
              <a:gd name="connsiteY3" fmla="*/ 0 h 293150"/>
              <a:gd name="connsiteX4" fmla="*/ 2712057 w 2712057"/>
              <a:gd name="connsiteY4" fmla="*/ 293150 h 293150"/>
              <a:gd name="connsiteX5" fmla="*/ 1757359 w 2712057"/>
              <a:gd name="connsiteY5" fmla="*/ 293150 h 293150"/>
              <a:gd name="connsiteX6" fmla="*/ 1184868 w 2712057"/>
              <a:gd name="connsiteY6" fmla="*/ 293150 h 293150"/>
              <a:gd name="connsiteX7" fmla="*/ 170764 w 2712057"/>
              <a:gd name="connsiteY7" fmla="*/ 293150 h 29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2057" h="293150">
                <a:moveTo>
                  <a:pt x="0" y="0"/>
                </a:moveTo>
                <a:lnTo>
                  <a:pt x="872641" y="0"/>
                </a:lnTo>
                <a:lnTo>
                  <a:pt x="1928123" y="0"/>
                </a:lnTo>
                <a:lnTo>
                  <a:pt x="2712057" y="0"/>
                </a:lnTo>
                <a:lnTo>
                  <a:pt x="2712057" y="293150"/>
                </a:lnTo>
                <a:lnTo>
                  <a:pt x="1757359" y="293150"/>
                </a:lnTo>
                <a:lnTo>
                  <a:pt x="1184868" y="293150"/>
                </a:lnTo>
                <a:lnTo>
                  <a:pt x="170764" y="29315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all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CONDITIONS</a:t>
            </a:r>
          </a:p>
        </p:txBody>
      </p:sp>
      <p:sp>
        <p:nvSpPr>
          <p:cNvPr id="42" name="Figure">
            <a:extLst>
              <a:ext uri="{FF2B5EF4-FFF2-40B4-BE49-F238E27FC236}">
                <a16:creationId xmlns:a16="http://schemas.microsoft.com/office/drawing/2014/main" id="{19773EB4-2B90-4474-A5C7-A0E2954AFD1D}"/>
              </a:ext>
            </a:extLst>
          </p:cNvPr>
          <p:cNvSpPr/>
          <p:nvPr/>
        </p:nvSpPr>
        <p:spPr>
          <a:xfrm>
            <a:off x="4323967" y="1499361"/>
            <a:ext cx="1177124" cy="1044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2" h="21600" extrusionOk="0">
                <a:moveTo>
                  <a:pt x="6130" y="0"/>
                </a:moveTo>
                <a:lnTo>
                  <a:pt x="15332" y="0"/>
                </a:lnTo>
                <a:cubicBezTo>
                  <a:pt x="15883" y="0"/>
                  <a:pt x="16379" y="344"/>
                  <a:pt x="16654" y="875"/>
                </a:cubicBezTo>
                <a:lnTo>
                  <a:pt x="21255" y="9940"/>
                </a:lnTo>
                <a:cubicBezTo>
                  <a:pt x="21531" y="10472"/>
                  <a:pt x="21531" y="11128"/>
                  <a:pt x="21255" y="11660"/>
                </a:cubicBezTo>
                <a:lnTo>
                  <a:pt x="16654" y="20725"/>
                </a:lnTo>
                <a:cubicBezTo>
                  <a:pt x="16379" y="21256"/>
                  <a:pt x="15883" y="21600"/>
                  <a:pt x="15332" y="21600"/>
                </a:cubicBezTo>
                <a:lnTo>
                  <a:pt x="6130" y="21600"/>
                </a:lnTo>
                <a:cubicBezTo>
                  <a:pt x="5579" y="21600"/>
                  <a:pt x="5083" y="21256"/>
                  <a:pt x="4808" y="20725"/>
                </a:cubicBezTo>
                <a:lnTo>
                  <a:pt x="207" y="11660"/>
                </a:lnTo>
                <a:cubicBezTo>
                  <a:pt x="-69" y="11128"/>
                  <a:pt x="-69" y="10472"/>
                  <a:pt x="207" y="9940"/>
                </a:cubicBezTo>
                <a:lnTo>
                  <a:pt x="4808" y="875"/>
                </a:lnTo>
                <a:cubicBezTo>
                  <a:pt x="5083" y="344"/>
                  <a:pt x="5607" y="0"/>
                  <a:pt x="613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Cercle">
            <a:extLst>
              <a:ext uri="{FF2B5EF4-FFF2-40B4-BE49-F238E27FC236}">
                <a16:creationId xmlns:a16="http://schemas.microsoft.com/office/drawing/2014/main" id="{B3B5C118-B42F-42B3-8B90-C2F1B0736766}"/>
              </a:ext>
            </a:extLst>
          </p:cNvPr>
          <p:cNvSpPr/>
          <p:nvPr/>
        </p:nvSpPr>
        <p:spPr>
          <a:xfrm>
            <a:off x="4550629" y="1650468"/>
            <a:ext cx="725312" cy="72531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31">
            <a:extLst>
              <a:ext uri="{FF2B5EF4-FFF2-40B4-BE49-F238E27FC236}">
                <a16:creationId xmlns:a16="http://schemas.microsoft.com/office/drawing/2014/main" id="{4783D1AB-F679-448C-9995-5121DD277A1E}"/>
              </a:ext>
            </a:extLst>
          </p:cNvPr>
          <p:cNvSpPr/>
          <p:nvPr/>
        </p:nvSpPr>
        <p:spPr>
          <a:xfrm>
            <a:off x="338525" y="1499361"/>
            <a:ext cx="3985442" cy="384891"/>
          </a:xfrm>
          <a:custGeom>
            <a:avLst/>
            <a:gdLst>
              <a:gd name="connsiteX0" fmla="*/ 0 w 2718628"/>
              <a:gd name="connsiteY0" fmla="*/ 0 h 293150"/>
              <a:gd name="connsiteX1" fmla="*/ 792017 w 2718628"/>
              <a:gd name="connsiteY1" fmla="*/ 0 h 293150"/>
              <a:gd name="connsiteX2" fmla="*/ 2146785 w 2718628"/>
              <a:gd name="connsiteY2" fmla="*/ 0 h 293150"/>
              <a:gd name="connsiteX3" fmla="*/ 2718628 w 2718628"/>
              <a:gd name="connsiteY3" fmla="*/ 0 h 293150"/>
              <a:gd name="connsiteX4" fmla="*/ 2549425 w 2718628"/>
              <a:gd name="connsiteY4" fmla="*/ 293150 h 293150"/>
              <a:gd name="connsiteX5" fmla="*/ 1838337 w 2718628"/>
              <a:gd name="connsiteY5" fmla="*/ 293150 h 293150"/>
              <a:gd name="connsiteX6" fmla="*/ 961220 w 2718628"/>
              <a:gd name="connsiteY6" fmla="*/ 293150 h 293150"/>
              <a:gd name="connsiteX7" fmla="*/ 0 w 2718628"/>
              <a:gd name="connsiteY7" fmla="*/ 293150 h 29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8628" h="293150">
                <a:moveTo>
                  <a:pt x="0" y="0"/>
                </a:moveTo>
                <a:lnTo>
                  <a:pt x="792017" y="0"/>
                </a:lnTo>
                <a:lnTo>
                  <a:pt x="2146785" y="0"/>
                </a:lnTo>
                <a:lnTo>
                  <a:pt x="2718628" y="0"/>
                </a:lnTo>
                <a:lnTo>
                  <a:pt x="2549425" y="293150"/>
                </a:lnTo>
                <a:lnTo>
                  <a:pt x="1838337" y="293150"/>
                </a:lnTo>
                <a:lnTo>
                  <a:pt x="961220" y="293150"/>
                </a:lnTo>
                <a:lnTo>
                  <a:pt x="0" y="29315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all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procedure</a:t>
            </a:r>
            <a:endParaRPr kumimoji="0" sz="2400" b="0" i="0" u="none" strike="noStrike" kern="1200" cap="all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8075944B-1110-4479-96F5-BD6A7AFD1A89}"/>
              </a:ext>
            </a:extLst>
          </p:cNvPr>
          <p:cNvGrpSpPr/>
          <p:nvPr/>
        </p:nvGrpSpPr>
        <p:grpSpPr>
          <a:xfrm>
            <a:off x="334269" y="1937566"/>
            <a:ext cx="4111150" cy="3634718"/>
            <a:chOff x="767875" y="2823919"/>
            <a:chExt cx="3149593" cy="2623549"/>
          </a:xfrm>
        </p:grpSpPr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0E8B2550-D968-4CBE-9B09-631AD3316081}"/>
                </a:ext>
              </a:extLst>
            </p:cNvPr>
            <p:cNvSpPr/>
            <p:nvPr/>
          </p:nvSpPr>
          <p:spPr>
            <a:xfrm>
              <a:off x="768176" y="2823919"/>
              <a:ext cx="3149292" cy="721266"/>
            </a:xfrm>
            <a:custGeom>
              <a:avLst/>
              <a:gdLst>
                <a:gd name="connsiteX0" fmla="*/ 0 w 2748850"/>
                <a:gd name="connsiteY0" fmla="*/ 0 h 711716"/>
                <a:gd name="connsiteX1" fmla="*/ 1003567 w 2748850"/>
                <a:gd name="connsiteY1" fmla="*/ 0 h 711716"/>
                <a:gd name="connsiteX2" fmla="*/ 1240850 w 2748850"/>
                <a:gd name="connsiteY2" fmla="*/ 0 h 711716"/>
                <a:gd name="connsiteX3" fmla="*/ 2507096 w 2748850"/>
                <a:gd name="connsiteY3" fmla="*/ 0 h 711716"/>
                <a:gd name="connsiteX4" fmla="*/ 2488916 w 2748850"/>
                <a:gd name="connsiteY4" fmla="*/ 111371 h 711716"/>
                <a:gd name="connsiteX5" fmla="*/ 2523741 w 2748850"/>
                <a:gd name="connsiteY5" fmla="*/ 261029 h 711716"/>
                <a:gd name="connsiteX6" fmla="*/ 2748850 w 2748850"/>
                <a:gd name="connsiteY6" fmla="*/ 711716 h 711716"/>
                <a:gd name="connsiteX7" fmla="*/ 1638217 w 2748850"/>
                <a:gd name="connsiteY7" fmla="*/ 711716 h 711716"/>
                <a:gd name="connsiteX8" fmla="*/ 1360219 w 2748850"/>
                <a:gd name="connsiteY8" fmla="*/ 711716 h 711716"/>
                <a:gd name="connsiteX9" fmla="*/ 0 w 2748850"/>
                <a:gd name="connsiteY9" fmla="*/ 711716 h 711716"/>
                <a:gd name="connsiteX10" fmla="*/ 0 w 2748850"/>
                <a:gd name="connsiteY10" fmla="*/ 0 h 71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8850" h="711716">
                  <a:moveTo>
                    <a:pt x="0" y="0"/>
                  </a:moveTo>
                  <a:lnTo>
                    <a:pt x="1003567" y="0"/>
                  </a:lnTo>
                  <a:lnTo>
                    <a:pt x="1240850" y="0"/>
                  </a:lnTo>
                  <a:lnTo>
                    <a:pt x="2507096" y="0"/>
                  </a:lnTo>
                  <a:cubicBezTo>
                    <a:pt x="2494977" y="34795"/>
                    <a:pt x="2488916" y="73084"/>
                    <a:pt x="2488916" y="111371"/>
                  </a:cubicBezTo>
                  <a:cubicBezTo>
                    <a:pt x="2488916" y="163563"/>
                    <a:pt x="2501036" y="215789"/>
                    <a:pt x="2523741" y="261029"/>
                  </a:cubicBezTo>
                  <a:lnTo>
                    <a:pt x="2748850" y="711716"/>
                  </a:lnTo>
                  <a:lnTo>
                    <a:pt x="1638217" y="711716"/>
                  </a:lnTo>
                  <a:lnTo>
                    <a:pt x="1360219" y="711716"/>
                  </a:lnTo>
                  <a:lnTo>
                    <a:pt x="0" y="711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68580" tIns="34290" rIns="34290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13D4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8D417C12-635A-49B6-B414-539737D24386}"/>
                </a:ext>
              </a:extLst>
            </p:cNvPr>
            <p:cNvSpPr/>
            <p:nvPr/>
          </p:nvSpPr>
          <p:spPr>
            <a:xfrm>
              <a:off x="767875" y="3513260"/>
              <a:ext cx="3149293" cy="1934208"/>
            </a:xfrm>
            <a:custGeom>
              <a:avLst/>
              <a:gdLst>
                <a:gd name="connsiteX0" fmla="*/ 0 w 2748850"/>
                <a:gd name="connsiteY0" fmla="*/ 0 h 3007895"/>
                <a:gd name="connsiteX1" fmla="*/ 2748850 w 2748850"/>
                <a:gd name="connsiteY1" fmla="*/ 0 h 3007895"/>
                <a:gd name="connsiteX2" fmla="*/ 2748850 w 2748850"/>
                <a:gd name="connsiteY2" fmla="*/ 3007895 h 3007895"/>
                <a:gd name="connsiteX3" fmla="*/ 0 w 2748850"/>
                <a:gd name="connsiteY3" fmla="*/ 3007895 h 3007895"/>
                <a:gd name="connsiteX4" fmla="*/ 0 w 2748850"/>
                <a:gd name="connsiteY4" fmla="*/ 0 h 300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8850" h="3007895">
                  <a:moveTo>
                    <a:pt x="0" y="0"/>
                  </a:moveTo>
                  <a:lnTo>
                    <a:pt x="2748850" y="0"/>
                  </a:lnTo>
                  <a:lnTo>
                    <a:pt x="2748850" y="3007895"/>
                  </a:lnTo>
                  <a:lnTo>
                    <a:pt x="0" y="3007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68580" tIns="34290" rIns="34290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13D4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6" name="Freeform: Shape 30">
            <a:extLst>
              <a:ext uri="{FF2B5EF4-FFF2-40B4-BE49-F238E27FC236}">
                <a16:creationId xmlns:a16="http://schemas.microsoft.com/office/drawing/2014/main" id="{18A20E62-332A-46D4-94B4-F24435352708}"/>
              </a:ext>
            </a:extLst>
          </p:cNvPr>
          <p:cNvSpPr/>
          <p:nvPr/>
        </p:nvSpPr>
        <p:spPr>
          <a:xfrm>
            <a:off x="4218194" y="1393584"/>
            <a:ext cx="1406333" cy="1260640"/>
          </a:xfrm>
          <a:custGeom>
            <a:avLst/>
            <a:gdLst>
              <a:gd name="connsiteX0" fmla="*/ 1021039 w 1544353"/>
              <a:gd name="connsiteY0" fmla="*/ 1 h 1384361"/>
              <a:gd name="connsiteX1" fmla="*/ 1231685 w 1544353"/>
              <a:gd name="connsiteY1" fmla="*/ 119718 h 1384361"/>
              <a:gd name="connsiteX2" fmla="*/ 1521260 w 1544353"/>
              <a:gd name="connsiteY2" fmla="*/ 620310 h 1384361"/>
              <a:gd name="connsiteX3" fmla="*/ 1514405 w 1544353"/>
              <a:gd name="connsiteY3" fmla="*/ 648892 h 1384361"/>
              <a:gd name="connsiteX4" fmla="*/ 1485830 w 1544353"/>
              <a:gd name="connsiteY4" fmla="*/ 641975 h 1384361"/>
              <a:gd name="connsiteX5" fmla="*/ 1196198 w 1544353"/>
              <a:gd name="connsiteY5" fmla="*/ 141349 h 1384361"/>
              <a:gd name="connsiteX6" fmla="*/ 1022261 w 1544353"/>
              <a:gd name="connsiteY6" fmla="*/ 40927 h 1384361"/>
              <a:gd name="connsiteX7" fmla="*/ 502551 w 1544353"/>
              <a:gd name="connsiteY7" fmla="*/ 41738 h 1384361"/>
              <a:gd name="connsiteX8" fmla="*/ 329249 w 1544353"/>
              <a:gd name="connsiteY8" fmla="*/ 142866 h 1384361"/>
              <a:gd name="connsiteX9" fmla="*/ 69549 w 1544353"/>
              <a:gd name="connsiteY9" fmla="*/ 592679 h 1384361"/>
              <a:gd name="connsiteX10" fmla="*/ 68621 w 1544353"/>
              <a:gd name="connsiteY10" fmla="*/ 793326 h 1384361"/>
              <a:gd name="connsiteX11" fmla="*/ 327774 w 1544353"/>
              <a:gd name="connsiteY11" fmla="*/ 1243815 h 1384361"/>
              <a:gd name="connsiteX12" fmla="*/ 501710 w 1544353"/>
              <a:gd name="connsiteY12" fmla="*/ 1344237 h 1384361"/>
              <a:gd name="connsiteX13" fmla="*/ 1021421 w 1544353"/>
              <a:gd name="connsiteY13" fmla="*/ 1343426 h 1384361"/>
              <a:gd name="connsiteX14" fmla="*/ 1194781 w 1544353"/>
              <a:gd name="connsiteY14" fmla="*/ 1242332 h 1384361"/>
              <a:gd name="connsiteX15" fmla="*/ 1454480 w 1544353"/>
              <a:gd name="connsiteY15" fmla="*/ 792519 h 1384361"/>
              <a:gd name="connsiteX16" fmla="*/ 1408464 w 1544353"/>
              <a:gd name="connsiteY16" fmla="*/ 765951 h 1384361"/>
              <a:gd name="connsiteX17" fmla="*/ 1409152 w 1544353"/>
              <a:gd name="connsiteY17" fmla="*/ 754868 h 1384361"/>
              <a:gd name="connsiteX18" fmla="*/ 1513649 w 1544353"/>
              <a:gd name="connsiteY18" fmla="*/ 709819 h 1384361"/>
              <a:gd name="connsiteX19" fmla="*/ 1530898 w 1544353"/>
              <a:gd name="connsiteY19" fmla="*/ 719777 h 1384361"/>
              <a:gd name="connsiteX20" fmla="*/ 1544191 w 1544353"/>
              <a:gd name="connsiteY20" fmla="*/ 832833 h 1384361"/>
              <a:gd name="connsiteX21" fmla="*/ 1534937 w 1544353"/>
              <a:gd name="connsiteY21" fmla="*/ 838970 h 1384361"/>
              <a:gd name="connsiteX22" fmla="*/ 1490368 w 1544353"/>
              <a:gd name="connsiteY22" fmla="*/ 813238 h 1384361"/>
              <a:gd name="connsiteX23" fmla="*/ 1230668 w 1544353"/>
              <a:gd name="connsiteY23" fmla="*/ 1263051 h 1384361"/>
              <a:gd name="connsiteX24" fmla="*/ 1021254 w 1544353"/>
              <a:gd name="connsiteY24" fmla="*/ 1383550 h 1384361"/>
              <a:gd name="connsiteX25" fmla="*/ 501543 w 1544353"/>
              <a:gd name="connsiteY25" fmla="*/ 1384361 h 1384361"/>
              <a:gd name="connsiteX26" fmla="*/ 291720 w 1544353"/>
              <a:gd name="connsiteY26" fmla="*/ 1263219 h 1384361"/>
              <a:gd name="connsiteX27" fmla="*/ 32509 w 1544353"/>
              <a:gd name="connsiteY27" fmla="*/ 812697 h 1384361"/>
              <a:gd name="connsiteX28" fmla="*/ 32157 w 1544353"/>
              <a:gd name="connsiteY28" fmla="*/ 571091 h 1384361"/>
              <a:gd name="connsiteX29" fmla="*/ 291857 w 1544353"/>
              <a:gd name="connsiteY29" fmla="*/ 121278 h 1384361"/>
              <a:gd name="connsiteX30" fmla="*/ 501270 w 1544353"/>
              <a:gd name="connsiteY30" fmla="*/ 779 h 1384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544353" h="1384361">
                <a:moveTo>
                  <a:pt x="1021039" y="1"/>
                </a:moveTo>
                <a:cubicBezTo>
                  <a:pt x="1107258" y="-21"/>
                  <a:pt x="1187714" y="46431"/>
                  <a:pt x="1231685" y="119718"/>
                </a:cubicBezTo>
                <a:lnTo>
                  <a:pt x="1521260" y="620310"/>
                </a:lnTo>
                <a:cubicBezTo>
                  <a:pt x="1527381" y="629625"/>
                  <a:pt x="1523659" y="642755"/>
                  <a:pt x="1514405" y="648892"/>
                </a:cubicBezTo>
                <a:cubicBezTo>
                  <a:pt x="1505057" y="655057"/>
                  <a:pt x="1491893" y="651256"/>
                  <a:pt x="1485830" y="641975"/>
                </a:cubicBezTo>
                <a:lnTo>
                  <a:pt x="1196198" y="141349"/>
                </a:lnTo>
                <a:cubicBezTo>
                  <a:pt x="1161242" y="79048"/>
                  <a:pt x="1093694" y="40049"/>
                  <a:pt x="1022261" y="40927"/>
                </a:cubicBezTo>
                <a:lnTo>
                  <a:pt x="502551" y="41738"/>
                </a:lnTo>
                <a:cubicBezTo>
                  <a:pt x="431176" y="42650"/>
                  <a:pt x="364939" y="81049"/>
                  <a:pt x="329249" y="142866"/>
                </a:cubicBezTo>
                <a:lnTo>
                  <a:pt x="69549" y="592679"/>
                </a:lnTo>
                <a:cubicBezTo>
                  <a:pt x="33859" y="654496"/>
                  <a:pt x="33723" y="731059"/>
                  <a:pt x="68621" y="793326"/>
                </a:cubicBezTo>
                <a:lnTo>
                  <a:pt x="327774" y="1243815"/>
                </a:lnTo>
                <a:cubicBezTo>
                  <a:pt x="362729" y="1306116"/>
                  <a:pt x="430278" y="1345116"/>
                  <a:pt x="501710" y="1344237"/>
                </a:cubicBezTo>
                <a:lnTo>
                  <a:pt x="1021421" y="1343426"/>
                </a:lnTo>
                <a:cubicBezTo>
                  <a:pt x="1092795" y="1342514"/>
                  <a:pt x="1159091" y="1304149"/>
                  <a:pt x="1194781" y="1242332"/>
                </a:cubicBezTo>
                <a:lnTo>
                  <a:pt x="1454480" y="792519"/>
                </a:lnTo>
                <a:lnTo>
                  <a:pt x="1408464" y="765951"/>
                </a:lnTo>
                <a:cubicBezTo>
                  <a:pt x="1404181" y="763478"/>
                  <a:pt x="1403790" y="757471"/>
                  <a:pt x="1409152" y="754868"/>
                </a:cubicBezTo>
                <a:lnTo>
                  <a:pt x="1513649" y="709819"/>
                </a:lnTo>
                <a:cubicBezTo>
                  <a:pt x="1521317" y="706564"/>
                  <a:pt x="1529941" y="711544"/>
                  <a:pt x="1530898" y="719777"/>
                </a:cubicBezTo>
                <a:lnTo>
                  <a:pt x="1544191" y="832833"/>
                </a:lnTo>
                <a:cubicBezTo>
                  <a:pt x="1545440" y="837354"/>
                  <a:pt x="1539220" y="841443"/>
                  <a:pt x="1534937" y="838970"/>
                </a:cubicBezTo>
                <a:lnTo>
                  <a:pt x="1490368" y="813238"/>
                </a:lnTo>
                <a:lnTo>
                  <a:pt x="1230668" y="1263051"/>
                </a:lnTo>
                <a:cubicBezTo>
                  <a:pt x="1187539" y="1337752"/>
                  <a:pt x="1107473" y="1383528"/>
                  <a:pt x="1021254" y="1383550"/>
                </a:cubicBezTo>
                <a:lnTo>
                  <a:pt x="501543" y="1384361"/>
                </a:lnTo>
                <a:cubicBezTo>
                  <a:pt x="415267" y="1384350"/>
                  <a:pt x="334810" y="1337898"/>
                  <a:pt x="291720" y="1263219"/>
                </a:cubicBezTo>
                <a:lnTo>
                  <a:pt x="32509" y="812697"/>
                </a:lnTo>
                <a:cubicBezTo>
                  <a:pt x="-10581" y="738019"/>
                  <a:pt x="-10971" y="645791"/>
                  <a:pt x="32157" y="571091"/>
                </a:cubicBezTo>
                <a:lnTo>
                  <a:pt x="291857" y="121278"/>
                </a:lnTo>
                <a:cubicBezTo>
                  <a:pt x="334985" y="46577"/>
                  <a:pt x="415052" y="801"/>
                  <a:pt x="501270" y="779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: Shape 32">
            <a:extLst>
              <a:ext uri="{FF2B5EF4-FFF2-40B4-BE49-F238E27FC236}">
                <a16:creationId xmlns:a16="http://schemas.microsoft.com/office/drawing/2014/main" id="{BA09F7D5-F59D-4017-8806-AD4D685473AE}"/>
              </a:ext>
            </a:extLst>
          </p:cNvPr>
          <p:cNvSpPr/>
          <p:nvPr/>
        </p:nvSpPr>
        <p:spPr>
          <a:xfrm>
            <a:off x="6660968" y="2004670"/>
            <a:ext cx="1405455" cy="1261935"/>
          </a:xfrm>
          <a:custGeom>
            <a:avLst/>
            <a:gdLst>
              <a:gd name="connsiteX0" fmla="*/ 522351 w 1543389"/>
              <a:gd name="connsiteY0" fmla="*/ 1 h 1385784"/>
              <a:gd name="connsiteX1" fmla="*/ 1042120 w 1543389"/>
              <a:gd name="connsiteY1" fmla="*/ 779 h 1385784"/>
              <a:gd name="connsiteX2" fmla="*/ 1251533 w 1543389"/>
              <a:gd name="connsiteY2" fmla="*/ 121277 h 1385784"/>
              <a:gd name="connsiteX3" fmla="*/ 1511233 w 1543389"/>
              <a:gd name="connsiteY3" fmla="*/ 571090 h 1385784"/>
              <a:gd name="connsiteX4" fmla="*/ 1510881 w 1543389"/>
              <a:gd name="connsiteY4" fmla="*/ 812696 h 1385784"/>
              <a:gd name="connsiteX5" fmla="*/ 1251669 w 1543389"/>
              <a:gd name="connsiteY5" fmla="*/ 1263218 h 1385784"/>
              <a:gd name="connsiteX6" fmla="*/ 1042669 w 1543389"/>
              <a:gd name="connsiteY6" fmla="*/ 1385784 h 1385784"/>
              <a:gd name="connsiteX7" fmla="*/ 522958 w 1543389"/>
              <a:gd name="connsiteY7" fmla="*/ 1384973 h 1385784"/>
              <a:gd name="connsiteX8" fmla="*/ 313544 w 1543389"/>
              <a:gd name="connsiteY8" fmla="*/ 1264475 h 1385784"/>
              <a:gd name="connsiteX9" fmla="*/ 53845 w 1543389"/>
              <a:gd name="connsiteY9" fmla="*/ 814662 h 1385784"/>
              <a:gd name="connsiteX10" fmla="*/ 9276 w 1543389"/>
              <a:gd name="connsiteY10" fmla="*/ 840394 h 1385784"/>
              <a:gd name="connsiteX11" fmla="*/ 21 w 1543389"/>
              <a:gd name="connsiteY11" fmla="*/ 834258 h 1385784"/>
              <a:gd name="connsiteX12" fmla="*/ 13314 w 1543389"/>
              <a:gd name="connsiteY12" fmla="*/ 721201 h 1385784"/>
              <a:gd name="connsiteX13" fmla="*/ 30563 w 1543389"/>
              <a:gd name="connsiteY13" fmla="*/ 711243 h 1385784"/>
              <a:gd name="connsiteX14" fmla="*/ 135061 w 1543389"/>
              <a:gd name="connsiteY14" fmla="*/ 756293 h 1385784"/>
              <a:gd name="connsiteX15" fmla="*/ 135748 w 1543389"/>
              <a:gd name="connsiteY15" fmla="*/ 767375 h 1385784"/>
              <a:gd name="connsiteX16" fmla="*/ 89732 w 1543389"/>
              <a:gd name="connsiteY16" fmla="*/ 793943 h 1385784"/>
              <a:gd name="connsiteX17" fmla="*/ 349431 w 1543389"/>
              <a:gd name="connsiteY17" fmla="*/ 1243755 h 1385784"/>
              <a:gd name="connsiteX18" fmla="*/ 522791 w 1543389"/>
              <a:gd name="connsiteY18" fmla="*/ 1344849 h 1385784"/>
              <a:gd name="connsiteX19" fmla="*/ 1042502 w 1543389"/>
              <a:gd name="connsiteY19" fmla="*/ 1345660 h 1385784"/>
              <a:gd name="connsiteX20" fmla="*/ 1216438 w 1543389"/>
              <a:gd name="connsiteY20" fmla="*/ 1245238 h 1385784"/>
              <a:gd name="connsiteX21" fmla="*/ 1475591 w 1543389"/>
              <a:gd name="connsiteY21" fmla="*/ 794750 h 1385784"/>
              <a:gd name="connsiteX22" fmla="*/ 1474663 w 1543389"/>
              <a:gd name="connsiteY22" fmla="*/ 594103 h 1385784"/>
              <a:gd name="connsiteX23" fmla="*/ 1214964 w 1543389"/>
              <a:gd name="connsiteY23" fmla="*/ 144290 h 1385784"/>
              <a:gd name="connsiteX24" fmla="*/ 1041662 w 1543389"/>
              <a:gd name="connsiteY24" fmla="*/ 43163 h 1385784"/>
              <a:gd name="connsiteX25" fmla="*/ 521987 w 1543389"/>
              <a:gd name="connsiteY25" fmla="*/ 42414 h 1385784"/>
              <a:gd name="connsiteX26" fmla="*/ 348051 w 1543389"/>
              <a:gd name="connsiteY26" fmla="*/ 142836 h 1385784"/>
              <a:gd name="connsiteX27" fmla="*/ 58418 w 1543389"/>
              <a:gd name="connsiteY27" fmla="*/ 643461 h 1385784"/>
              <a:gd name="connsiteX28" fmla="*/ 29843 w 1543389"/>
              <a:gd name="connsiteY28" fmla="*/ 650378 h 1385784"/>
              <a:gd name="connsiteX29" fmla="*/ 22953 w 1543389"/>
              <a:gd name="connsiteY29" fmla="*/ 621734 h 1385784"/>
              <a:gd name="connsiteX30" fmla="*/ 312528 w 1543389"/>
              <a:gd name="connsiteY30" fmla="*/ 121143 h 1385784"/>
              <a:gd name="connsiteX31" fmla="*/ 522351 w 1543389"/>
              <a:gd name="connsiteY31" fmla="*/ 1 h 1385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43389" h="1385784">
                <a:moveTo>
                  <a:pt x="522351" y="1"/>
                </a:moveTo>
                <a:lnTo>
                  <a:pt x="1042120" y="779"/>
                </a:lnTo>
                <a:cubicBezTo>
                  <a:pt x="1128339" y="801"/>
                  <a:pt x="1208405" y="46577"/>
                  <a:pt x="1251533" y="121277"/>
                </a:cubicBezTo>
                <a:lnTo>
                  <a:pt x="1511233" y="571090"/>
                </a:lnTo>
                <a:cubicBezTo>
                  <a:pt x="1554361" y="645790"/>
                  <a:pt x="1553971" y="738018"/>
                  <a:pt x="1510881" y="812696"/>
                </a:cubicBezTo>
                <a:lnTo>
                  <a:pt x="1251669" y="1263218"/>
                </a:lnTo>
                <a:cubicBezTo>
                  <a:pt x="1208579" y="1337896"/>
                  <a:pt x="1128123" y="1384348"/>
                  <a:pt x="1042669" y="1385784"/>
                </a:cubicBezTo>
                <a:lnTo>
                  <a:pt x="522958" y="1384973"/>
                </a:lnTo>
                <a:cubicBezTo>
                  <a:pt x="436739" y="1384951"/>
                  <a:pt x="356708" y="1339237"/>
                  <a:pt x="313544" y="1264475"/>
                </a:cubicBezTo>
                <a:lnTo>
                  <a:pt x="53845" y="814662"/>
                </a:lnTo>
                <a:lnTo>
                  <a:pt x="9276" y="840394"/>
                </a:lnTo>
                <a:cubicBezTo>
                  <a:pt x="4992" y="842867"/>
                  <a:pt x="-369" y="840264"/>
                  <a:pt x="21" y="834258"/>
                </a:cubicBezTo>
                <a:lnTo>
                  <a:pt x="13314" y="721201"/>
                </a:lnTo>
                <a:cubicBezTo>
                  <a:pt x="14271" y="712968"/>
                  <a:pt x="22896" y="707989"/>
                  <a:pt x="30563" y="711243"/>
                </a:cubicBezTo>
                <a:lnTo>
                  <a:pt x="135061" y="756293"/>
                </a:lnTo>
                <a:cubicBezTo>
                  <a:pt x="139600" y="757471"/>
                  <a:pt x="140032" y="764902"/>
                  <a:pt x="135748" y="767375"/>
                </a:cubicBezTo>
                <a:lnTo>
                  <a:pt x="89732" y="793943"/>
                </a:lnTo>
                <a:lnTo>
                  <a:pt x="349431" y="1243755"/>
                </a:lnTo>
                <a:cubicBezTo>
                  <a:pt x="385121" y="1305572"/>
                  <a:pt x="451416" y="1343938"/>
                  <a:pt x="522791" y="1344849"/>
                </a:cubicBezTo>
                <a:lnTo>
                  <a:pt x="1042502" y="1345660"/>
                </a:lnTo>
                <a:cubicBezTo>
                  <a:pt x="1113934" y="1346538"/>
                  <a:pt x="1181483" y="1307539"/>
                  <a:pt x="1216438" y="1245238"/>
                </a:cubicBezTo>
                <a:lnTo>
                  <a:pt x="1475591" y="794750"/>
                </a:lnTo>
                <a:cubicBezTo>
                  <a:pt x="1510489" y="732482"/>
                  <a:pt x="1510353" y="655919"/>
                  <a:pt x="1474663" y="594103"/>
                </a:cubicBezTo>
                <a:lnTo>
                  <a:pt x="1214964" y="144290"/>
                </a:lnTo>
                <a:cubicBezTo>
                  <a:pt x="1179310" y="82535"/>
                  <a:pt x="1113072" y="44136"/>
                  <a:pt x="1041662" y="43163"/>
                </a:cubicBezTo>
                <a:lnTo>
                  <a:pt x="521987" y="42414"/>
                </a:lnTo>
                <a:cubicBezTo>
                  <a:pt x="450519" y="41473"/>
                  <a:pt x="382970" y="80473"/>
                  <a:pt x="348051" y="142836"/>
                </a:cubicBezTo>
                <a:lnTo>
                  <a:pt x="58418" y="643461"/>
                </a:lnTo>
                <a:cubicBezTo>
                  <a:pt x="52319" y="652681"/>
                  <a:pt x="39155" y="656482"/>
                  <a:pt x="29843" y="650378"/>
                </a:cubicBezTo>
                <a:cubicBezTo>
                  <a:pt x="20554" y="644180"/>
                  <a:pt x="16832" y="631050"/>
                  <a:pt x="22953" y="621734"/>
                </a:cubicBezTo>
                <a:lnTo>
                  <a:pt x="312528" y="121143"/>
                </a:lnTo>
                <a:cubicBezTo>
                  <a:pt x="355676" y="46431"/>
                  <a:pt x="436132" y="-21"/>
                  <a:pt x="522351" y="1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8" name="Graphic 33" descr="Users">
            <a:extLst>
              <a:ext uri="{FF2B5EF4-FFF2-40B4-BE49-F238E27FC236}">
                <a16:creationId xmlns:a16="http://schemas.microsoft.com/office/drawing/2014/main" id="{9B75F0B2-2421-4604-8893-A3F777C67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6540" y="2412453"/>
            <a:ext cx="453733" cy="453732"/>
          </a:xfrm>
          <a:prstGeom prst="rect">
            <a:avLst/>
          </a:prstGeom>
        </p:spPr>
      </p:pic>
      <p:sp>
        <p:nvSpPr>
          <p:cNvPr id="53" name="Forme libre : forme 52">
            <a:extLst>
              <a:ext uri="{FF2B5EF4-FFF2-40B4-BE49-F238E27FC236}">
                <a16:creationId xmlns:a16="http://schemas.microsoft.com/office/drawing/2014/main" id="{151CA900-633B-4E0C-BFC6-ABC5A3B3F129}"/>
              </a:ext>
            </a:extLst>
          </p:cNvPr>
          <p:cNvSpPr/>
          <p:nvPr/>
        </p:nvSpPr>
        <p:spPr>
          <a:xfrm>
            <a:off x="7911662" y="2596785"/>
            <a:ext cx="3980886" cy="2975500"/>
          </a:xfrm>
          <a:custGeom>
            <a:avLst/>
            <a:gdLst>
              <a:gd name="connsiteX0" fmla="*/ 322256 w 3615946"/>
              <a:gd name="connsiteY0" fmla="*/ 0 h 3398205"/>
              <a:gd name="connsiteX1" fmla="*/ 1727010 w 3615946"/>
              <a:gd name="connsiteY1" fmla="*/ 0 h 3398205"/>
              <a:gd name="connsiteX2" fmla="*/ 2290808 w 3615946"/>
              <a:gd name="connsiteY2" fmla="*/ 0 h 3398205"/>
              <a:gd name="connsiteX3" fmla="*/ 3615946 w 3615946"/>
              <a:gd name="connsiteY3" fmla="*/ 0 h 3398205"/>
              <a:gd name="connsiteX4" fmla="*/ 3615946 w 3615946"/>
              <a:gd name="connsiteY4" fmla="*/ 638924 h 3398205"/>
              <a:gd name="connsiteX5" fmla="*/ 3610216 w 3615946"/>
              <a:gd name="connsiteY5" fmla="*/ 638924 h 3398205"/>
              <a:gd name="connsiteX6" fmla="*/ 3610216 w 3615946"/>
              <a:gd name="connsiteY6" fmla="*/ 3398205 h 3398205"/>
              <a:gd name="connsiteX7" fmla="*/ 0 w 3615946"/>
              <a:gd name="connsiteY7" fmla="*/ 3398205 h 3398205"/>
              <a:gd name="connsiteX8" fmla="*/ 0 w 3615946"/>
              <a:gd name="connsiteY8" fmla="*/ 638924 h 3398205"/>
              <a:gd name="connsiteX9" fmla="*/ 5730 w 3615946"/>
              <a:gd name="connsiteY9" fmla="*/ 638924 h 3398205"/>
              <a:gd name="connsiteX10" fmla="*/ 300464 w 3615946"/>
              <a:gd name="connsiteY10" fmla="*/ 233325 h 3398205"/>
              <a:gd name="connsiteX11" fmla="*/ 346060 w 3615946"/>
              <a:gd name="connsiteY11" fmla="*/ 98649 h 3398205"/>
              <a:gd name="connsiteX12" fmla="*/ 322256 w 3615946"/>
              <a:gd name="connsiteY12" fmla="*/ 0 h 339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15946" h="3398205">
                <a:moveTo>
                  <a:pt x="322256" y="0"/>
                </a:moveTo>
                <a:lnTo>
                  <a:pt x="1727010" y="0"/>
                </a:lnTo>
                <a:lnTo>
                  <a:pt x="2290808" y="0"/>
                </a:lnTo>
                <a:lnTo>
                  <a:pt x="3615946" y="0"/>
                </a:lnTo>
                <a:lnTo>
                  <a:pt x="3615946" y="638924"/>
                </a:lnTo>
                <a:lnTo>
                  <a:pt x="3610216" y="638924"/>
                </a:lnTo>
                <a:lnTo>
                  <a:pt x="3610216" y="3398205"/>
                </a:lnTo>
                <a:lnTo>
                  <a:pt x="0" y="3398205"/>
                </a:lnTo>
                <a:lnTo>
                  <a:pt x="0" y="638924"/>
                </a:lnTo>
                <a:lnTo>
                  <a:pt x="5730" y="638924"/>
                </a:lnTo>
                <a:lnTo>
                  <a:pt x="300464" y="233325"/>
                </a:lnTo>
                <a:cubicBezTo>
                  <a:pt x="330190" y="192625"/>
                  <a:pt x="346060" y="145651"/>
                  <a:pt x="346060" y="98649"/>
                </a:cubicBezTo>
                <a:cubicBezTo>
                  <a:pt x="346060" y="65785"/>
                  <a:pt x="338126" y="31326"/>
                  <a:pt x="322256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27432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fr-FR" sz="900">
              <a:solidFill>
                <a:srgbClr val="FFE200">
                  <a:lumMod val="50000"/>
                </a:srgbClr>
              </a:solidFill>
              <a:latin typeface="Calibri" panose="020F0502020204030204"/>
            </a:endParaRP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6303ED77-20D6-4F46-A7BE-F589A54BF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395" y="1786422"/>
            <a:ext cx="486110" cy="470025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B78A3A93-F50A-4EA2-8AEC-405AD8089097}"/>
              </a:ext>
            </a:extLst>
          </p:cNvPr>
          <p:cNvSpPr txBox="1"/>
          <p:nvPr/>
        </p:nvSpPr>
        <p:spPr>
          <a:xfrm>
            <a:off x="8118481" y="2835815"/>
            <a:ext cx="370178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Init agents</a:t>
            </a:r>
          </a:p>
          <a:p>
            <a:pPr lvl="1">
              <a:buClr>
                <a:srgbClr val="FFC000"/>
              </a:buClr>
            </a:pPr>
            <a:r>
              <a:rPr lang="en-US" sz="2000" b="1" dirty="0"/>
              <a:t>Bob : </a:t>
            </a:r>
            <a:r>
              <a:rPr lang="en-US" sz="2000" dirty="0"/>
              <a:t>Dominant behaviors</a:t>
            </a:r>
          </a:p>
          <a:p>
            <a:pPr lvl="1">
              <a:buClr>
                <a:srgbClr val="FFC000"/>
              </a:buClr>
            </a:pPr>
            <a:r>
              <a:rPr lang="en-US" sz="2000" b="1" dirty="0"/>
              <a:t>	(Pow =0,8)</a:t>
            </a:r>
          </a:p>
          <a:p>
            <a:pPr lvl="1">
              <a:buClr>
                <a:srgbClr val="FFC000"/>
              </a:buClr>
            </a:pPr>
            <a:endParaRPr lang="en-US" sz="2000" b="1" dirty="0"/>
          </a:p>
          <a:p>
            <a:pPr lvl="1">
              <a:buClr>
                <a:srgbClr val="FFC000"/>
              </a:buClr>
            </a:pPr>
            <a:r>
              <a:rPr lang="en-US" sz="2000" b="1" dirty="0"/>
              <a:t>Arthur: </a:t>
            </a:r>
            <a:r>
              <a:rPr lang="en-US" sz="2000" dirty="0"/>
              <a:t>Submissive behaviors</a:t>
            </a:r>
          </a:p>
          <a:p>
            <a:pPr lvl="1">
              <a:buClr>
                <a:srgbClr val="FFC000"/>
              </a:buClr>
            </a:pPr>
            <a:r>
              <a:rPr lang="en-US" sz="2000" b="1" dirty="0"/>
              <a:t>	(Pow =0,4)</a:t>
            </a:r>
            <a:endParaRPr lang="en-US" sz="2000" dirty="0"/>
          </a:p>
          <a:p>
            <a:pPr lvl="1">
              <a:buClr>
                <a:srgbClr val="FFC000"/>
              </a:buClr>
            </a:pPr>
            <a:endParaRPr lang="en-US" sz="2000" b="1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8672299-F2D9-4024-B68F-AFAFF665B99A}"/>
              </a:ext>
            </a:extLst>
          </p:cNvPr>
          <p:cNvSpPr/>
          <p:nvPr/>
        </p:nvSpPr>
        <p:spPr>
          <a:xfrm>
            <a:off x="299452" y="2147782"/>
            <a:ext cx="401820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Presentation of the negotiation task: </a:t>
            </a:r>
            <a:r>
              <a:rPr lang="en-US" sz="2000" b="1" dirty="0"/>
              <a:t>Choose a restaurant using criteria : </a:t>
            </a:r>
            <a:r>
              <a:rPr lang="fr-FR" sz="2000" dirty="0"/>
              <a:t>{ Cuisine, Price , </a:t>
            </a:r>
            <a:r>
              <a:rPr lang="fr-FR" sz="2000" dirty="0" err="1"/>
              <a:t>Athmosphere</a:t>
            </a:r>
            <a:r>
              <a:rPr lang="fr-FR" sz="2000" dirty="0"/>
              <a:t>, Location}</a:t>
            </a:r>
          </a:p>
          <a:p>
            <a:r>
              <a:rPr lang="fr-FR" sz="2000" dirty="0"/>
              <a:t>	</a:t>
            </a:r>
          </a:p>
          <a:p>
            <a:r>
              <a:rPr lang="fr-FR" sz="2000" b="1" dirty="0"/>
              <a:t>	Total : 420 restaurants</a:t>
            </a:r>
          </a:p>
          <a:p>
            <a:endParaRPr lang="en-US" sz="2000" b="1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Negotiate with each agent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Fill in a survey </a:t>
            </a:r>
          </a:p>
          <a:p>
            <a:pPr>
              <a:buClr>
                <a:srgbClr val="FFC000"/>
              </a:buClr>
            </a:pPr>
            <a:endParaRPr lang="en-US" sz="2000" dirty="0"/>
          </a:p>
          <a:p>
            <a:pPr algn="ctr">
              <a:buClr>
                <a:srgbClr val="FFC000"/>
              </a:buClr>
            </a:pPr>
            <a:r>
              <a:rPr lang="en-US" sz="2000" b="1" dirty="0">
                <a:solidFill>
                  <a:srgbClr val="002060"/>
                </a:solidFill>
              </a:rPr>
              <a:t>Total participants: 40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CCC9398-C2B4-46B4-9E20-F79645333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9C4FF57-2392-4E48-AFA5-5A9DBB425369}"/>
              </a:ext>
            </a:extLst>
          </p:cNvPr>
          <p:cNvSpPr txBox="1"/>
          <p:nvPr/>
        </p:nvSpPr>
        <p:spPr>
          <a:xfrm flipH="1">
            <a:off x="9119917" y="1221527"/>
            <a:ext cx="273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PaParler</a:t>
            </a:r>
            <a:r>
              <a:rPr lang="fr-FR" dirty="0"/>
              <a:t> de l’interfacer</a:t>
            </a:r>
          </a:p>
        </p:txBody>
      </p:sp>
    </p:spTree>
    <p:extLst>
      <p:ext uri="{BB962C8B-B14F-4D97-AF65-F5344CB8AC3E}">
        <p14:creationId xmlns:p14="http://schemas.microsoft.com/office/powerpoint/2010/main" val="2204398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537477D-8C31-4CD2-971F-85829D6F4AC7}"/>
              </a:ext>
            </a:extLst>
          </p:cNvPr>
          <p:cNvSpPr txBox="1">
            <a:spLocks/>
          </p:cNvSpPr>
          <p:nvPr/>
        </p:nvSpPr>
        <p:spPr>
          <a:xfrm>
            <a:off x="346276" y="205142"/>
            <a:ext cx="10515600" cy="1064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Mental model: </a:t>
            </a:r>
            <a:r>
              <a:rPr lang="en-US" sz="3200" b="1" cap="all" dirty="0">
                <a:solidFill>
                  <a:srgbClr val="002060"/>
                </a:solidFill>
                <a:latin typeface="Open Sans" panose="020B0606030504020204" pitchFamily="34" charset="0"/>
              </a:rPr>
              <a:t>agent/human study</a:t>
            </a:r>
            <a:endParaRPr lang="fr-FR" sz="32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1339D27-DA89-43BD-9187-9A076C194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39</a:t>
            </a:fld>
            <a:endParaRPr lang="fr-FR" dirty="0"/>
          </a:p>
        </p:txBody>
      </p:sp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F57D5EAA-D6E8-42B7-B332-4A80CFA82F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4229430"/>
              </p:ext>
            </p:extLst>
          </p:nvPr>
        </p:nvGraphicFramePr>
        <p:xfrm>
          <a:off x="818777" y="1712872"/>
          <a:ext cx="10315477" cy="4844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9" name="Groupe 8">
            <a:extLst>
              <a:ext uri="{FF2B5EF4-FFF2-40B4-BE49-F238E27FC236}">
                <a16:creationId xmlns:a16="http://schemas.microsoft.com/office/drawing/2014/main" id="{A836CC39-DB80-45CE-ADA6-8A04871962C5}"/>
              </a:ext>
            </a:extLst>
          </p:cNvPr>
          <p:cNvGrpSpPr/>
          <p:nvPr/>
        </p:nvGrpSpPr>
        <p:grpSpPr>
          <a:xfrm>
            <a:off x="1728944" y="1328340"/>
            <a:ext cx="1178725" cy="405258"/>
            <a:chOff x="2598523" y="1270933"/>
            <a:chExt cx="1063796" cy="471059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6EC97818-7B40-456D-A0C7-BAE2DF3D15CD}"/>
                </a:ext>
              </a:extLst>
            </p:cNvPr>
            <p:cNvGrpSpPr/>
            <p:nvPr/>
          </p:nvGrpSpPr>
          <p:grpSpPr>
            <a:xfrm>
              <a:off x="2598523" y="1614673"/>
              <a:ext cx="1063796" cy="127319"/>
              <a:chOff x="7824486" y="3443468"/>
              <a:chExt cx="1660966" cy="500697"/>
            </a:xfrm>
          </p:grpSpPr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2A63284E-87CE-46C3-A41F-1F686B3B29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486" y="3443468"/>
                <a:ext cx="0" cy="5006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12">
                <a:extLst>
                  <a:ext uri="{FF2B5EF4-FFF2-40B4-BE49-F238E27FC236}">
                    <a16:creationId xmlns:a16="http://schemas.microsoft.com/office/drawing/2014/main" id="{F63ED165-BCA2-4FFA-AD15-04BE17C8A2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4486" y="3449254"/>
                <a:ext cx="1660966" cy="5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13">
                <a:extLst>
                  <a:ext uri="{FF2B5EF4-FFF2-40B4-BE49-F238E27FC236}">
                    <a16:creationId xmlns:a16="http://schemas.microsoft.com/office/drawing/2014/main" id="{E5AA6600-0DCA-4B11-94EF-9549B9E28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2558" y="3452194"/>
                <a:ext cx="0" cy="49197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ECE81330-7DFA-40F7-A0DA-031D69600BA9}"/>
                </a:ext>
              </a:extLst>
            </p:cNvPr>
            <p:cNvSpPr txBox="1"/>
            <p:nvPr/>
          </p:nvSpPr>
          <p:spPr>
            <a:xfrm>
              <a:off x="2681634" y="1270933"/>
              <a:ext cx="9695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/>
                <a:t>*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7815F0B-9692-4868-9544-5F75A8BB5C34}"/>
              </a:ext>
            </a:extLst>
          </p:cNvPr>
          <p:cNvGrpSpPr/>
          <p:nvPr/>
        </p:nvGrpSpPr>
        <p:grpSpPr>
          <a:xfrm>
            <a:off x="4132942" y="1316507"/>
            <a:ext cx="1206259" cy="440671"/>
            <a:chOff x="4720848" y="1229770"/>
            <a:chExt cx="1084717" cy="512222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0DB89B18-6EA8-49BD-BCDF-72D1857BBCE3}"/>
                </a:ext>
              </a:extLst>
            </p:cNvPr>
            <p:cNvGrpSpPr/>
            <p:nvPr/>
          </p:nvGrpSpPr>
          <p:grpSpPr>
            <a:xfrm>
              <a:off x="4741769" y="1614673"/>
              <a:ext cx="1063796" cy="127319"/>
              <a:chOff x="7824486" y="3443468"/>
              <a:chExt cx="1660966" cy="500697"/>
            </a:xfrm>
          </p:grpSpPr>
          <p:cxnSp>
            <p:nvCxnSpPr>
              <p:cNvPr id="18" name="Connecteur droit 17">
                <a:extLst>
                  <a:ext uri="{FF2B5EF4-FFF2-40B4-BE49-F238E27FC236}">
                    <a16:creationId xmlns:a16="http://schemas.microsoft.com/office/drawing/2014/main" id="{E9BA8529-8AE8-4936-948E-46A65D8187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486" y="3443468"/>
                <a:ext cx="0" cy="5006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eur droit 18">
                <a:extLst>
                  <a:ext uri="{FF2B5EF4-FFF2-40B4-BE49-F238E27FC236}">
                    <a16:creationId xmlns:a16="http://schemas.microsoft.com/office/drawing/2014/main" id="{CEF42EC5-8735-4EE8-A2ED-C91CB1E64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4486" y="3449254"/>
                <a:ext cx="1660966" cy="5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eur droit 19">
                <a:extLst>
                  <a:ext uri="{FF2B5EF4-FFF2-40B4-BE49-F238E27FC236}">
                    <a16:creationId xmlns:a16="http://schemas.microsoft.com/office/drawing/2014/main" id="{641CCA51-0C84-4586-8CB9-774FADD631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2558" y="3452194"/>
                <a:ext cx="0" cy="49197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B0AFBD85-5589-4B7F-8D18-143DF6642541}"/>
                </a:ext>
              </a:extLst>
            </p:cNvPr>
            <p:cNvSpPr txBox="1"/>
            <p:nvPr/>
          </p:nvSpPr>
          <p:spPr>
            <a:xfrm>
              <a:off x="4720848" y="1229770"/>
              <a:ext cx="10828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/>
                <a:t>*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F6B872FF-2ADC-4F61-B677-0F707E35C770}"/>
              </a:ext>
            </a:extLst>
          </p:cNvPr>
          <p:cNvGrpSpPr/>
          <p:nvPr/>
        </p:nvGrpSpPr>
        <p:grpSpPr>
          <a:xfrm>
            <a:off x="9414268" y="1292844"/>
            <a:ext cx="1588770" cy="414036"/>
            <a:chOff x="8943890" y="1260729"/>
            <a:chExt cx="1513965" cy="481262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49237726-0016-4FFC-8A5B-91B06026545B}"/>
                </a:ext>
              </a:extLst>
            </p:cNvPr>
            <p:cNvGrpSpPr/>
            <p:nvPr/>
          </p:nvGrpSpPr>
          <p:grpSpPr>
            <a:xfrm>
              <a:off x="8943890" y="1614672"/>
              <a:ext cx="1063796" cy="127319"/>
              <a:chOff x="7824486" y="3443468"/>
              <a:chExt cx="1660966" cy="500697"/>
            </a:xfrm>
          </p:grpSpPr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3EC66E69-C63F-4CEA-AB32-ED1FEBDBB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486" y="3443468"/>
                <a:ext cx="0" cy="5006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CAAD75FB-073F-49FB-8E43-8AA6EDEB7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4486" y="3449254"/>
                <a:ext cx="1660966" cy="5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25">
                <a:extLst>
                  <a:ext uri="{FF2B5EF4-FFF2-40B4-BE49-F238E27FC236}">
                    <a16:creationId xmlns:a16="http://schemas.microsoft.com/office/drawing/2014/main" id="{D80022BD-96D9-4FCE-B600-E3D869910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2558" y="3452194"/>
                <a:ext cx="0" cy="49197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A0C754D-52CA-45FF-9E79-F6AC33D3C4BE}"/>
                </a:ext>
              </a:extLst>
            </p:cNvPr>
            <p:cNvSpPr txBox="1"/>
            <p:nvPr/>
          </p:nvSpPr>
          <p:spPr>
            <a:xfrm>
              <a:off x="9339649" y="1260729"/>
              <a:ext cx="11182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* 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AEC0E49A-3C69-4786-BC71-267EDBC271D7}"/>
              </a:ext>
            </a:extLst>
          </p:cNvPr>
          <p:cNvGrpSpPr/>
          <p:nvPr/>
        </p:nvGrpSpPr>
        <p:grpSpPr>
          <a:xfrm>
            <a:off x="6745171" y="1291755"/>
            <a:ext cx="1284329" cy="465422"/>
            <a:chOff x="6885015" y="1201000"/>
            <a:chExt cx="1113638" cy="540992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B6932F17-1D4D-40F6-9646-C1EAE29DD5E5}"/>
                </a:ext>
              </a:extLst>
            </p:cNvPr>
            <p:cNvGrpSpPr/>
            <p:nvPr/>
          </p:nvGrpSpPr>
          <p:grpSpPr>
            <a:xfrm>
              <a:off x="6885015" y="1614673"/>
              <a:ext cx="1063796" cy="127319"/>
              <a:chOff x="7824486" y="3443468"/>
              <a:chExt cx="1660966" cy="500697"/>
            </a:xfrm>
          </p:grpSpPr>
          <p:cxnSp>
            <p:nvCxnSpPr>
              <p:cNvPr id="30" name="Connecteur droit 29">
                <a:extLst>
                  <a:ext uri="{FF2B5EF4-FFF2-40B4-BE49-F238E27FC236}">
                    <a16:creationId xmlns:a16="http://schemas.microsoft.com/office/drawing/2014/main" id="{7B5A27D2-B039-4CB4-B6C5-6F1C04CC06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486" y="3443468"/>
                <a:ext cx="0" cy="5006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30">
                <a:extLst>
                  <a:ext uri="{FF2B5EF4-FFF2-40B4-BE49-F238E27FC236}">
                    <a16:creationId xmlns:a16="http://schemas.microsoft.com/office/drawing/2014/main" id="{B0F93261-F0B1-4224-88AE-B793C8AD82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4486" y="3449254"/>
                <a:ext cx="1660966" cy="58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31">
                <a:extLst>
                  <a:ext uri="{FF2B5EF4-FFF2-40B4-BE49-F238E27FC236}">
                    <a16:creationId xmlns:a16="http://schemas.microsoft.com/office/drawing/2014/main" id="{F85F7618-42C4-4BF8-847D-E15A62160B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2558" y="3452194"/>
                <a:ext cx="0" cy="49197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D5D0C082-DD0B-4EAF-AEA7-9FAC821B15A5}"/>
                </a:ext>
              </a:extLst>
            </p:cNvPr>
            <p:cNvSpPr txBox="1"/>
            <p:nvPr/>
          </p:nvSpPr>
          <p:spPr>
            <a:xfrm>
              <a:off x="6954498" y="1201000"/>
              <a:ext cx="10441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i="1" dirty="0"/>
                <a:t>P =0.055</a:t>
              </a:r>
              <a:endParaRPr lang="fr-FR" sz="200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070EC142-2341-414E-8ACC-521BB8A20173}"/>
              </a:ext>
            </a:extLst>
          </p:cNvPr>
          <p:cNvSpPr/>
          <p:nvPr/>
        </p:nvSpPr>
        <p:spPr>
          <a:xfrm>
            <a:off x="376518" y="1269616"/>
            <a:ext cx="10910389" cy="5316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6605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>
            <a:extLst>
              <a:ext uri="{FF2B5EF4-FFF2-40B4-BE49-F238E27FC236}">
                <a16:creationId xmlns:a16="http://schemas.microsoft.com/office/drawing/2014/main" id="{FACEC2C0-A629-4FC5-997F-DBF6D4862E45}"/>
              </a:ext>
            </a:extLst>
          </p:cNvPr>
          <p:cNvGrpSpPr/>
          <p:nvPr/>
        </p:nvGrpSpPr>
        <p:grpSpPr>
          <a:xfrm>
            <a:off x="1673888" y="1464444"/>
            <a:ext cx="7177409" cy="3999901"/>
            <a:chOff x="2088973" y="-211519"/>
            <a:chExt cx="10943037" cy="6890380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FB86F271-C033-49DB-ADA5-F8453FF60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3085" y="2152724"/>
              <a:ext cx="2338688" cy="1785293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C5C247C-990A-4992-B838-3205586C4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4556" y="3960346"/>
              <a:ext cx="1967454" cy="261517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F54B805A-5F75-41A2-8C08-CA76F1925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973" y="4292767"/>
              <a:ext cx="2066079" cy="2282757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45EB7F-ACCA-44F8-80E7-64C559BBD9D3}"/>
                </a:ext>
              </a:extLst>
            </p:cNvPr>
            <p:cNvSpPr/>
            <p:nvPr/>
          </p:nvSpPr>
          <p:spPr>
            <a:xfrm>
              <a:off x="4703536" y="5352845"/>
              <a:ext cx="6271197" cy="13260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2"/>
                  </a:solidFill>
                </a:rPr>
                <a:t>COLLABORATIVE</a:t>
              </a:r>
            </a:p>
            <a:p>
              <a:pPr algn="ctr"/>
              <a:r>
                <a:rPr lang="fr-FR" sz="2400" b="1" dirty="0">
                  <a:solidFill>
                    <a:schemeClr val="tx2"/>
                  </a:solidFill>
                </a:rPr>
                <a:t>NEGOTIATION</a:t>
              </a:r>
              <a:endParaRPr lang="fr-FR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7" name="Flèche : courbe vers la gauche 16">
              <a:extLst>
                <a:ext uri="{FF2B5EF4-FFF2-40B4-BE49-F238E27FC236}">
                  <a16:creationId xmlns:a16="http://schemas.microsoft.com/office/drawing/2014/main" id="{1F25DFB2-0F0F-47FA-B1DA-96D648FC22FA}"/>
                </a:ext>
              </a:extLst>
            </p:cNvPr>
            <p:cNvSpPr/>
            <p:nvPr/>
          </p:nvSpPr>
          <p:spPr>
            <a:xfrm>
              <a:off x="9006909" y="2220399"/>
              <a:ext cx="2183325" cy="1504600"/>
            </a:xfrm>
            <a:prstGeom prst="curvedLef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8" name="Flèche : courbe vers la gauche 17">
              <a:extLst>
                <a:ext uri="{FF2B5EF4-FFF2-40B4-BE49-F238E27FC236}">
                  <a16:creationId xmlns:a16="http://schemas.microsoft.com/office/drawing/2014/main" id="{233FD88D-0339-48B7-8775-D8A7AEEBCBC5}"/>
                </a:ext>
              </a:extLst>
            </p:cNvPr>
            <p:cNvSpPr/>
            <p:nvPr/>
          </p:nvSpPr>
          <p:spPr>
            <a:xfrm rot="10800000">
              <a:off x="4014624" y="2207647"/>
              <a:ext cx="2183325" cy="1504600"/>
            </a:xfrm>
            <a:prstGeom prst="curvedLef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7BF6A7A-93F4-4EE2-84E4-854932C85E8A}"/>
                </a:ext>
              </a:extLst>
            </p:cNvPr>
            <p:cNvSpPr txBox="1"/>
            <p:nvPr/>
          </p:nvSpPr>
          <p:spPr>
            <a:xfrm>
              <a:off x="2625218" y="-211519"/>
              <a:ext cx="9809203" cy="1855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/>
                  </a:solidFill>
                </a:rPr>
                <a:t>Interpersonal relation of DOMINANCE</a:t>
              </a:r>
            </a:p>
          </p:txBody>
        </p:sp>
      </p:grpSp>
      <p:sp>
        <p:nvSpPr>
          <p:cNvPr id="4" name="Titre 1">
            <a:extLst>
              <a:ext uri="{FF2B5EF4-FFF2-40B4-BE49-F238E27FC236}">
                <a16:creationId xmlns:a16="http://schemas.microsoft.com/office/drawing/2014/main" id="{7FDB7FBF-B27B-4554-BD0F-177F5E5C52F6}"/>
              </a:ext>
            </a:extLst>
          </p:cNvPr>
          <p:cNvSpPr txBox="1">
            <a:spLocks/>
          </p:cNvSpPr>
          <p:nvPr/>
        </p:nvSpPr>
        <p:spPr>
          <a:xfrm>
            <a:off x="348761" y="177483"/>
            <a:ext cx="11520853" cy="798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PROBLEMATIC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10" name="Shape 175">
            <a:extLst>
              <a:ext uri="{FF2B5EF4-FFF2-40B4-BE49-F238E27FC236}">
                <a16:creationId xmlns:a16="http://schemas.microsoft.com/office/drawing/2014/main" id="{97DB8251-3615-4F7B-82BD-D1FD1AA0364A}"/>
              </a:ext>
            </a:extLst>
          </p:cNvPr>
          <p:cNvSpPr/>
          <p:nvPr/>
        </p:nvSpPr>
        <p:spPr>
          <a:xfrm>
            <a:off x="9126522" y="1580842"/>
            <a:ext cx="2285332" cy="1797940"/>
          </a:xfrm>
          <a:prstGeom prst="cloudCallout">
            <a:avLst>
              <a:gd name="adj1" fmla="val -61393"/>
              <a:gd name="adj2" fmla="val 106127"/>
            </a:avLst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Calibri"/>
              <a:cs typeface="Calibri"/>
              <a:sym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306613-43D1-43E8-B0D6-824E4F82982C}"/>
              </a:ext>
            </a:extLst>
          </p:cNvPr>
          <p:cNvSpPr/>
          <p:nvPr/>
        </p:nvSpPr>
        <p:spPr>
          <a:xfrm>
            <a:off x="9095747" y="1464444"/>
            <a:ext cx="2710757" cy="19645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fr-FR" kern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8E98A7B-CD6A-4721-8F2F-255D1B24D7EC}"/>
              </a:ext>
            </a:extLst>
          </p:cNvPr>
          <p:cNvSpPr txBox="1"/>
          <p:nvPr/>
        </p:nvSpPr>
        <p:spPr>
          <a:xfrm>
            <a:off x="9255099" y="1735836"/>
            <a:ext cx="24797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>
                <a:solidFill>
                  <a:schemeClr val="accent1">
                    <a:lumMod val="50000"/>
                  </a:schemeClr>
                </a:solidFill>
              </a:rPr>
              <a:t>Decisional</a:t>
            </a:r>
            <a:r>
              <a:rPr lang="fr-FR" sz="2400" b="1" dirty="0">
                <a:solidFill>
                  <a:schemeClr val="accent1">
                    <a:lumMod val="50000"/>
                  </a:schemeClr>
                </a:solidFill>
              </a:rPr>
              <a:t> model </a:t>
            </a:r>
            <a:r>
              <a:rPr lang="fr-FR" sz="2400" b="1" dirty="0" err="1">
                <a:solidFill>
                  <a:schemeClr val="accent1">
                    <a:lumMod val="50000"/>
                  </a:schemeClr>
                </a:solidFill>
              </a:rPr>
              <a:t>based</a:t>
            </a:r>
            <a:r>
              <a:rPr lang="fr-FR" sz="2400" b="1" dirty="0">
                <a:solidFill>
                  <a:schemeClr val="accent1">
                    <a:lumMod val="50000"/>
                  </a:schemeClr>
                </a:solidFill>
              </a:rPr>
              <a:t> on </a:t>
            </a:r>
            <a:r>
              <a:rPr lang="fr-FR" sz="2400" b="1" dirty="0" err="1">
                <a:solidFill>
                  <a:schemeClr val="accent1">
                    <a:lumMod val="50000"/>
                  </a:schemeClr>
                </a:solidFill>
              </a:rPr>
              <a:t>behaviors</a:t>
            </a:r>
            <a:r>
              <a:rPr lang="fr-FR" sz="2400" b="1" dirty="0">
                <a:solidFill>
                  <a:schemeClr val="accent1">
                    <a:lumMod val="50000"/>
                  </a:schemeClr>
                </a:solidFill>
              </a:rPr>
              <a:t> of dominance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BAEFD43-AC4F-46E3-BEA0-2EE630ED8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3223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537477D-8C31-4CD2-971F-85829D6F4AC7}"/>
              </a:ext>
            </a:extLst>
          </p:cNvPr>
          <p:cNvSpPr txBox="1">
            <a:spLocks/>
          </p:cNvSpPr>
          <p:nvPr/>
        </p:nvSpPr>
        <p:spPr>
          <a:xfrm>
            <a:off x="292395" y="205142"/>
            <a:ext cx="11860619" cy="1064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Mental model: </a:t>
            </a:r>
            <a:r>
              <a:rPr lang="en-US" sz="3200" b="1" cap="all" dirty="0">
                <a:solidFill>
                  <a:srgbClr val="002060"/>
                </a:solidFill>
                <a:latin typeface="Open Sans" panose="020B0606030504020204" pitchFamily="34" charset="0"/>
              </a:rPr>
              <a:t>perception of behaviors of dominance</a:t>
            </a:r>
            <a:endParaRPr lang="fr-FR" sz="32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grpSp>
        <p:nvGrpSpPr>
          <p:cNvPr id="61" name="Group 70">
            <a:extLst>
              <a:ext uri="{FF2B5EF4-FFF2-40B4-BE49-F238E27FC236}">
                <a16:creationId xmlns:a16="http://schemas.microsoft.com/office/drawing/2014/main" id="{34A230B3-B355-4DAE-9BE6-A22DE393DCAE}"/>
              </a:ext>
            </a:extLst>
          </p:cNvPr>
          <p:cNvGrpSpPr/>
          <p:nvPr/>
        </p:nvGrpSpPr>
        <p:grpSpPr>
          <a:xfrm>
            <a:off x="8110586" y="2700908"/>
            <a:ext cx="3870955" cy="1721667"/>
            <a:chOff x="8921977" y="984542"/>
            <a:chExt cx="2937088" cy="2295555"/>
          </a:xfrm>
        </p:grpSpPr>
        <p:sp>
          <p:nvSpPr>
            <p:cNvPr id="62" name="TextBox 71">
              <a:extLst>
                <a:ext uri="{FF2B5EF4-FFF2-40B4-BE49-F238E27FC236}">
                  <a16:creationId xmlns:a16="http://schemas.microsoft.com/office/drawing/2014/main" id="{84BBD3D3-D29C-471F-87FC-9A3751E85D44}"/>
                </a:ext>
              </a:extLst>
            </p:cNvPr>
            <p:cNvSpPr txBox="1"/>
            <p:nvPr/>
          </p:nvSpPr>
          <p:spPr>
            <a:xfrm>
              <a:off x="8921977" y="984542"/>
              <a:ext cx="2937088" cy="94384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</a:rPr>
                <a:t>Simulation of interpersonal relation</a:t>
              </a:r>
            </a:p>
          </p:txBody>
        </p:sp>
        <p:sp>
          <p:nvSpPr>
            <p:cNvPr id="63" name="TextBox 88">
              <a:extLst>
                <a:ext uri="{FF2B5EF4-FFF2-40B4-BE49-F238E27FC236}">
                  <a16:creationId xmlns:a16="http://schemas.microsoft.com/office/drawing/2014/main" id="{C9A1BA56-E169-4D4D-9060-3D5E095146A6}"/>
                </a:ext>
              </a:extLst>
            </p:cNvPr>
            <p:cNvSpPr txBox="1"/>
            <p:nvPr/>
          </p:nvSpPr>
          <p:spPr>
            <a:xfrm>
              <a:off x="8929772" y="1925880"/>
              <a:ext cx="2929293" cy="135421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</a:rPr>
                <a:t>Adapt the behaviors of the agent in order to simulate an interpersonal relation</a:t>
              </a:r>
            </a:p>
          </p:txBody>
        </p:sp>
      </p:grpSp>
      <p:grpSp>
        <p:nvGrpSpPr>
          <p:cNvPr id="79" name="Group 2">
            <a:extLst>
              <a:ext uri="{FF2B5EF4-FFF2-40B4-BE49-F238E27FC236}">
                <a16:creationId xmlns:a16="http://schemas.microsoft.com/office/drawing/2014/main" id="{EAAF25F3-B385-4007-BF8A-0685461D8D00}"/>
              </a:ext>
            </a:extLst>
          </p:cNvPr>
          <p:cNvGrpSpPr/>
          <p:nvPr/>
        </p:nvGrpSpPr>
        <p:grpSpPr>
          <a:xfrm rot="8054720">
            <a:off x="4035856" y="2260089"/>
            <a:ext cx="2018088" cy="2436830"/>
            <a:chOff x="2609392" y="2269628"/>
            <a:chExt cx="2136872" cy="2555307"/>
          </a:xfrm>
        </p:grpSpPr>
        <p:sp>
          <p:nvSpPr>
            <p:cNvPr id="80" name="Freeform: Shape 26">
              <a:extLst>
                <a:ext uri="{FF2B5EF4-FFF2-40B4-BE49-F238E27FC236}">
                  <a16:creationId xmlns:a16="http://schemas.microsoft.com/office/drawing/2014/main" id="{171BB6A1-71F9-41C2-A887-8271DF54E6A5}"/>
                </a:ext>
              </a:extLst>
            </p:cNvPr>
            <p:cNvSpPr/>
            <p:nvPr/>
          </p:nvSpPr>
          <p:spPr>
            <a:xfrm rot="2700000">
              <a:off x="2667645" y="2698394"/>
              <a:ext cx="2078618" cy="2078620"/>
            </a:xfrm>
            <a:custGeom>
              <a:avLst/>
              <a:gdLst>
                <a:gd name="connsiteX0" fmla="*/ 97 w 2475451"/>
                <a:gd name="connsiteY0" fmla="*/ 0 h 2475452"/>
                <a:gd name="connsiteX1" fmla="*/ 906774 w 2475451"/>
                <a:gd name="connsiteY1" fmla="*/ 0 h 2475452"/>
                <a:gd name="connsiteX2" fmla="*/ 906774 w 2475451"/>
                <a:gd name="connsiteY2" fmla="*/ 98 h 2475452"/>
                <a:gd name="connsiteX3" fmla="*/ 1848615 w 2475451"/>
                <a:gd name="connsiteY3" fmla="*/ 98 h 2475452"/>
                <a:gd name="connsiteX4" fmla="*/ 1848615 w 2475451"/>
                <a:gd name="connsiteY4" fmla="*/ 906775 h 2475452"/>
                <a:gd name="connsiteX5" fmla="*/ 1551107 w 2475451"/>
                <a:gd name="connsiteY5" fmla="*/ 906775 h 2475452"/>
                <a:gd name="connsiteX6" fmla="*/ 2475451 w 2475451"/>
                <a:gd name="connsiteY6" fmla="*/ 1831119 h 2475452"/>
                <a:gd name="connsiteX7" fmla="*/ 1831117 w 2475451"/>
                <a:gd name="connsiteY7" fmla="*/ 2475452 h 2475452"/>
                <a:gd name="connsiteX8" fmla="*/ 906774 w 2475451"/>
                <a:gd name="connsiteY8" fmla="*/ 1551109 h 2475452"/>
                <a:gd name="connsiteX9" fmla="*/ 906774 w 2475451"/>
                <a:gd name="connsiteY9" fmla="*/ 1848615 h 2475452"/>
                <a:gd name="connsiteX10" fmla="*/ 97 w 2475451"/>
                <a:gd name="connsiteY10" fmla="*/ 1848615 h 2475452"/>
                <a:gd name="connsiteX11" fmla="*/ 97 w 2475451"/>
                <a:gd name="connsiteY11" fmla="*/ 906775 h 2475452"/>
                <a:gd name="connsiteX12" fmla="*/ 0 w 2475451"/>
                <a:gd name="connsiteY12" fmla="*/ 906775 h 2475452"/>
                <a:gd name="connsiteX13" fmla="*/ 0 w 2475451"/>
                <a:gd name="connsiteY13" fmla="*/ 98 h 2475452"/>
                <a:gd name="connsiteX14" fmla="*/ 97 w 2475451"/>
                <a:gd name="connsiteY14" fmla="*/ 98 h 24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75451" h="2475452">
                  <a:moveTo>
                    <a:pt x="97" y="0"/>
                  </a:moveTo>
                  <a:lnTo>
                    <a:pt x="906774" y="0"/>
                  </a:lnTo>
                  <a:lnTo>
                    <a:pt x="906774" y="98"/>
                  </a:lnTo>
                  <a:lnTo>
                    <a:pt x="1848615" y="98"/>
                  </a:lnTo>
                  <a:lnTo>
                    <a:pt x="1848615" y="906775"/>
                  </a:lnTo>
                  <a:lnTo>
                    <a:pt x="1551107" y="906775"/>
                  </a:lnTo>
                  <a:lnTo>
                    <a:pt x="2475451" y="1831119"/>
                  </a:lnTo>
                  <a:lnTo>
                    <a:pt x="1831117" y="2475452"/>
                  </a:lnTo>
                  <a:lnTo>
                    <a:pt x="906774" y="1551109"/>
                  </a:lnTo>
                  <a:lnTo>
                    <a:pt x="906774" y="1848615"/>
                  </a:lnTo>
                  <a:lnTo>
                    <a:pt x="97" y="1848615"/>
                  </a:lnTo>
                  <a:lnTo>
                    <a:pt x="97" y="906775"/>
                  </a:lnTo>
                  <a:lnTo>
                    <a:pt x="0" y="906775"/>
                  </a:lnTo>
                  <a:lnTo>
                    <a:pt x="0" y="98"/>
                  </a:lnTo>
                  <a:lnTo>
                    <a:pt x="97" y="98"/>
                  </a:lnTo>
                  <a:close/>
                </a:path>
              </a:pathLst>
            </a:custGeom>
            <a:solidFill>
              <a:srgbClr val="00A89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28">
              <a:extLst>
                <a:ext uri="{FF2B5EF4-FFF2-40B4-BE49-F238E27FC236}">
                  <a16:creationId xmlns:a16="http://schemas.microsoft.com/office/drawing/2014/main" id="{ED06A4DF-9DEE-4E21-94EE-D16EF8A5D9FE}"/>
                </a:ext>
              </a:extLst>
            </p:cNvPr>
            <p:cNvSpPr/>
            <p:nvPr/>
          </p:nvSpPr>
          <p:spPr>
            <a:xfrm>
              <a:off x="2609392" y="2269628"/>
              <a:ext cx="1095833" cy="2555307"/>
            </a:xfrm>
            <a:custGeom>
              <a:avLst/>
              <a:gdLst>
                <a:gd name="connsiteX0" fmla="*/ 1095833 w 1095833"/>
                <a:gd name="connsiteY0" fmla="*/ 0 h 2555307"/>
                <a:gd name="connsiteX1" fmla="*/ 1095833 w 1095833"/>
                <a:gd name="connsiteY1" fmla="*/ 2555307 h 2555307"/>
                <a:gd name="connsiteX2" fmla="*/ 714987 w 1095833"/>
                <a:gd name="connsiteY2" fmla="*/ 2555307 h 2555307"/>
                <a:gd name="connsiteX3" fmla="*/ 714987 w 1095833"/>
                <a:gd name="connsiteY3" fmla="*/ 1457645 h 2555307"/>
                <a:gd name="connsiteX4" fmla="*/ 538342 w 1095833"/>
                <a:gd name="connsiteY4" fmla="*/ 1634290 h 2555307"/>
                <a:gd name="connsiteX5" fmla="*/ 0 w 1095833"/>
                <a:gd name="connsiteY5" fmla="*/ 1095948 h 2555307"/>
                <a:gd name="connsiteX6" fmla="*/ 559220 w 1095833"/>
                <a:gd name="connsiteY6" fmla="*/ 536728 h 2555307"/>
                <a:gd name="connsiteX7" fmla="*/ 559163 w 1095833"/>
                <a:gd name="connsiteY7" fmla="*/ 536671 h 255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5833" h="2555307">
                  <a:moveTo>
                    <a:pt x="1095833" y="0"/>
                  </a:moveTo>
                  <a:lnTo>
                    <a:pt x="1095833" y="2555307"/>
                  </a:lnTo>
                  <a:lnTo>
                    <a:pt x="714987" y="2555307"/>
                  </a:lnTo>
                  <a:lnTo>
                    <a:pt x="714987" y="1457645"/>
                  </a:lnTo>
                  <a:lnTo>
                    <a:pt x="538342" y="1634290"/>
                  </a:lnTo>
                  <a:lnTo>
                    <a:pt x="0" y="1095948"/>
                  </a:lnTo>
                  <a:lnTo>
                    <a:pt x="559220" y="536728"/>
                  </a:lnTo>
                  <a:lnTo>
                    <a:pt x="559163" y="536671"/>
                  </a:lnTo>
                  <a:close/>
                </a:path>
              </a:pathLst>
            </a:custGeom>
            <a:solidFill>
              <a:sysClr val="windowText" lastClr="000000">
                <a:alpha val="1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2" name="Group 3">
            <a:extLst>
              <a:ext uri="{FF2B5EF4-FFF2-40B4-BE49-F238E27FC236}">
                <a16:creationId xmlns:a16="http://schemas.microsoft.com/office/drawing/2014/main" id="{21D26646-8F98-4815-810A-48F761C498F8}"/>
              </a:ext>
            </a:extLst>
          </p:cNvPr>
          <p:cNvGrpSpPr/>
          <p:nvPr/>
        </p:nvGrpSpPr>
        <p:grpSpPr>
          <a:xfrm rot="8054720">
            <a:off x="5824199" y="2506695"/>
            <a:ext cx="2012639" cy="2436830"/>
            <a:chOff x="4397735" y="2516234"/>
            <a:chExt cx="2131102" cy="2555307"/>
          </a:xfrm>
          <a:solidFill>
            <a:schemeClr val="accent4"/>
          </a:solidFill>
        </p:grpSpPr>
        <p:sp>
          <p:nvSpPr>
            <p:cNvPr id="83" name="Freeform: Shape 27">
              <a:extLst>
                <a:ext uri="{FF2B5EF4-FFF2-40B4-BE49-F238E27FC236}">
                  <a16:creationId xmlns:a16="http://schemas.microsoft.com/office/drawing/2014/main" id="{578BCD62-6C4F-4028-84F5-0E1ED674A616}"/>
                </a:ext>
              </a:extLst>
            </p:cNvPr>
            <p:cNvSpPr/>
            <p:nvPr/>
          </p:nvSpPr>
          <p:spPr>
            <a:xfrm rot="13500000">
              <a:off x="4397736" y="2562427"/>
              <a:ext cx="2078618" cy="2078619"/>
            </a:xfrm>
            <a:custGeom>
              <a:avLst/>
              <a:gdLst>
                <a:gd name="connsiteX0" fmla="*/ 97 w 2475451"/>
                <a:gd name="connsiteY0" fmla="*/ 0 h 2475452"/>
                <a:gd name="connsiteX1" fmla="*/ 906774 w 2475451"/>
                <a:gd name="connsiteY1" fmla="*/ 0 h 2475452"/>
                <a:gd name="connsiteX2" fmla="*/ 906774 w 2475451"/>
                <a:gd name="connsiteY2" fmla="*/ 98 h 2475452"/>
                <a:gd name="connsiteX3" fmla="*/ 1848615 w 2475451"/>
                <a:gd name="connsiteY3" fmla="*/ 98 h 2475452"/>
                <a:gd name="connsiteX4" fmla="*/ 1848615 w 2475451"/>
                <a:gd name="connsiteY4" fmla="*/ 906775 h 2475452"/>
                <a:gd name="connsiteX5" fmla="*/ 1551107 w 2475451"/>
                <a:gd name="connsiteY5" fmla="*/ 906775 h 2475452"/>
                <a:gd name="connsiteX6" fmla="*/ 2475451 w 2475451"/>
                <a:gd name="connsiteY6" fmla="*/ 1831119 h 2475452"/>
                <a:gd name="connsiteX7" fmla="*/ 1831117 w 2475451"/>
                <a:gd name="connsiteY7" fmla="*/ 2475452 h 2475452"/>
                <a:gd name="connsiteX8" fmla="*/ 906774 w 2475451"/>
                <a:gd name="connsiteY8" fmla="*/ 1551109 h 2475452"/>
                <a:gd name="connsiteX9" fmla="*/ 906774 w 2475451"/>
                <a:gd name="connsiteY9" fmla="*/ 1848615 h 2475452"/>
                <a:gd name="connsiteX10" fmla="*/ 97 w 2475451"/>
                <a:gd name="connsiteY10" fmla="*/ 1848615 h 2475452"/>
                <a:gd name="connsiteX11" fmla="*/ 97 w 2475451"/>
                <a:gd name="connsiteY11" fmla="*/ 906775 h 2475452"/>
                <a:gd name="connsiteX12" fmla="*/ 0 w 2475451"/>
                <a:gd name="connsiteY12" fmla="*/ 906775 h 2475452"/>
                <a:gd name="connsiteX13" fmla="*/ 0 w 2475451"/>
                <a:gd name="connsiteY13" fmla="*/ 98 h 2475452"/>
                <a:gd name="connsiteX14" fmla="*/ 97 w 2475451"/>
                <a:gd name="connsiteY14" fmla="*/ 98 h 24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75451" h="2475452">
                  <a:moveTo>
                    <a:pt x="97" y="0"/>
                  </a:moveTo>
                  <a:lnTo>
                    <a:pt x="906774" y="0"/>
                  </a:lnTo>
                  <a:lnTo>
                    <a:pt x="906774" y="98"/>
                  </a:lnTo>
                  <a:lnTo>
                    <a:pt x="1848615" y="98"/>
                  </a:lnTo>
                  <a:lnTo>
                    <a:pt x="1848615" y="906775"/>
                  </a:lnTo>
                  <a:lnTo>
                    <a:pt x="1551107" y="906775"/>
                  </a:lnTo>
                  <a:lnTo>
                    <a:pt x="2475451" y="1831119"/>
                  </a:lnTo>
                  <a:lnTo>
                    <a:pt x="1831117" y="2475452"/>
                  </a:lnTo>
                  <a:lnTo>
                    <a:pt x="906774" y="1551109"/>
                  </a:lnTo>
                  <a:lnTo>
                    <a:pt x="906774" y="1848615"/>
                  </a:lnTo>
                  <a:lnTo>
                    <a:pt x="97" y="1848615"/>
                  </a:lnTo>
                  <a:lnTo>
                    <a:pt x="97" y="906775"/>
                  </a:lnTo>
                  <a:lnTo>
                    <a:pt x="0" y="906775"/>
                  </a:lnTo>
                  <a:lnTo>
                    <a:pt x="0" y="98"/>
                  </a:lnTo>
                  <a:lnTo>
                    <a:pt x="97" y="9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31">
              <a:extLst>
                <a:ext uri="{FF2B5EF4-FFF2-40B4-BE49-F238E27FC236}">
                  <a16:creationId xmlns:a16="http://schemas.microsoft.com/office/drawing/2014/main" id="{C50AE6BE-55D3-482A-9F3B-A005CDCE1072}"/>
                </a:ext>
              </a:extLst>
            </p:cNvPr>
            <p:cNvSpPr/>
            <p:nvPr/>
          </p:nvSpPr>
          <p:spPr>
            <a:xfrm rot="10800000">
              <a:off x="5433004" y="2516234"/>
              <a:ext cx="1095833" cy="2555307"/>
            </a:xfrm>
            <a:custGeom>
              <a:avLst/>
              <a:gdLst>
                <a:gd name="connsiteX0" fmla="*/ 1095833 w 1095833"/>
                <a:gd name="connsiteY0" fmla="*/ 0 h 2555307"/>
                <a:gd name="connsiteX1" fmla="*/ 1095833 w 1095833"/>
                <a:gd name="connsiteY1" fmla="*/ 2555307 h 2555307"/>
                <a:gd name="connsiteX2" fmla="*/ 714987 w 1095833"/>
                <a:gd name="connsiteY2" fmla="*/ 2555307 h 2555307"/>
                <a:gd name="connsiteX3" fmla="*/ 714987 w 1095833"/>
                <a:gd name="connsiteY3" fmla="*/ 1457645 h 2555307"/>
                <a:gd name="connsiteX4" fmla="*/ 538342 w 1095833"/>
                <a:gd name="connsiteY4" fmla="*/ 1634290 h 2555307"/>
                <a:gd name="connsiteX5" fmla="*/ 0 w 1095833"/>
                <a:gd name="connsiteY5" fmla="*/ 1095948 h 2555307"/>
                <a:gd name="connsiteX6" fmla="*/ 559220 w 1095833"/>
                <a:gd name="connsiteY6" fmla="*/ 536728 h 2555307"/>
                <a:gd name="connsiteX7" fmla="*/ 559163 w 1095833"/>
                <a:gd name="connsiteY7" fmla="*/ 536671 h 255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5833" h="2555307">
                  <a:moveTo>
                    <a:pt x="1095833" y="0"/>
                  </a:moveTo>
                  <a:lnTo>
                    <a:pt x="1095833" y="2555307"/>
                  </a:lnTo>
                  <a:lnTo>
                    <a:pt x="714987" y="2555307"/>
                  </a:lnTo>
                  <a:lnTo>
                    <a:pt x="714987" y="1457645"/>
                  </a:lnTo>
                  <a:lnTo>
                    <a:pt x="538342" y="1634290"/>
                  </a:lnTo>
                  <a:lnTo>
                    <a:pt x="0" y="1095948"/>
                  </a:lnTo>
                  <a:lnTo>
                    <a:pt x="559220" y="536728"/>
                  </a:lnTo>
                  <a:lnTo>
                    <a:pt x="559163" y="53667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" name="TextBox 29">
            <a:extLst>
              <a:ext uri="{FF2B5EF4-FFF2-40B4-BE49-F238E27FC236}">
                <a16:creationId xmlns:a16="http://schemas.microsoft.com/office/drawing/2014/main" id="{E6AD87C5-B955-4B52-AD1D-EDE4FCE3DC4F}"/>
              </a:ext>
            </a:extLst>
          </p:cNvPr>
          <p:cNvSpPr txBox="1"/>
          <p:nvPr/>
        </p:nvSpPr>
        <p:spPr>
          <a:xfrm>
            <a:off x="4964081" y="2712625"/>
            <a:ext cx="184731" cy="71558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86" name="TextBox 30">
            <a:extLst>
              <a:ext uri="{FF2B5EF4-FFF2-40B4-BE49-F238E27FC236}">
                <a16:creationId xmlns:a16="http://schemas.microsoft.com/office/drawing/2014/main" id="{813D2DCF-1C79-465E-AEDB-9AD5474BBCF1}"/>
              </a:ext>
            </a:extLst>
          </p:cNvPr>
          <p:cNvSpPr txBox="1"/>
          <p:nvPr/>
        </p:nvSpPr>
        <p:spPr>
          <a:xfrm>
            <a:off x="6693095" y="3683291"/>
            <a:ext cx="18473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  <p:pic>
        <p:nvPicPr>
          <p:cNvPr id="87" name="Graphic 6" descr="Bullseye">
            <a:extLst>
              <a:ext uri="{FF2B5EF4-FFF2-40B4-BE49-F238E27FC236}">
                <a16:creationId xmlns:a16="http://schemas.microsoft.com/office/drawing/2014/main" id="{74E171DF-9542-4C89-948D-A1F2473F4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6162" y="3591128"/>
            <a:ext cx="563721" cy="563721"/>
          </a:xfrm>
          <a:prstGeom prst="rect">
            <a:avLst/>
          </a:prstGeom>
        </p:spPr>
      </p:pic>
      <p:pic>
        <p:nvPicPr>
          <p:cNvPr id="88" name="Graphic 8" descr="Magnifying glass">
            <a:extLst>
              <a:ext uri="{FF2B5EF4-FFF2-40B4-BE49-F238E27FC236}">
                <a16:creationId xmlns:a16="http://schemas.microsoft.com/office/drawing/2014/main" id="{1FD19187-C90C-45EE-AA0B-530652A96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7992" y="3204087"/>
            <a:ext cx="563721" cy="563721"/>
          </a:xfrm>
          <a:prstGeom prst="rect">
            <a:avLst/>
          </a:prstGeom>
        </p:spPr>
      </p:pic>
      <p:grpSp>
        <p:nvGrpSpPr>
          <p:cNvPr id="89" name="Group 101">
            <a:extLst>
              <a:ext uri="{FF2B5EF4-FFF2-40B4-BE49-F238E27FC236}">
                <a16:creationId xmlns:a16="http://schemas.microsoft.com/office/drawing/2014/main" id="{E4810825-FD89-4771-A0CD-41087D3AC0C6}"/>
              </a:ext>
            </a:extLst>
          </p:cNvPr>
          <p:cNvGrpSpPr/>
          <p:nvPr/>
        </p:nvGrpSpPr>
        <p:grpSpPr>
          <a:xfrm>
            <a:off x="-43795" y="2614234"/>
            <a:ext cx="3656268" cy="2029443"/>
            <a:chOff x="332936" y="2145583"/>
            <a:chExt cx="2937088" cy="2705927"/>
          </a:xfrm>
        </p:grpSpPr>
        <p:sp>
          <p:nvSpPr>
            <p:cNvPr id="90" name="TextBox 102">
              <a:extLst>
                <a:ext uri="{FF2B5EF4-FFF2-40B4-BE49-F238E27FC236}">
                  <a16:creationId xmlns:a16="http://schemas.microsoft.com/office/drawing/2014/main" id="{569C3537-B0E3-476A-8745-92F71F88DD83}"/>
                </a:ext>
              </a:extLst>
            </p:cNvPr>
            <p:cNvSpPr txBox="1"/>
            <p:nvPr/>
          </p:nvSpPr>
          <p:spPr>
            <a:xfrm>
              <a:off x="332936" y="2145583"/>
              <a:ext cx="2937088" cy="94384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all" spc="0" normalizeH="0" baseline="0" noProof="0" dirty="0">
                  <a:ln>
                    <a:noFill/>
                  </a:ln>
                  <a:solidFill>
                    <a:srgbClr val="00A891"/>
                  </a:solidFill>
                  <a:effectLst/>
                  <a:uLnTx/>
                  <a:uFillTx/>
                </a:rPr>
                <a:t>Behaviors of dominance</a:t>
              </a:r>
            </a:p>
          </p:txBody>
        </p:sp>
        <p:sp>
          <p:nvSpPr>
            <p:cNvPr id="91" name="TextBox 103">
              <a:extLst>
                <a:ext uri="{FF2B5EF4-FFF2-40B4-BE49-F238E27FC236}">
                  <a16:creationId xmlns:a16="http://schemas.microsoft.com/office/drawing/2014/main" id="{8FF73A52-AFD2-447F-948E-8F103ADE1189}"/>
                </a:ext>
              </a:extLst>
            </p:cNvPr>
            <p:cNvSpPr txBox="1"/>
            <p:nvPr/>
          </p:nvSpPr>
          <p:spPr>
            <a:xfrm>
              <a:off x="340731" y="3086923"/>
              <a:ext cx="2929293" cy="176458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</a:rPr>
                <a:t>Behaviors of dominance correctly perceived in agent/agent and human/agent interaction</a:t>
              </a:r>
            </a:p>
          </p:txBody>
        </p:sp>
      </p:grpSp>
      <p:pic>
        <p:nvPicPr>
          <p:cNvPr id="1026" name="Picture 2" descr="https://scontent-cdg2-1.xx.fbcdn.net/v/t1.15752-9/43060757_468880303624333_2460269529003982848_n.png?_nc_cat=108&amp;oh=4b483d47ae48adb057bb931d3d5352f0&amp;oe=5C53CDE5">
            <a:extLst>
              <a:ext uri="{FF2B5EF4-FFF2-40B4-BE49-F238E27FC236}">
                <a16:creationId xmlns:a16="http://schemas.microsoft.com/office/drawing/2014/main" id="{E2E68D43-208A-4EFE-9038-1E1B83D93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39" y="5569289"/>
            <a:ext cx="787061" cy="78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205AC5A-7954-4A86-B41B-A716C2A33F5C}"/>
              </a:ext>
            </a:extLst>
          </p:cNvPr>
          <p:cNvSpPr txBox="1"/>
          <p:nvPr/>
        </p:nvSpPr>
        <p:spPr>
          <a:xfrm>
            <a:off x="2476237" y="5535720"/>
            <a:ext cx="68466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chemeClr val="tx2"/>
                </a:solidFill>
              </a:rPr>
              <a:t>CAN WE SIMULATE THE USER’S BEHAVIORS USING THE AGENT MENTAL MODEL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1272A5-53B5-42FD-9325-F0811077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6134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AF6271-CED5-4005-BC69-0BF9B1D0EE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2A09FFD-81D6-4FF6-B8B5-EF8A1664DBCA}"/>
              </a:ext>
            </a:extLst>
          </p:cNvPr>
          <p:cNvSpPr txBox="1">
            <a:spLocks/>
          </p:cNvSpPr>
          <p:nvPr/>
        </p:nvSpPr>
        <p:spPr>
          <a:xfrm>
            <a:off x="1022350" y="2085264"/>
            <a:ext cx="10414000" cy="21858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500" b="1" kern="1200" cap="all" normalizeH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all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" panose="020B0606030504020204" pitchFamily="34" charset="0"/>
              </a:rPr>
              <a:t>ToM</a:t>
            </a:r>
            <a:r>
              <a:rPr kumimoji="0" lang="fr-FR" sz="4000" b="1" i="0" u="none" strike="noStrike" kern="1200" cap="all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" panose="020B0606030504020204" pitchFamily="34" charset="0"/>
              </a:rPr>
              <a:t>: </a:t>
            </a:r>
            <a:r>
              <a:rPr kumimoji="0" lang="fr-FR" sz="4000" b="1" i="0" u="none" strike="noStrike" kern="1200" cap="all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</a:rPr>
              <a:t>Evaluation of the </a:t>
            </a:r>
            <a:r>
              <a:rPr kumimoji="0" lang="fr-FR" sz="4000" b="1" i="0" u="none" strike="noStrike" kern="1200" cap="all" spc="0" normalizeH="0" baseline="0" noProof="0" dirty="0" err="1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</a:rPr>
              <a:t>partner</a:t>
            </a:r>
            <a:r>
              <a:rPr lang="fr-FR" sz="4000" dirty="0"/>
              <a:t>’s </a:t>
            </a:r>
            <a:r>
              <a:rPr lang="fr-FR" sz="4000" dirty="0" err="1"/>
              <a:t>behaviors</a:t>
            </a:r>
            <a:endParaRPr kumimoji="0" lang="fr-FR" sz="4000" b="1" i="0" u="none" strike="noStrike" kern="1200" cap="all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D02BEB-6562-4C4F-82A1-6BE6F83F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0" y="6356351"/>
            <a:ext cx="2743200" cy="365125"/>
          </a:xfrm>
        </p:spPr>
        <p:txBody>
          <a:bodyPr/>
          <a:lstStyle/>
          <a:p>
            <a:fld id="{830C4335-9913-4F80-B9D7-EA4FD23BFB5C}" type="slidenum">
              <a:rPr lang="fr-FR" sz="1400" b="1" smtClean="0"/>
              <a:t>41</a:t>
            </a:fld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064994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 119">
            <a:extLst>
              <a:ext uri="{FF2B5EF4-FFF2-40B4-BE49-F238E27FC236}">
                <a16:creationId xmlns:a16="http://schemas.microsoft.com/office/drawing/2014/main" id="{C7406F84-908E-491F-A2FB-7FC8C8C3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110" y="4641112"/>
            <a:ext cx="1156884" cy="130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A3A3DF8C-F8CB-4949-8167-4B213E87A230}"/>
              </a:ext>
            </a:extLst>
          </p:cNvPr>
          <p:cNvSpPr/>
          <p:nvPr/>
        </p:nvSpPr>
        <p:spPr bwMode="auto">
          <a:xfrm>
            <a:off x="307663" y="6014378"/>
            <a:ext cx="2931777" cy="526416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SIMULATION THEORY</a:t>
            </a:r>
            <a:endParaRPr kumimoji="0" lang="fr-FR" sz="16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4" name="Image 124">
            <a:extLst>
              <a:ext uri="{FF2B5EF4-FFF2-40B4-BE49-F238E27FC236}">
                <a16:creationId xmlns:a16="http://schemas.microsoft.com/office/drawing/2014/main" id="{62E439F5-0368-4F9B-AC18-CA0AAF939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373" y="4641112"/>
            <a:ext cx="1352227" cy="1303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A0601B4F-C4E0-4800-A51A-B2F988AF4268}"/>
              </a:ext>
            </a:extLst>
          </p:cNvPr>
          <p:cNvSpPr/>
          <p:nvPr/>
        </p:nvSpPr>
        <p:spPr bwMode="auto">
          <a:xfrm rot="16200000">
            <a:off x="-611420" y="3732370"/>
            <a:ext cx="1859684" cy="34844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rgbClr val="44546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Revision</a:t>
            </a:r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A8045C-1F09-48A8-8CE8-256BF11EC496}"/>
              </a:ext>
            </a:extLst>
          </p:cNvPr>
          <p:cNvSpPr/>
          <p:nvPr/>
        </p:nvSpPr>
        <p:spPr>
          <a:xfrm>
            <a:off x="1863431" y="1377202"/>
            <a:ext cx="3030279" cy="944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5FF3259-DB43-4AE7-A9C9-5733D2AF0BC3}"/>
              </a:ext>
            </a:extLst>
          </p:cNvPr>
          <p:cNvSpPr txBox="1"/>
          <p:nvPr/>
        </p:nvSpPr>
        <p:spPr>
          <a:xfrm>
            <a:off x="3156570" y="2256743"/>
            <a:ext cx="636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. . 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F248BC-B65A-449F-A1A4-99BA16C5D578}"/>
              </a:ext>
            </a:extLst>
          </p:cNvPr>
          <p:cNvSpPr/>
          <p:nvPr/>
        </p:nvSpPr>
        <p:spPr>
          <a:xfrm>
            <a:off x="1070109" y="1377202"/>
            <a:ext cx="743781" cy="9443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i="1" dirty="0" err="1">
                <a:solidFill>
                  <a:schemeClr val="tx1"/>
                </a:solidFill>
              </a:rPr>
              <a:t>Pow</a:t>
            </a:r>
            <a:r>
              <a:rPr lang="fr-FR" sz="2400" i="1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175" name="Freeform 296">
            <a:extLst>
              <a:ext uri="{FF2B5EF4-FFF2-40B4-BE49-F238E27FC236}">
                <a16:creationId xmlns:a16="http://schemas.microsoft.com/office/drawing/2014/main" id="{A00D7812-D824-473F-B0D5-FB5101E45492}"/>
              </a:ext>
            </a:extLst>
          </p:cNvPr>
          <p:cNvSpPr>
            <a:spLocks/>
          </p:cNvSpPr>
          <p:nvPr/>
        </p:nvSpPr>
        <p:spPr bwMode="auto">
          <a:xfrm rot="10800000">
            <a:off x="3519470" y="5478312"/>
            <a:ext cx="5898850" cy="248780"/>
          </a:xfrm>
          <a:custGeom>
            <a:avLst/>
            <a:gdLst>
              <a:gd name="T0" fmla="*/ 3764 w 3773"/>
              <a:gd name="T1" fmla="*/ 185 h 294"/>
              <a:gd name="T2" fmla="*/ 3769 w 3773"/>
              <a:gd name="T3" fmla="*/ 179 h 294"/>
              <a:gd name="T4" fmla="*/ 3773 w 3773"/>
              <a:gd name="T5" fmla="*/ 166 h 294"/>
              <a:gd name="T6" fmla="*/ 3765 w 3773"/>
              <a:gd name="T7" fmla="*/ 146 h 294"/>
              <a:gd name="T8" fmla="*/ 3752 w 3773"/>
              <a:gd name="T9" fmla="*/ 139 h 294"/>
              <a:gd name="T10" fmla="*/ 3756 w 3773"/>
              <a:gd name="T11" fmla="*/ 124 h 294"/>
              <a:gd name="T12" fmla="*/ 3749 w 3773"/>
              <a:gd name="T13" fmla="*/ 93 h 294"/>
              <a:gd name="T14" fmla="*/ 3733 w 3773"/>
              <a:gd name="T15" fmla="*/ 82 h 294"/>
              <a:gd name="T16" fmla="*/ 3686 w 3773"/>
              <a:gd name="T17" fmla="*/ 54 h 294"/>
              <a:gd name="T18" fmla="*/ 3587 w 3773"/>
              <a:gd name="T19" fmla="*/ 14 h 294"/>
              <a:gd name="T20" fmla="*/ 3535 w 3773"/>
              <a:gd name="T21" fmla="*/ 1 h 294"/>
              <a:gd name="T22" fmla="*/ 3523 w 3773"/>
              <a:gd name="T23" fmla="*/ 0 h 294"/>
              <a:gd name="T24" fmla="*/ 3502 w 3773"/>
              <a:gd name="T25" fmla="*/ 4 h 294"/>
              <a:gd name="T26" fmla="*/ 3485 w 3773"/>
              <a:gd name="T27" fmla="*/ 17 h 294"/>
              <a:gd name="T28" fmla="*/ 3475 w 3773"/>
              <a:gd name="T29" fmla="*/ 35 h 294"/>
              <a:gd name="T30" fmla="*/ 3474 w 3773"/>
              <a:gd name="T31" fmla="*/ 47 h 294"/>
              <a:gd name="T32" fmla="*/ 3474 w 3773"/>
              <a:gd name="T33" fmla="*/ 83 h 294"/>
              <a:gd name="T34" fmla="*/ 3474 w 3773"/>
              <a:gd name="T35" fmla="*/ 119 h 294"/>
              <a:gd name="T36" fmla="*/ 3073 w 3773"/>
              <a:gd name="T37" fmla="*/ 113 h 294"/>
              <a:gd name="T38" fmla="*/ 2272 w 3773"/>
              <a:gd name="T39" fmla="*/ 109 h 294"/>
              <a:gd name="T40" fmla="*/ 1870 w 3773"/>
              <a:gd name="T41" fmla="*/ 110 h 294"/>
              <a:gd name="T42" fmla="*/ 1410 w 3773"/>
              <a:gd name="T43" fmla="*/ 109 h 294"/>
              <a:gd name="T44" fmla="*/ 717 w 3773"/>
              <a:gd name="T45" fmla="*/ 114 h 294"/>
              <a:gd name="T46" fmla="*/ 255 w 3773"/>
              <a:gd name="T47" fmla="*/ 134 h 294"/>
              <a:gd name="T48" fmla="*/ 27 w 3773"/>
              <a:gd name="T49" fmla="*/ 153 h 294"/>
              <a:gd name="T50" fmla="*/ 14 w 3773"/>
              <a:gd name="T51" fmla="*/ 156 h 294"/>
              <a:gd name="T52" fmla="*/ 0 w 3773"/>
              <a:gd name="T53" fmla="*/ 172 h 294"/>
              <a:gd name="T54" fmla="*/ 0 w 3773"/>
              <a:gd name="T55" fmla="*/ 193 h 294"/>
              <a:gd name="T56" fmla="*/ 14 w 3773"/>
              <a:gd name="T57" fmla="*/ 210 h 294"/>
              <a:gd name="T58" fmla="*/ 27 w 3773"/>
              <a:gd name="T59" fmla="*/ 211 h 294"/>
              <a:gd name="T60" fmla="*/ 257 w 3773"/>
              <a:gd name="T61" fmla="*/ 219 h 294"/>
              <a:gd name="T62" fmla="*/ 718 w 3773"/>
              <a:gd name="T63" fmla="*/ 219 h 294"/>
              <a:gd name="T64" fmla="*/ 1410 w 3773"/>
              <a:gd name="T65" fmla="*/ 202 h 294"/>
              <a:gd name="T66" fmla="*/ 1870 w 3773"/>
              <a:gd name="T67" fmla="*/ 197 h 294"/>
              <a:gd name="T68" fmla="*/ 2272 w 3773"/>
              <a:gd name="T69" fmla="*/ 196 h 294"/>
              <a:gd name="T70" fmla="*/ 3073 w 3773"/>
              <a:gd name="T71" fmla="*/ 201 h 294"/>
              <a:gd name="T72" fmla="*/ 3475 w 3773"/>
              <a:gd name="T73" fmla="*/ 206 h 294"/>
              <a:gd name="T74" fmla="*/ 3475 w 3773"/>
              <a:gd name="T75" fmla="*/ 248 h 294"/>
              <a:gd name="T76" fmla="*/ 3475 w 3773"/>
              <a:gd name="T77" fmla="*/ 258 h 294"/>
              <a:gd name="T78" fmla="*/ 3485 w 3773"/>
              <a:gd name="T79" fmla="*/ 277 h 294"/>
              <a:gd name="T80" fmla="*/ 3502 w 3773"/>
              <a:gd name="T81" fmla="*/ 290 h 294"/>
              <a:gd name="T82" fmla="*/ 3523 w 3773"/>
              <a:gd name="T83" fmla="*/ 294 h 294"/>
              <a:gd name="T84" fmla="*/ 3533 w 3773"/>
              <a:gd name="T85" fmla="*/ 293 h 294"/>
              <a:gd name="T86" fmla="*/ 3584 w 3773"/>
              <a:gd name="T87" fmla="*/ 276 h 294"/>
              <a:gd name="T88" fmla="*/ 3686 w 3773"/>
              <a:gd name="T89" fmla="*/ 235 h 294"/>
              <a:gd name="T90" fmla="*/ 3733 w 3773"/>
              <a:gd name="T91" fmla="*/ 207 h 294"/>
              <a:gd name="T92" fmla="*/ 3739 w 3773"/>
              <a:gd name="T93" fmla="*/ 204 h 294"/>
              <a:gd name="T94" fmla="*/ 3745 w 3773"/>
              <a:gd name="T95" fmla="*/ 200 h 294"/>
              <a:gd name="T96" fmla="*/ 3754 w 3773"/>
              <a:gd name="T97" fmla="*/ 192 h 294"/>
              <a:gd name="T98" fmla="*/ 3764 w 3773"/>
              <a:gd name="T99" fmla="*/ 185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73" h="294">
                <a:moveTo>
                  <a:pt x="3764" y="185"/>
                </a:moveTo>
                <a:lnTo>
                  <a:pt x="3769" y="179"/>
                </a:lnTo>
                <a:lnTo>
                  <a:pt x="3773" y="166"/>
                </a:lnTo>
                <a:lnTo>
                  <a:pt x="3765" y="146"/>
                </a:lnTo>
                <a:lnTo>
                  <a:pt x="3752" y="139"/>
                </a:lnTo>
                <a:lnTo>
                  <a:pt x="3756" y="124"/>
                </a:lnTo>
                <a:lnTo>
                  <a:pt x="3749" y="93"/>
                </a:lnTo>
                <a:lnTo>
                  <a:pt x="3733" y="82"/>
                </a:lnTo>
                <a:lnTo>
                  <a:pt x="3686" y="54"/>
                </a:lnTo>
                <a:lnTo>
                  <a:pt x="3587" y="14"/>
                </a:lnTo>
                <a:lnTo>
                  <a:pt x="3535" y="1"/>
                </a:lnTo>
                <a:lnTo>
                  <a:pt x="3523" y="0"/>
                </a:lnTo>
                <a:lnTo>
                  <a:pt x="3502" y="4"/>
                </a:lnTo>
                <a:lnTo>
                  <a:pt x="3485" y="17"/>
                </a:lnTo>
                <a:lnTo>
                  <a:pt x="3475" y="35"/>
                </a:lnTo>
                <a:lnTo>
                  <a:pt x="3474" y="47"/>
                </a:lnTo>
                <a:lnTo>
                  <a:pt x="3474" y="83"/>
                </a:lnTo>
                <a:lnTo>
                  <a:pt x="3474" y="119"/>
                </a:lnTo>
                <a:lnTo>
                  <a:pt x="3073" y="113"/>
                </a:lnTo>
                <a:lnTo>
                  <a:pt x="2272" y="109"/>
                </a:lnTo>
                <a:lnTo>
                  <a:pt x="1870" y="110"/>
                </a:lnTo>
                <a:lnTo>
                  <a:pt x="1410" y="109"/>
                </a:lnTo>
                <a:lnTo>
                  <a:pt x="717" y="114"/>
                </a:lnTo>
                <a:lnTo>
                  <a:pt x="255" y="134"/>
                </a:lnTo>
                <a:lnTo>
                  <a:pt x="27" y="153"/>
                </a:lnTo>
                <a:lnTo>
                  <a:pt x="14" y="156"/>
                </a:lnTo>
                <a:lnTo>
                  <a:pt x="0" y="172"/>
                </a:lnTo>
                <a:lnTo>
                  <a:pt x="0" y="193"/>
                </a:lnTo>
                <a:lnTo>
                  <a:pt x="14" y="210"/>
                </a:lnTo>
                <a:lnTo>
                  <a:pt x="27" y="211"/>
                </a:lnTo>
                <a:lnTo>
                  <a:pt x="257" y="219"/>
                </a:lnTo>
                <a:lnTo>
                  <a:pt x="718" y="219"/>
                </a:lnTo>
                <a:lnTo>
                  <a:pt x="1410" y="202"/>
                </a:lnTo>
                <a:lnTo>
                  <a:pt x="1870" y="197"/>
                </a:lnTo>
                <a:lnTo>
                  <a:pt x="2272" y="196"/>
                </a:lnTo>
                <a:lnTo>
                  <a:pt x="3073" y="201"/>
                </a:lnTo>
                <a:lnTo>
                  <a:pt x="3475" y="206"/>
                </a:lnTo>
                <a:lnTo>
                  <a:pt x="3475" y="248"/>
                </a:lnTo>
                <a:lnTo>
                  <a:pt x="3475" y="258"/>
                </a:lnTo>
                <a:lnTo>
                  <a:pt x="3485" y="277"/>
                </a:lnTo>
                <a:lnTo>
                  <a:pt x="3502" y="290"/>
                </a:lnTo>
                <a:lnTo>
                  <a:pt x="3523" y="294"/>
                </a:lnTo>
                <a:lnTo>
                  <a:pt x="3533" y="293"/>
                </a:lnTo>
                <a:lnTo>
                  <a:pt x="3584" y="276"/>
                </a:lnTo>
                <a:lnTo>
                  <a:pt x="3686" y="235"/>
                </a:lnTo>
                <a:lnTo>
                  <a:pt x="3733" y="207"/>
                </a:lnTo>
                <a:lnTo>
                  <a:pt x="3739" y="204"/>
                </a:lnTo>
                <a:lnTo>
                  <a:pt x="3745" y="200"/>
                </a:lnTo>
                <a:lnTo>
                  <a:pt x="3754" y="192"/>
                </a:lnTo>
                <a:lnTo>
                  <a:pt x="3764" y="18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 dirty="0"/>
          </a:p>
        </p:txBody>
      </p:sp>
      <p:sp>
        <p:nvSpPr>
          <p:cNvPr id="174" name="Shape 166">
            <a:extLst>
              <a:ext uri="{FF2B5EF4-FFF2-40B4-BE49-F238E27FC236}">
                <a16:creationId xmlns:a16="http://schemas.microsoft.com/office/drawing/2014/main" id="{39778545-8949-4F9E-8329-3B0F9E998576}"/>
              </a:ext>
            </a:extLst>
          </p:cNvPr>
          <p:cNvSpPr/>
          <p:nvPr/>
        </p:nvSpPr>
        <p:spPr>
          <a:xfrm>
            <a:off x="5497217" y="5293042"/>
            <a:ext cx="2073042" cy="579323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flat" cmpd="sng">
            <a:solidFill>
              <a:srgbClr val="A5A5A5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Calibri"/>
                <a:cs typeface="Calibri"/>
                <a:sym typeface="Calibri"/>
              </a:rPr>
              <a:t>Utterance</a:t>
            </a:r>
            <a:r>
              <a:rPr kumimoji="0" lang="fr-FR" sz="2400" b="1" i="0" u="none" strike="noStrike" kern="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Calibri"/>
                <a:cs typeface="Calibri"/>
                <a:sym typeface="Calibri"/>
              </a:rPr>
              <a:t>other</a:t>
            </a:r>
            <a:endParaRPr kumimoji="0" sz="2400" b="1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Calibri"/>
              <a:cs typeface="Calibri"/>
              <a:sym typeface="Calibri"/>
            </a:endParaRPr>
          </a:p>
        </p:txBody>
      </p:sp>
      <p:sp>
        <p:nvSpPr>
          <p:cNvPr id="177" name="Freeform 287">
            <a:extLst>
              <a:ext uri="{FF2B5EF4-FFF2-40B4-BE49-F238E27FC236}">
                <a16:creationId xmlns:a16="http://schemas.microsoft.com/office/drawing/2014/main" id="{4F346139-ED4D-47FC-83EF-8355A2B5F0AB}"/>
              </a:ext>
            </a:extLst>
          </p:cNvPr>
          <p:cNvSpPr>
            <a:spLocks/>
          </p:cNvSpPr>
          <p:nvPr/>
        </p:nvSpPr>
        <p:spPr bwMode="auto">
          <a:xfrm rot="7711772">
            <a:off x="-130906" y="3337970"/>
            <a:ext cx="1796982" cy="1154806"/>
          </a:xfrm>
          <a:custGeom>
            <a:avLst/>
            <a:gdLst>
              <a:gd name="T0" fmla="*/ 2363 w 2429"/>
              <a:gd name="T1" fmla="*/ 15 h 1818"/>
              <a:gd name="T2" fmla="*/ 2259 w 2429"/>
              <a:gd name="T3" fmla="*/ 163 h 1818"/>
              <a:gd name="T4" fmla="*/ 2092 w 2429"/>
              <a:gd name="T5" fmla="*/ 372 h 1818"/>
              <a:gd name="T6" fmla="*/ 1976 w 2429"/>
              <a:gd name="T7" fmla="*/ 507 h 1818"/>
              <a:gd name="T8" fmla="*/ 1854 w 2429"/>
              <a:gd name="T9" fmla="*/ 636 h 1818"/>
              <a:gd name="T10" fmla="*/ 1725 w 2429"/>
              <a:gd name="T11" fmla="*/ 759 h 1818"/>
              <a:gd name="T12" fmla="*/ 1591 w 2429"/>
              <a:gd name="T13" fmla="*/ 877 h 1818"/>
              <a:gd name="T14" fmla="*/ 1451 w 2429"/>
              <a:gd name="T15" fmla="*/ 989 h 1818"/>
              <a:gd name="T16" fmla="*/ 1378 w 2429"/>
              <a:gd name="T17" fmla="*/ 1042 h 1818"/>
              <a:gd name="T18" fmla="*/ 1261 w 2429"/>
              <a:gd name="T19" fmla="*/ 1124 h 1818"/>
              <a:gd name="T20" fmla="*/ 1018 w 2429"/>
              <a:gd name="T21" fmla="*/ 1270 h 1818"/>
              <a:gd name="T22" fmla="*/ 766 w 2429"/>
              <a:gd name="T23" fmla="*/ 1398 h 1818"/>
              <a:gd name="T24" fmla="*/ 507 w 2429"/>
              <a:gd name="T25" fmla="*/ 1511 h 1818"/>
              <a:gd name="T26" fmla="*/ 375 w 2429"/>
              <a:gd name="T27" fmla="*/ 1560 h 1818"/>
              <a:gd name="T28" fmla="*/ 355 w 2429"/>
              <a:gd name="T29" fmla="*/ 1521 h 1818"/>
              <a:gd name="T30" fmla="*/ 336 w 2429"/>
              <a:gd name="T31" fmla="*/ 1481 h 1818"/>
              <a:gd name="T32" fmla="*/ 327 w 2429"/>
              <a:gd name="T33" fmla="*/ 1467 h 1818"/>
              <a:gd name="T34" fmla="*/ 302 w 2429"/>
              <a:gd name="T35" fmla="*/ 1459 h 1818"/>
              <a:gd name="T36" fmla="*/ 278 w 2429"/>
              <a:gd name="T37" fmla="*/ 1471 h 1818"/>
              <a:gd name="T38" fmla="*/ 263 w 2429"/>
              <a:gd name="T39" fmla="*/ 1494 h 1818"/>
              <a:gd name="T40" fmla="*/ 263 w 2429"/>
              <a:gd name="T41" fmla="*/ 1510 h 1818"/>
              <a:gd name="T42" fmla="*/ 144 w 2429"/>
              <a:gd name="T43" fmla="*/ 1590 h 1818"/>
              <a:gd name="T44" fmla="*/ 20 w 2429"/>
              <a:gd name="T45" fmla="*/ 1663 h 1818"/>
              <a:gd name="T46" fmla="*/ 11 w 2429"/>
              <a:gd name="T47" fmla="*/ 1669 h 1818"/>
              <a:gd name="T48" fmla="*/ 1 w 2429"/>
              <a:gd name="T49" fmla="*/ 1689 h 1818"/>
              <a:gd name="T50" fmla="*/ 0 w 2429"/>
              <a:gd name="T51" fmla="*/ 1709 h 1818"/>
              <a:gd name="T52" fmla="*/ 11 w 2429"/>
              <a:gd name="T53" fmla="*/ 1728 h 1818"/>
              <a:gd name="T54" fmla="*/ 20 w 2429"/>
              <a:gd name="T55" fmla="*/ 1734 h 1818"/>
              <a:gd name="T56" fmla="*/ 69 w 2429"/>
              <a:gd name="T57" fmla="*/ 1755 h 1818"/>
              <a:gd name="T58" fmla="*/ 170 w 2429"/>
              <a:gd name="T59" fmla="*/ 1788 h 1818"/>
              <a:gd name="T60" fmla="*/ 272 w 2429"/>
              <a:gd name="T61" fmla="*/ 1809 h 1818"/>
              <a:gd name="T62" fmla="*/ 377 w 2429"/>
              <a:gd name="T63" fmla="*/ 1818 h 1818"/>
              <a:gd name="T64" fmla="*/ 432 w 2429"/>
              <a:gd name="T65" fmla="*/ 1817 h 1818"/>
              <a:gd name="T66" fmla="*/ 443 w 2429"/>
              <a:gd name="T67" fmla="*/ 1816 h 1818"/>
              <a:gd name="T68" fmla="*/ 460 w 2429"/>
              <a:gd name="T69" fmla="*/ 1805 h 1818"/>
              <a:gd name="T70" fmla="*/ 471 w 2429"/>
              <a:gd name="T71" fmla="*/ 1787 h 1818"/>
              <a:gd name="T72" fmla="*/ 471 w 2429"/>
              <a:gd name="T73" fmla="*/ 1766 h 1818"/>
              <a:gd name="T74" fmla="*/ 467 w 2429"/>
              <a:gd name="T75" fmla="*/ 1756 h 1818"/>
              <a:gd name="T76" fmla="*/ 436 w 2429"/>
              <a:gd name="T77" fmla="*/ 1690 h 1818"/>
              <a:gd name="T78" fmla="*/ 405 w 2429"/>
              <a:gd name="T79" fmla="*/ 1624 h 1818"/>
              <a:gd name="T80" fmla="*/ 481 w 2429"/>
              <a:gd name="T81" fmla="*/ 1599 h 1818"/>
              <a:gd name="T82" fmla="*/ 633 w 2429"/>
              <a:gd name="T83" fmla="*/ 1543 h 1818"/>
              <a:gd name="T84" fmla="*/ 783 w 2429"/>
              <a:gd name="T85" fmla="*/ 1481 h 1818"/>
              <a:gd name="T86" fmla="*/ 931 w 2429"/>
              <a:gd name="T87" fmla="*/ 1410 h 1818"/>
              <a:gd name="T88" fmla="*/ 1076 w 2429"/>
              <a:gd name="T89" fmla="*/ 1334 h 1818"/>
              <a:gd name="T90" fmla="*/ 1217 w 2429"/>
              <a:gd name="T91" fmla="*/ 1249 h 1818"/>
              <a:gd name="T92" fmla="*/ 1356 w 2429"/>
              <a:gd name="T93" fmla="*/ 1160 h 1818"/>
              <a:gd name="T94" fmla="*/ 1491 w 2429"/>
              <a:gd name="T95" fmla="*/ 1064 h 1818"/>
              <a:gd name="T96" fmla="*/ 1620 w 2429"/>
              <a:gd name="T97" fmla="*/ 962 h 1818"/>
              <a:gd name="T98" fmla="*/ 1746 w 2429"/>
              <a:gd name="T99" fmla="*/ 855 h 1818"/>
              <a:gd name="T100" fmla="*/ 1867 w 2429"/>
              <a:gd name="T101" fmla="*/ 744 h 1818"/>
              <a:gd name="T102" fmla="*/ 1982 w 2429"/>
              <a:gd name="T103" fmla="*/ 626 h 1818"/>
              <a:gd name="T104" fmla="*/ 2091 w 2429"/>
              <a:gd name="T105" fmla="*/ 505 h 1818"/>
              <a:gd name="T106" fmla="*/ 2195 w 2429"/>
              <a:gd name="T107" fmla="*/ 380 h 1818"/>
              <a:gd name="T108" fmla="*/ 2290 w 2429"/>
              <a:gd name="T109" fmla="*/ 251 h 1818"/>
              <a:gd name="T110" fmla="*/ 2380 w 2429"/>
              <a:gd name="T111" fmla="*/ 118 h 1818"/>
              <a:gd name="T112" fmla="*/ 2423 w 2429"/>
              <a:gd name="T113" fmla="*/ 50 h 1818"/>
              <a:gd name="T114" fmla="*/ 2429 w 2429"/>
              <a:gd name="T115" fmla="*/ 36 h 1818"/>
              <a:gd name="T116" fmla="*/ 2421 w 2429"/>
              <a:gd name="T117" fmla="*/ 13 h 1818"/>
              <a:gd name="T118" fmla="*/ 2399 w 2429"/>
              <a:gd name="T119" fmla="*/ 0 h 1818"/>
              <a:gd name="T120" fmla="*/ 2373 w 2429"/>
              <a:gd name="T121" fmla="*/ 5 h 1818"/>
              <a:gd name="T122" fmla="*/ 2363 w 2429"/>
              <a:gd name="T123" fmla="*/ 15 h 1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29" h="1818">
                <a:moveTo>
                  <a:pt x="2363" y="15"/>
                </a:moveTo>
                <a:lnTo>
                  <a:pt x="2259" y="163"/>
                </a:lnTo>
                <a:lnTo>
                  <a:pt x="2092" y="372"/>
                </a:lnTo>
                <a:lnTo>
                  <a:pt x="1976" y="507"/>
                </a:lnTo>
                <a:lnTo>
                  <a:pt x="1854" y="636"/>
                </a:lnTo>
                <a:lnTo>
                  <a:pt x="1725" y="759"/>
                </a:lnTo>
                <a:lnTo>
                  <a:pt x="1591" y="877"/>
                </a:lnTo>
                <a:lnTo>
                  <a:pt x="1451" y="989"/>
                </a:lnTo>
                <a:lnTo>
                  <a:pt x="1378" y="1042"/>
                </a:lnTo>
                <a:lnTo>
                  <a:pt x="1261" y="1124"/>
                </a:lnTo>
                <a:lnTo>
                  <a:pt x="1018" y="1270"/>
                </a:lnTo>
                <a:lnTo>
                  <a:pt x="766" y="1398"/>
                </a:lnTo>
                <a:lnTo>
                  <a:pt x="507" y="1511"/>
                </a:lnTo>
                <a:lnTo>
                  <a:pt x="375" y="1560"/>
                </a:lnTo>
                <a:lnTo>
                  <a:pt x="355" y="1521"/>
                </a:lnTo>
                <a:lnTo>
                  <a:pt x="336" y="1481"/>
                </a:lnTo>
                <a:lnTo>
                  <a:pt x="327" y="1467"/>
                </a:lnTo>
                <a:lnTo>
                  <a:pt x="302" y="1459"/>
                </a:lnTo>
                <a:lnTo>
                  <a:pt x="278" y="1471"/>
                </a:lnTo>
                <a:lnTo>
                  <a:pt x="263" y="1494"/>
                </a:lnTo>
                <a:lnTo>
                  <a:pt x="263" y="1510"/>
                </a:lnTo>
                <a:lnTo>
                  <a:pt x="144" y="1590"/>
                </a:lnTo>
                <a:lnTo>
                  <a:pt x="20" y="1663"/>
                </a:lnTo>
                <a:lnTo>
                  <a:pt x="11" y="1669"/>
                </a:lnTo>
                <a:lnTo>
                  <a:pt x="1" y="1689"/>
                </a:lnTo>
                <a:lnTo>
                  <a:pt x="0" y="1709"/>
                </a:lnTo>
                <a:lnTo>
                  <a:pt x="11" y="1728"/>
                </a:lnTo>
                <a:lnTo>
                  <a:pt x="20" y="1734"/>
                </a:lnTo>
                <a:lnTo>
                  <a:pt x="69" y="1755"/>
                </a:lnTo>
                <a:lnTo>
                  <a:pt x="170" y="1788"/>
                </a:lnTo>
                <a:lnTo>
                  <a:pt x="272" y="1809"/>
                </a:lnTo>
                <a:lnTo>
                  <a:pt x="377" y="1818"/>
                </a:lnTo>
                <a:lnTo>
                  <a:pt x="432" y="1817"/>
                </a:lnTo>
                <a:lnTo>
                  <a:pt x="443" y="1816"/>
                </a:lnTo>
                <a:lnTo>
                  <a:pt x="460" y="1805"/>
                </a:lnTo>
                <a:lnTo>
                  <a:pt x="471" y="1787"/>
                </a:lnTo>
                <a:lnTo>
                  <a:pt x="471" y="1766"/>
                </a:lnTo>
                <a:lnTo>
                  <a:pt x="467" y="1756"/>
                </a:lnTo>
                <a:lnTo>
                  <a:pt x="436" y="1690"/>
                </a:lnTo>
                <a:lnTo>
                  <a:pt x="405" y="1624"/>
                </a:lnTo>
                <a:lnTo>
                  <a:pt x="481" y="1599"/>
                </a:lnTo>
                <a:lnTo>
                  <a:pt x="633" y="1543"/>
                </a:lnTo>
                <a:lnTo>
                  <a:pt x="783" y="1481"/>
                </a:lnTo>
                <a:lnTo>
                  <a:pt x="931" y="1410"/>
                </a:lnTo>
                <a:lnTo>
                  <a:pt x="1076" y="1334"/>
                </a:lnTo>
                <a:lnTo>
                  <a:pt x="1217" y="1249"/>
                </a:lnTo>
                <a:lnTo>
                  <a:pt x="1356" y="1160"/>
                </a:lnTo>
                <a:lnTo>
                  <a:pt x="1491" y="1064"/>
                </a:lnTo>
                <a:lnTo>
                  <a:pt x="1620" y="962"/>
                </a:lnTo>
                <a:lnTo>
                  <a:pt x="1746" y="855"/>
                </a:lnTo>
                <a:lnTo>
                  <a:pt x="1867" y="744"/>
                </a:lnTo>
                <a:lnTo>
                  <a:pt x="1982" y="626"/>
                </a:lnTo>
                <a:lnTo>
                  <a:pt x="2091" y="505"/>
                </a:lnTo>
                <a:lnTo>
                  <a:pt x="2195" y="380"/>
                </a:lnTo>
                <a:lnTo>
                  <a:pt x="2290" y="251"/>
                </a:lnTo>
                <a:lnTo>
                  <a:pt x="2380" y="118"/>
                </a:lnTo>
                <a:lnTo>
                  <a:pt x="2423" y="50"/>
                </a:lnTo>
                <a:lnTo>
                  <a:pt x="2429" y="36"/>
                </a:lnTo>
                <a:lnTo>
                  <a:pt x="2421" y="13"/>
                </a:lnTo>
                <a:lnTo>
                  <a:pt x="2399" y="0"/>
                </a:lnTo>
                <a:lnTo>
                  <a:pt x="2373" y="5"/>
                </a:lnTo>
                <a:lnTo>
                  <a:pt x="2363" y="15"/>
                </a:lnTo>
              </a:path>
            </a:pathLst>
          </a:custGeom>
          <a:solidFill>
            <a:schemeClr val="tx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81" name="Freeform 295">
            <a:extLst>
              <a:ext uri="{FF2B5EF4-FFF2-40B4-BE49-F238E27FC236}">
                <a16:creationId xmlns:a16="http://schemas.microsoft.com/office/drawing/2014/main" id="{C914529C-AC77-4F88-97E4-88BA3F880423}"/>
              </a:ext>
            </a:extLst>
          </p:cNvPr>
          <p:cNvSpPr>
            <a:spLocks/>
          </p:cNvSpPr>
          <p:nvPr/>
        </p:nvSpPr>
        <p:spPr bwMode="auto">
          <a:xfrm>
            <a:off x="5035833" y="2994512"/>
            <a:ext cx="737973" cy="463444"/>
          </a:xfrm>
          <a:custGeom>
            <a:avLst/>
            <a:gdLst>
              <a:gd name="T0" fmla="*/ 1392 w 1460"/>
              <a:gd name="T1" fmla="*/ 10 h 959"/>
              <a:gd name="T2" fmla="*/ 1384 w 1460"/>
              <a:gd name="T3" fmla="*/ 10 h 959"/>
              <a:gd name="T4" fmla="*/ 1377 w 1460"/>
              <a:gd name="T5" fmla="*/ 11 h 959"/>
              <a:gd name="T6" fmla="*/ 1370 w 1460"/>
              <a:gd name="T7" fmla="*/ 6 h 959"/>
              <a:gd name="T8" fmla="*/ 1359 w 1460"/>
              <a:gd name="T9" fmla="*/ 6 h 959"/>
              <a:gd name="T10" fmla="*/ 1233 w 1460"/>
              <a:gd name="T11" fmla="*/ 23 h 959"/>
              <a:gd name="T12" fmla="*/ 1109 w 1460"/>
              <a:gd name="T13" fmla="*/ 48 h 959"/>
              <a:gd name="T14" fmla="*/ 1100 w 1460"/>
              <a:gd name="T15" fmla="*/ 50 h 959"/>
              <a:gd name="T16" fmla="*/ 1086 w 1460"/>
              <a:gd name="T17" fmla="*/ 65 h 959"/>
              <a:gd name="T18" fmla="*/ 1078 w 1460"/>
              <a:gd name="T19" fmla="*/ 83 h 959"/>
              <a:gd name="T20" fmla="*/ 1079 w 1460"/>
              <a:gd name="T21" fmla="*/ 102 h 959"/>
              <a:gd name="T22" fmla="*/ 1083 w 1460"/>
              <a:gd name="T23" fmla="*/ 111 h 959"/>
              <a:gd name="T24" fmla="*/ 1106 w 1460"/>
              <a:gd name="T25" fmla="*/ 145 h 959"/>
              <a:gd name="T26" fmla="*/ 1130 w 1460"/>
              <a:gd name="T27" fmla="*/ 180 h 959"/>
              <a:gd name="T28" fmla="*/ 996 w 1460"/>
              <a:gd name="T29" fmla="*/ 282 h 959"/>
              <a:gd name="T30" fmla="*/ 723 w 1460"/>
              <a:gd name="T31" fmla="*/ 474 h 959"/>
              <a:gd name="T32" fmla="*/ 443 w 1460"/>
              <a:gd name="T33" fmla="*/ 656 h 959"/>
              <a:gd name="T34" fmla="*/ 156 w 1460"/>
              <a:gd name="T35" fmla="*/ 829 h 959"/>
              <a:gd name="T36" fmla="*/ 11 w 1460"/>
              <a:gd name="T37" fmla="*/ 915 h 959"/>
              <a:gd name="T38" fmla="*/ 2 w 1460"/>
              <a:gd name="T39" fmla="*/ 921 h 959"/>
              <a:gd name="T40" fmla="*/ 0 w 1460"/>
              <a:gd name="T41" fmla="*/ 938 h 959"/>
              <a:gd name="T42" fmla="*/ 7 w 1460"/>
              <a:gd name="T43" fmla="*/ 952 h 959"/>
              <a:gd name="T44" fmla="*/ 24 w 1460"/>
              <a:gd name="T45" fmla="*/ 959 h 959"/>
              <a:gd name="T46" fmla="*/ 34 w 1460"/>
              <a:gd name="T47" fmla="*/ 956 h 959"/>
              <a:gd name="T48" fmla="*/ 111 w 1460"/>
              <a:gd name="T49" fmla="*/ 923 h 959"/>
              <a:gd name="T50" fmla="*/ 263 w 1460"/>
              <a:gd name="T51" fmla="*/ 849 h 959"/>
              <a:gd name="T52" fmla="*/ 484 w 1460"/>
              <a:gd name="T53" fmla="*/ 728 h 959"/>
              <a:gd name="T54" fmla="*/ 769 w 1460"/>
              <a:gd name="T55" fmla="*/ 549 h 959"/>
              <a:gd name="T56" fmla="*/ 1044 w 1460"/>
              <a:gd name="T57" fmla="*/ 352 h 959"/>
              <a:gd name="T58" fmla="*/ 1176 w 1460"/>
              <a:gd name="T59" fmla="*/ 249 h 959"/>
              <a:gd name="T60" fmla="*/ 1182 w 1460"/>
              <a:gd name="T61" fmla="*/ 256 h 959"/>
              <a:gd name="T62" fmla="*/ 1185 w 1460"/>
              <a:gd name="T63" fmla="*/ 263 h 959"/>
              <a:gd name="T64" fmla="*/ 1201 w 1460"/>
              <a:gd name="T65" fmla="*/ 285 h 959"/>
              <a:gd name="T66" fmla="*/ 1231 w 1460"/>
              <a:gd name="T67" fmla="*/ 308 h 959"/>
              <a:gd name="T68" fmla="*/ 1254 w 1460"/>
              <a:gd name="T69" fmla="*/ 316 h 959"/>
              <a:gd name="T70" fmla="*/ 1268 w 1460"/>
              <a:gd name="T71" fmla="*/ 315 h 959"/>
              <a:gd name="T72" fmla="*/ 1284 w 1460"/>
              <a:gd name="T73" fmla="*/ 312 h 959"/>
              <a:gd name="T74" fmla="*/ 1310 w 1460"/>
              <a:gd name="T75" fmla="*/ 295 h 959"/>
              <a:gd name="T76" fmla="*/ 1340 w 1460"/>
              <a:gd name="T77" fmla="*/ 259 h 959"/>
              <a:gd name="T78" fmla="*/ 1357 w 1460"/>
              <a:gd name="T79" fmla="*/ 233 h 959"/>
              <a:gd name="T80" fmla="*/ 1384 w 1460"/>
              <a:gd name="T81" fmla="*/ 192 h 959"/>
              <a:gd name="T82" fmla="*/ 1433 w 1460"/>
              <a:gd name="T83" fmla="*/ 103 h 959"/>
              <a:gd name="T84" fmla="*/ 1455 w 1460"/>
              <a:gd name="T85" fmla="*/ 59 h 959"/>
              <a:gd name="T86" fmla="*/ 1460 w 1460"/>
              <a:gd name="T87" fmla="*/ 43 h 959"/>
              <a:gd name="T88" fmla="*/ 1451 w 1460"/>
              <a:gd name="T89" fmla="*/ 17 h 959"/>
              <a:gd name="T90" fmla="*/ 1429 w 1460"/>
              <a:gd name="T91" fmla="*/ 0 h 959"/>
              <a:gd name="T92" fmla="*/ 1403 w 1460"/>
              <a:gd name="T93" fmla="*/ 0 h 959"/>
              <a:gd name="T94" fmla="*/ 1392 w 1460"/>
              <a:gd name="T95" fmla="*/ 10 h 9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60" h="959">
                <a:moveTo>
                  <a:pt x="1392" y="10"/>
                </a:moveTo>
                <a:lnTo>
                  <a:pt x="1384" y="10"/>
                </a:lnTo>
                <a:lnTo>
                  <a:pt x="1377" y="11"/>
                </a:lnTo>
                <a:lnTo>
                  <a:pt x="1370" y="6"/>
                </a:lnTo>
                <a:lnTo>
                  <a:pt x="1359" y="6"/>
                </a:lnTo>
                <a:lnTo>
                  <a:pt x="1233" y="23"/>
                </a:lnTo>
                <a:lnTo>
                  <a:pt x="1109" y="48"/>
                </a:lnTo>
                <a:lnTo>
                  <a:pt x="1100" y="50"/>
                </a:lnTo>
                <a:lnTo>
                  <a:pt x="1086" y="65"/>
                </a:lnTo>
                <a:lnTo>
                  <a:pt x="1078" y="83"/>
                </a:lnTo>
                <a:lnTo>
                  <a:pt x="1079" y="102"/>
                </a:lnTo>
                <a:lnTo>
                  <a:pt x="1083" y="111"/>
                </a:lnTo>
                <a:lnTo>
                  <a:pt x="1106" y="145"/>
                </a:lnTo>
                <a:lnTo>
                  <a:pt x="1130" y="180"/>
                </a:lnTo>
                <a:lnTo>
                  <a:pt x="996" y="282"/>
                </a:lnTo>
                <a:lnTo>
                  <a:pt x="723" y="474"/>
                </a:lnTo>
                <a:lnTo>
                  <a:pt x="443" y="656"/>
                </a:lnTo>
                <a:lnTo>
                  <a:pt x="156" y="829"/>
                </a:lnTo>
                <a:lnTo>
                  <a:pt x="11" y="915"/>
                </a:lnTo>
                <a:lnTo>
                  <a:pt x="2" y="921"/>
                </a:lnTo>
                <a:lnTo>
                  <a:pt x="0" y="938"/>
                </a:lnTo>
                <a:lnTo>
                  <a:pt x="7" y="952"/>
                </a:lnTo>
                <a:lnTo>
                  <a:pt x="24" y="959"/>
                </a:lnTo>
                <a:lnTo>
                  <a:pt x="34" y="956"/>
                </a:lnTo>
                <a:lnTo>
                  <a:pt x="111" y="923"/>
                </a:lnTo>
                <a:lnTo>
                  <a:pt x="263" y="849"/>
                </a:lnTo>
                <a:lnTo>
                  <a:pt x="484" y="728"/>
                </a:lnTo>
                <a:lnTo>
                  <a:pt x="769" y="549"/>
                </a:lnTo>
                <a:lnTo>
                  <a:pt x="1044" y="352"/>
                </a:lnTo>
                <a:lnTo>
                  <a:pt x="1176" y="249"/>
                </a:lnTo>
                <a:lnTo>
                  <a:pt x="1182" y="256"/>
                </a:lnTo>
                <a:lnTo>
                  <a:pt x="1185" y="263"/>
                </a:lnTo>
                <a:lnTo>
                  <a:pt x="1201" y="285"/>
                </a:lnTo>
                <a:lnTo>
                  <a:pt x="1231" y="308"/>
                </a:lnTo>
                <a:lnTo>
                  <a:pt x="1254" y="316"/>
                </a:lnTo>
                <a:lnTo>
                  <a:pt x="1268" y="315"/>
                </a:lnTo>
                <a:lnTo>
                  <a:pt x="1284" y="312"/>
                </a:lnTo>
                <a:lnTo>
                  <a:pt x="1310" y="295"/>
                </a:lnTo>
                <a:lnTo>
                  <a:pt x="1340" y="259"/>
                </a:lnTo>
                <a:lnTo>
                  <a:pt x="1357" y="233"/>
                </a:lnTo>
                <a:lnTo>
                  <a:pt x="1384" y="192"/>
                </a:lnTo>
                <a:lnTo>
                  <a:pt x="1433" y="103"/>
                </a:lnTo>
                <a:lnTo>
                  <a:pt x="1455" y="59"/>
                </a:lnTo>
                <a:lnTo>
                  <a:pt x="1460" y="43"/>
                </a:lnTo>
                <a:lnTo>
                  <a:pt x="1451" y="17"/>
                </a:lnTo>
                <a:lnTo>
                  <a:pt x="1429" y="0"/>
                </a:lnTo>
                <a:lnTo>
                  <a:pt x="1403" y="0"/>
                </a:lnTo>
                <a:lnTo>
                  <a:pt x="1392" y="1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84" name="Freeform 288">
            <a:extLst>
              <a:ext uri="{FF2B5EF4-FFF2-40B4-BE49-F238E27FC236}">
                <a16:creationId xmlns:a16="http://schemas.microsoft.com/office/drawing/2014/main" id="{0EA86D25-E44F-4EAF-909B-0C0A3DD9E8AF}"/>
              </a:ext>
            </a:extLst>
          </p:cNvPr>
          <p:cNvSpPr>
            <a:spLocks/>
          </p:cNvSpPr>
          <p:nvPr/>
        </p:nvSpPr>
        <p:spPr bwMode="auto">
          <a:xfrm rot="11686673">
            <a:off x="4969746" y="1862829"/>
            <a:ext cx="779762" cy="216965"/>
          </a:xfrm>
          <a:custGeom>
            <a:avLst/>
            <a:gdLst>
              <a:gd name="T0" fmla="*/ 1453 w 1482"/>
              <a:gd name="T1" fmla="*/ 0 h 302"/>
              <a:gd name="T2" fmla="*/ 1285 w 1482"/>
              <a:gd name="T3" fmla="*/ 34 h 302"/>
              <a:gd name="T4" fmla="*/ 1033 w 1482"/>
              <a:gd name="T5" fmla="*/ 85 h 302"/>
              <a:gd name="T6" fmla="*/ 865 w 1482"/>
              <a:gd name="T7" fmla="*/ 114 h 302"/>
              <a:gd name="T8" fmla="*/ 779 w 1482"/>
              <a:gd name="T9" fmla="*/ 124 h 302"/>
              <a:gd name="T10" fmla="*/ 658 w 1482"/>
              <a:gd name="T11" fmla="*/ 136 h 302"/>
              <a:gd name="T12" fmla="*/ 415 w 1482"/>
              <a:gd name="T13" fmla="*/ 144 h 302"/>
              <a:gd name="T14" fmla="*/ 293 w 1482"/>
              <a:gd name="T15" fmla="*/ 146 h 302"/>
              <a:gd name="T16" fmla="*/ 296 w 1482"/>
              <a:gd name="T17" fmla="*/ 115 h 302"/>
              <a:gd name="T18" fmla="*/ 297 w 1482"/>
              <a:gd name="T19" fmla="*/ 84 h 302"/>
              <a:gd name="T20" fmla="*/ 297 w 1482"/>
              <a:gd name="T21" fmla="*/ 74 h 302"/>
              <a:gd name="T22" fmla="*/ 289 w 1482"/>
              <a:gd name="T23" fmla="*/ 58 h 302"/>
              <a:gd name="T24" fmla="*/ 277 w 1482"/>
              <a:gd name="T25" fmla="*/ 49 h 302"/>
              <a:gd name="T26" fmla="*/ 260 w 1482"/>
              <a:gd name="T27" fmla="*/ 46 h 302"/>
              <a:gd name="T28" fmla="*/ 251 w 1482"/>
              <a:gd name="T29" fmla="*/ 48 h 302"/>
              <a:gd name="T30" fmla="*/ 226 w 1482"/>
              <a:gd name="T31" fmla="*/ 48 h 302"/>
              <a:gd name="T32" fmla="*/ 175 w 1482"/>
              <a:gd name="T33" fmla="*/ 61 h 302"/>
              <a:gd name="T34" fmla="*/ 153 w 1482"/>
              <a:gd name="T35" fmla="*/ 69 h 302"/>
              <a:gd name="T36" fmla="*/ 83 w 1482"/>
              <a:gd name="T37" fmla="*/ 91 h 302"/>
              <a:gd name="T38" fmla="*/ 15 w 1482"/>
              <a:gd name="T39" fmla="*/ 119 h 302"/>
              <a:gd name="T40" fmla="*/ 4 w 1482"/>
              <a:gd name="T41" fmla="*/ 127 h 302"/>
              <a:gd name="T42" fmla="*/ 0 w 1482"/>
              <a:gd name="T43" fmla="*/ 149 h 302"/>
              <a:gd name="T44" fmla="*/ 4 w 1482"/>
              <a:gd name="T45" fmla="*/ 159 h 302"/>
              <a:gd name="T46" fmla="*/ 2 w 1482"/>
              <a:gd name="T47" fmla="*/ 168 h 302"/>
              <a:gd name="T48" fmla="*/ 7 w 1482"/>
              <a:gd name="T49" fmla="*/ 185 h 302"/>
              <a:gd name="T50" fmla="*/ 15 w 1482"/>
              <a:gd name="T51" fmla="*/ 192 h 302"/>
              <a:gd name="T52" fmla="*/ 121 w 1482"/>
              <a:gd name="T53" fmla="*/ 245 h 302"/>
              <a:gd name="T54" fmla="*/ 229 w 1482"/>
              <a:gd name="T55" fmla="*/ 297 h 302"/>
              <a:gd name="T56" fmla="*/ 238 w 1482"/>
              <a:gd name="T57" fmla="*/ 302 h 302"/>
              <a:gd name="T58" fmla="*/ 257 w 1482"/>
              <a:gd name="T59" fmla="*/ 301 h 302"/>
              <a:gd name="T60" fmla="*/ 273 w 1482"/>
              <a:gd name="T61" fmla="*/ 291 h 302"/>
              <a:gd name="T62" fmla="*/ 283 w 1482"/>
              <a:gd name="T63" fmla="*/ 275 h 302"/>
              <a:gd name="T64" fmla="*/ 284 w 1482"/>
              <a:gd name="T65" fmla="*/ 264 h 302"/>
              <a:gd name="T66" fmla="*/ 286 w 1482"/>
              <a:gd name="T67" fmla="*/ 250 h 302"/>
              <a:gd name="T68" fmla="*/ 287 w 1482"/>
              <a:gd name="T69" fmla="*/ 234 h 302"/>
              <a:gd name="T70" fmla="*/ 352 w 1482"/>
              <a:gd name="T71" fmla="*/ 236 h 302"/>
              <a:gd name="T72" fmla="*/ 481 w 1482"/>
              <a:gd name="T73" fmla="*/ 233 h 302"/>
              <a:gd name="T74" fmla="*/ 674 w 1482"/>
              <a:gd name="T75" fmla="*/ 218 h 302"/>
              <a:gd name="T76" fmla="*/ 800 w 1482"/>
              <a:gd name="T77" fmla="*/ 203 h 302"/>
              <a:gd name="T78" fmla="*/ 884 w 1482"/>
              <a:gd name="T79" fmla="*/ 192 h 302"/>
              <a:gd name="T80" fmla="*/ 1054 w 1482"/>
              <a:gd name="T81" fmla="*/ 164 h 302"/>
              <a:gd name="T82" fmla="*/ 1223 w 1482"/>
              <a:gd name="T83" fmla="*/ 127 h 302"/>
              <a:gd name="T84" fmla="*/ 1386 w 1482"/>
              <a:gd name="T85" fmla="*/ 76 h 302"/>
              <a:gd name="T86" fmla="*/ 1466 w 1482"/>
              <a:gd name="T87" fmla="*/ 45 h 302"/>
              <a:gd name="T88" fmla="*/ 1475 w 1482"/>
              <a:gd name="T89" fmla="*/ 40 h 302"/>
              <a:gd name="T90" fmla="*/ 1482 w 1482"/>
              <a:gd name="T91" fmla="*/ 24 h 302"/>
              <a:gd name="T92" fmla="*/ 1478 w 1482"/>
              <a:gd name="T93" fmla="*/ 9 h 302"/>
              <a:gd name="T94" fmla="*/ 1464 w 1482"/>
              <a:gd name="T95" fmla="*/ 0 h 302"/>
              <a:gd name="T96" fmla="*/ 1453 w 1482"/>
              <a:gd name="T97" fmla="*/ 0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82" h="302">
                <a:moveTo>
                  <a:pt x="1453" y="0"/>
                </a:moveTo>
                <a:lnTo>
                  <a:pt x="1285" y="34"/>
                </a:lnTo>
                <a:lnTo>
                  <a:pt x="1033" y="85"/>
                </a:lnTo>
                <a:lnTo>
                  <a:pt x="865" y="114"/>
                </a:lnTo>
                <a:lnTo>
                  <a:pt x="779" y="124"/>
                </a:lnTo>
                <a:lnTo>
                  <a:pt x="658" y="136"/>
                </a:lnTo>
                <a:lnTo>
                  <a:pt x="415" y="144"/>
                </a:lnTo>
                <a:lnTo>
                  <a:pt x="293" y="146"/>
                </a:lnTo>
                <a:lnTo>
                  <a:pt x="296" y="115"/>
                </a:lnTo>
                <a:lnTo>
                  <a:pt x="297" y="84"/>
                </a:lnTo>
                <a:lnTo>
                  <a:pt x="297" y="74"/>
                </a:lnTo>
                <a:lnTo>
                  <a:pt x="289" y="58"/>
                </a:lnTo>
                <a:lnTo>
                  <a:pt x="277" y="49"/>
                </a:lnTo>
                <a:lnTo>
                  <a:pt x="260" y="46"/>
                </a:lnTo>
                <a:lnTo>
                  <a:pt x="251" y="48"/>
                </a:lnTo>
                <a:lnTo>
                  <a:pt x="226" y="48"/>
                </a:lnTo>
                <a:lnTo>
                  <a:pt x="175" y="61"/>
                </a:lnTo>
                <a:lnTo>
                  <a:pt x="153" y="69"/>
                </a:lnTo>
                <a:lnTo>
                  <a:pt x="83" y="91"/>
                </a:lnTo>
                <a:lnTo>
                  <a:pt x="15" y="119"/>
                </a:lnTo>
                <a:lnTo>
                  <a:pt x="4" y="127"/>
                </a:lnTo>
                <a:lnTo>
                  <a:pt x="0" y="149"/>
                </a:lnTo>
                <a:lnTo>
                  <a:pt x="4" y="159"/>
                </a:lnTo>
                <a:lnTo>
                  <a:pt x="2" y="168"/>
                </a:lnTo>
                <a:lnTo>
                  <a:pt x="7" y="185"/>
                </a:lnTo>
                <a:lnTo>
                  <a:pt x="15" y="192"/>
                </a:lnTo>
                <a:lnTo>
                  <a:pt x="121" y="245"/>
                </a:lnTo>
                <a:lnTo>
                  <a:pt x="229" y="297"/>
                </a:lnTo>
                <a:lnTo>
                  <a:pt x="238" y="302"/>
                </a:lnTo>
                <a:lnTo>
                  <a:pt x="257" y="301"/>
                </a:lnTo>
                <a:lnTo>
                  <a:pt x="273" y="291"/>
                </a:lnTo>
                <a:lnTo>
                  <a:pt x="283" y="275"/>
                </a:lnTo>
                <a:lnTo>
                  <a:pt x="284" y="264"/>
                </a:lnTo>
                <a:lnTo>
                  <a:pt x="286" y="250"/>
                </a:lnTo>
                <a:lnTo>
                  <a:pt x="287" y="234"/>
                </a:lnTo>
                <a:lnTo>
                  <a:pt x="352" y="236"/>
                </a:lnTo>
                <a:lnTo>
                  <a:pt x="481" y="233"/>
                </a:lnTo>
                <a:lnTo>
                  <a:pt x="674" y="218"/>
                </a:lnTo>
                <a:lnTo>
                  <a:pt x="800" y="203"/>
                </a:lnTo>
                <a:lnTo>
                  <a:pt x="884" y="192"/>
                </a:lnTo>
                <a:lnTo>
                  <a:pt x="1054" y="164"/>
                </a:lnTo>
                <a:lnTo>
                  <a:pt x="1223" y="127"/>
                </a:lnTo>
                <a:lnTo>
                  <a:pt x="1386" y="76"/>
                </a:lnTo>
                <a:lnTo>
                  <a:pt x="1466" y="45"/>
                </a:lnTo>
                <a:lnTo>
                  <a:pt x="1475" y="40"/>
                </a:lnTo>
                <a:lnTo>
                  <a:pt x="1482" y="24"/>
                </a:lnTo>
                <a:lnTo>
                  <a:pt x="1478" y="9"/>
                </a:lnTo>
                <a:lnTo>
                  <a:pt x="1464" y="0"/>
                </a:lnTo>
                <a:lnTo>
                  <a:pt x="1453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91" name="Titre 1">
            <a:extLst>
              <a:ext uri="{FF2B5EF4-FFF2-40B4-BE49-F238E27FC236}">
                <a16:creationId xmlns:a16="http://schemas.microsoft.com/office/drawing/2014/main" id="{4D80D231-7264-4C9F-810A-75AC5EA54E41}"/>
              </a:ext>
            </a:extLst>
          </p:cNvPr>
          <p:cNvSpPr txBox="1">
            <a:spLocks/>
          </p:cNvSpPr>
          <p:nvPr/>
        </p:nvSpPr>
        <p:spPr>
          <a:xfrm>
            <a:off x="346641" y="182561"/>
            <a:ext cx="10515600" cy="1064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cap="all">
                <a:solidFill>
                  <a:srgbClr val="FFC000"/>
                </a:solidFill>
                <a:latin typeface="Open Sans" panose="020B0606030504020204" pitchFamily="34" charset="0"/>
              </a:rPr>
              <a:t>Model of the other: </a:t>
            </a:r>
            <a:r>
              <a:rPr lang="en-US" sz="3200" b="1" cap="all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</a:rPr>
              <a:t>Naïve approach</a:t>
            </a:r>
            <a:endParaRPr lang="fr-FR" sz="3200" b="1" cap="all" dirty="0">
              <a:solidFill>
                <a:schemeClr val="tx2">
                  <a:lumMod val="75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173" name="ZoneTexte 172">
            <a:extLst>
              <a:ext uri="{FF2B5EF4-FFF2-40B4-BE49-F238E27FC236}">
                <a16:creationId xmlns:a16="http://schemas.microsoft.com/office/drawing/2014/main" id="{ADFAF2AB-F530-4F77-AB98-DE7BB86032E0}"/>
              </a:ext>
            </a:extLst>
          </p:cNvPr>
          <p:cNvSpPr txBox="1"/>
          <p:nvPr/>
        </p:nvSpPr>
        <p:spPr>
          <a:xfrm>
            <a:off x="1149749" y="2247995"/>
            <a:ext cx="636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. . .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4F664A1B-0138-418F-935F-51FBC1F4187C}"/>
              </a:ext>
            </a:extLst>
          </p:cNvPr>
          <p:cNvSpPr/>
          <p:nvPr/>
        </p:nvSpPr>
        <p:spPr bwMode="auto">
          <a:xfrm>
            <a:off x="5848285" y="2130769"/>
            <a:ext cx="1460846" cy="1173380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SELF 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DECISIONAL MODEL</a:t>
            </a:r>
          </a:p>
        </p:txBody>
      </p:sp>
      <p:sp>
        <p:nvSpPr>
          <p:cNvPr id="179" name="Freeform 295">
            <a:extLst>
              <a:ext uri="{FF2B5EF4-FFF2-40B4-BE49-F238E27FC236}">
                <a16:creationId xmlns:a16="http://schemas.microsoft.com/office/drawing/2014/main" id="{CEF1E0D5-4719-4E11-A949-B952A5BB6F40}"/>
              </a:ext>
            </a:extLst>
          </p:cNvPr>
          <p:cNvSpPr>
            <a:spLocks/>
          </p:cNvSpPr>
          <p:nvPr/>
        </p:nvSpPr>
        <p:spPr bwMode="auto">
          <a:xfrm rot="20040970" flipV="1">
            <a:off x="7453998" y="2474571"/>
            <a:ext cx="809081" cy="405966"/>
          </a:xfrm>
          <a:custGeom>
            <a:avLst/>
            <a:gdLst>
              <a:gd name="T0" fmla="*/ 1392 w 1460"/>
              <a:gd name="T1" fmla="*/ 10 h 959"/>
              <a:gd name="T2" fmla="*/ 1384 w 1460"/>
              <a:gd name="T3" fmla="*/ 10 h 959"/>
              <a:gd name="T4" fmla="*/ 1377 w 1460"/>
              <a:gd name="T5" fmla="*/ 11 h 959"/>
              <a:gd name="T6" fmla="*/ 1370 w 1460"/>
              <a:gd name="T7" fmla="*/ 6 h 959"/>
              <a:gd name="T8" fmla="*/ 1359 w 1460"/>
              <a:gd name="T9" fmla="*/ 6 h 959"/>
              <a:gd name="T10" fmla="*/ 1233 w 1460"/>
              <a:gd name="T11" fmla="*/ 23 h 959"/>
              <a:gd name="T12" fmla="*/ 1109 w 1460"/>
              <a:gd name="T13" fmla="*/ 48 h 959"/>
              <a:gd name="T14" fmla="*/ 1100 w 1460"/>
              <a:gd name="T15" fmla="*/ 50 h 959"/>
              <a:gd name="T16" fmla="*/ 1086 w 1460"/>
              <a:gd name="T17" fmla="*/ 65 h 959"/>
              <a:gd name="T18" fmla="*/ 1078 w 1460"/>
              <a:gd name="T19" fmla="*/ 83 h 959"/>
              <a:gd name="T20" fmla="*/ 1079 w 1460"/>
              <a:gd name="T21" fmla="*/ 102 h 959"/>
              <a:gd name="T22" fmla="*/ 1083 w 1460"/>
              <a:gd name="T23" fmla="*/ 111 h 959"/>
              <a:gd name="T24" fmla="*/ 1106 w 1460"/>
              <a:gd name="T25" fmla="*/ 145 h 959"/>
              <a:gd name="T26" fmla="*/ 1130 w 1460"/>
              <a:gd name="T27" fmla="*/ 180 h 959"/>
              <a:gd name="T28" fmla="*/ 996 w 1460"/>
              <a:gd name="T29" fmla="*/ 282 h 959"/>
              <a:gd name="T30" fmla="*/ 723 w 1460"/>
              <a:gd name="T31" fmla="*/ 474 h 959"/>
              <a:gd name="T32" fmla="*/ 443 w 1460"/>
              <a:gd name="T33" fmla="*/ 656 h 959"/>
              <a:gd name="T34" fmla="*/ 156 w 1460"/>
              <a:gd name="T35" fmla="*/ 829 h 959"/>
              <a:gd name="T36" fmla="*/ 11 w 1460"/>
              <a:gd name="T37" fmla="*/ 915 h 959"/>
              <a:gd name="T38" fmla="*/ 2 w 1460"/>
              <a:gd name="T39" fmla="*/ 921 h 959"/>
              <a:gd name="T40" fmla="*/ 0 w 1460"/>
              <a:gd name="T41" fmla="*/ 938 h 959"/>
              <a:gd name="T42" fmla="*/ 7 w 1460"/>
              <a:gd name="T43" fmla="*/ 952 h 959"/>
              <a:gd name="T44" fmla="*/ 24 w 1460"/>
              <a:gd name="T45" fmla="*/ 959 h 959"/>
              <a:gd name="T46" fmla="*/ 34 w 1460"/>
              <a:gd name="T47" fmla="*/ 956 h 959"/>
              <a:gd name="T48" fmla="*/ 111 w 1460"/>
              <a:gd name="T49" fmla="*/ 923 h 959"/>
              <a:gd name="T50" fmla="*/ 263 w 1460"/>
              <a:gd name="T51" fmla="*/ 849 h 959"/>
              <a:gd name="T52" fmla="*/ 484 w 1460"/>
              <a:gd name="T53" fmla="*/ 728 h 959"/>
              <a:gd name="T54" fmla="*/ 769 w 1460"/>
              <a:gd name="T55" fmla="*/ 549 h 959"/>
              <a:gd name="T56" fmla="*/ 1044 w 1460"/>
              <a:gd name="T57" fmla="*/ 352 h 959"/>
              <a:gd name="T58" fmla="*/ 1176 w 1460"/>
              <a:gd name="T59" fmla="*/ 249 h 959"/>
              <a:gd name="T60" fmla="*/ 1182 w 1460"/>
              <a:gd name="T61" fmla="*/ 256 h 959"/>
              <a:gd name="T62" fmla="*/ 1185 w 1460"/>
              <a:gd name="T63" fmla="*/ 263 h 959"/>
              <a:gd name="T64" fmla="*/ 1201 w 1460"/>
              <a:gd name="T65" fmla="*/ 285 h 959"/>
              <a:gd name="T66" fmla="*/ 1231 w 1460"/>
              <a:gd name="T67" fmla="*/ 308 h 959"/>
              <a:gd name="T68" fmla="*/ 1254 w 1460"/>
              <a:gd name="T69" fmla="*/ 316 h 959"/>
              <a:gd name="T70" fmla="*/ 1268 w 1460"/>
              <a:gd name="T71" fmla="*/ 315 h 959"/>
              <a:gd name="T72" fmla="*/ 1284 w 1460"/>
              <a:gd name="T73" fmla="*/ 312 h 959"/>
              <a:gd name="T74" fmla="*/ 1310 w 1460"/>
              <a:gd name="T75" fmla="*/ 295 h 959"/>
              <a:gd name="T76" fmla="*/ 1340 w 1460"/>
              <a:gd name="T77" fmla="*/ 259 h 959"/>
              <a:gd name="T78" fmla="*/ 1357 w 1460"/>
              <a:gd name="T79" fmla="*/ 233 h 959"/>
              <a:gd name="T80" fmla="*/ 1384 w 1460"/>
              <a:gd name="T81" fmla="*/ 192 h 959"/>
              <a:gd name="T82" fmla="*/ 1433 w 1460"/>
              <a:gd name="T83" fmla="*/ 103 h 959"/>
              <a:gd name="T84" fmla="*/ 1455 w 1460"/>
              <a:gd name="T85" fmla="*/ 59 h 959"/>
              <a:gd name="T86" fmla="*/ 1460 w 1460"/>
              <a:gd name="T87" fmla="*/ 43 h 959"/>
              <a:gd name="T88" fmla="*/ 1451 w 1460"/>
              <a:gd name="T89" fmla="*/ 17 h 959"/>
              <a:gd name="T90" fmla="*/ 1429 w 1460"/>
              <a:gd name="T91" fmla="*/ 0 h 959"/>
              <a:gd name="T92" fmla="*/ 1403 w 1460"/>
              <a:gd name="T93" fmla="*/ 0 h 959"/>
              <a:gd name="T94" fmla="*/ 1392 w 1460"/>
              <a:gd name="T95" fmla="*/ 10 h 9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60" h="959">
                <a:moveTo>
                  <a:pt x="1392" y="10"/>
                </a:moveTo>
                <a:lnTo>
                  <a:pt x="1384" y="10"/>
                </a:lnTo>
                <a:lnTo>
                  <a:pt x="1377" y="11"/>
                </a:lnTo>
                <a:lnTo>
                  <a:pt x="1370" y="6"/>
                </a:lnTo>
                <a:lnTo>
                  <a:pt x="1359" y="6"/>
                </a:lnTo>
                <a:lnTo>
                  <a:pt x="1233" y="23"/>
                </a:lnTo>
                <a:lnTo>
                  <a:pt x="1109" y="48"/>
                </a:lnTo>
                <a:lnTo>
                  <a:pt x="1100" y="50"/>
                </a:lnTo>
                <a:lnTo>
                  <a:pt x="1086" y="65"/>
                </a:lnTo>
                <a:lnTo>
                  <a:pt x="1078" y="83"/>
                </a:lnTo>
                <a:lnTo>
                  <a:pt x="1079" y="102"/>
                </a:lnTo>
                <a:lnTo>
                  <a:pt x="1083" y="111"/>
                </a:lnTo>
                <a:lnTo>
                  <a:pt x="1106" y="145"/>
                </a:lnTo>
                <a:lnTo>
                  <a:pt x="1130" y="180"/>
                </a:lnTo>
                <a:lnTo>
                  <a:pt x="996" y="282"/>
                </a:lnTo>
                <a:lnTo>
                  <a:pt x="723" y="474"/>
                </a:lnTo>
                <a:lnTo>
                  <a:pt x="443" y="656"/>
                </a:lnTo>
                <a:lnTo>
                  <a:pt x="156" y="829"/>
                </a:lnTo>
                <a:lnTo>
                  <a:pt x="11" y="915"/>
                </a:lnTo>
                <a:lnTo>
                  <a:pt x="2" y="921"/>
                </a:lnTo>
                <a:lnTo>
                  <a:pt x="0" y="938"/>
                </a:lnTo>
                <a:lnTo>
                  <a:pt x="7" y="952"/>
                </a:lnTo>
                <a:lnTo>
                  <a:pt x="24" y="959"/>
                </a:lnTo>
                <a:lnTo>
                  <a:pt x="34" y="956"/>
                </a:lnTo>
                <a:lnTo>
                  <a:pt x="111" y="923"/>
                </a:lnTo>
                <a:lnTo>
                  <a:pt x="263" y="849"/>
                </a:lnTo>
                <a:lnTo>
                  <a:pt x="484" y="728"/>
                </a:lnTo>
                <a:lnTo>
                  <a:pt x="769" y="549"/>
                </a:lnTo>
                <a:lnTo>
                  <a:pt x="1044" y="352"/>
                </a:lnTo>
                <a:lnTo>
                  <a:pt x="1176" y="249"/>
                </a:lnTo>
                <a:lnTo>
                  <a:pt x="1182" y="256"/>
                </a:lnTo>
                <a:lnTo>
                  <a:pt x="1185" y="263"/>
                </a:lnTo>
                <a:lnTo>
                  <a:pt x="1201" y="285"/>
                </a:lnTo>
                <a:lnTo>
                  <a:pt x="1231" y="308"/>
                </a:lnTo>
                <a:lnTo>
                  <a:pt x="1254" y="316"/>
                </a:lnTo>
                <a:lnTo>
                  <a:pt x="1268" y="315"/>
                </a:lnTo>
                <a:lnTo>
                  <a:pt x="1284" y="312"/>
                </a:lnTo>
                <a:lnTo>
                  <a:pt x="1310" y="295"/>
                </a:lnTo>
                <a:lnTo>
                  <a:pt x="1340" y="259"/>
                </a:lnTo>
                <a:lnTo>
                  <a:pt x="1357" y="233"/>
                </a:lnTo>
                <a:lnTo>
                  <a:pt x="1384" y="192"/>
                </a:lnTo>
                <a:lnTo>
                  <a:pt x="1433" y="103"/>
                </a:lnTo>
                <a:lnTo>
                  <a:pt x="1455" y="59"/>
                </a:lnTo>
                <a:lnTo>
                  <a:pt x="1460" y="43"/>
                </a:lnTo>
                <a:lnTo>
                  <a:pt x="1451" y="17"/>
                </a:lnTo>
                <a:lnTo>
                  <a:pt x="1429" y="0"/>
                </a:lnTo>
                <a:lnTo>
                  <a:pt x="1403" y="0"/>
                </a:lnTo>
                <a:lnTo>
                  <a:pt x="1392" y="1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0C0D8612-2130-4CE5-9BDD-1FA3204B1809}"/>
              </a:ext>
            </a:extLst>
          </p:cNvPr>
          <p:cNvSpPr/>
          <p:nvPr/>
        </p:nvSpPr>
        <p:spPr>
          <a:xfrm>
            <a:off x="8444435" y="1748951"/>
            <a:ext cx="1240152" cy="7338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i="1" dirty="0">
                <a:solidFill>
                  <a:schemeClr val="tx1"/>
                </a:solidFill>
              </a:rPr>
              <a:t>Utterance</a:t>
            </a:r>
            <a:r>
              <a:rPr lang="fr-FR" i="1" baseline="-25000" dirty="0">
                <a:solidFill>
                  <a:schemeClr val="tx1"/>
                </a:solidFill>
              </a:rPr>
              <a:t>1</a:t>
            </a:r>
            <a:endParaRPr lang="fr-FR" i="1" dirty="0">
              <a:solidFill>
                <a:schemeClr val="tx1"/>
              </a:solidFill>
            </a:endParaRPr>
          </a:p>
        </p:txBody>
      </p:sp>
      <p:sp>
        <p:nvSpPr>
          <p:cNvPr id="182" name="ZoneTexte 181">
            <a:extLst>
              <a:ext uri="{FF2B5EF4-FFF2-40B4-BE49-F238E27FC236}">
                <a16:creationId xmlns:a16="http://schemas.microsoft.com/office/drawing/2014/main" id="{5CE2E5D8-A2D8-4B59-A6C5-DB42C5557995}"/>
              </a:ext>
            </a:extLst>
          </p:cNvPr>
          <p:cNvSpPr txBox="1"/>
          <p:nvPr/>
        </p:nvSpPr>
        <p:spPr>
          <a:xfrm>
            <a:off x="8720294" y="2433044"/>
            <a:ext cx="636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. . .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D162B4F-5447-4338-A8D1-CE2AF59F6E43}"/>
              </a:ext>
            </a:extLst>
          </p:cNvPr>
          <p:cNvSpPr/>
          <p:nvPr/>
        </p:nvSpPr>
        <p:spPr>
          <a:xfrm>
            <a:off x="8423229" y="2960544"/>
            <a:ext cx="1253177" cy="70815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i="1" dirty="0" err="1">
                <a:solidFill>
                  <a:schemeClr val="tx1"/>
                </a:solidFill>
              </a:rPr>
              <a:t>Utterance</a:t>
            </a:r>
            <a:r>
              <a:rPr lang="fr-FR" i="1" baseline="-25000" dirty="0" err="1">
                <a:solidFill>
                  <a:schemeClr val="tx1"/>
                </a:solidFill>
              </a:rPr>
              <a:t>N</a:t>
            </a:r>
            <a:endParaRPr lang="fr-FR" i="1" dirty="0">
              <a:solidFill>
                <a:schemeClr val="tx1"/>
              </a:solidFill>
            </a:endParaRPr>
          </a:p>
        </p:txBody>
      </p:sp>
      <p:sp>
        <p:nvSpPr>
          <p:cNvPr id="188" name="Freeform 295">
            <a:extLst>
              <a:ext uri="{FF2B5EF4-FFF2-40B4-BE49-F238E27FC236}">
                <a16:creationId xmlns:a16="http://schemas.microsoft.com/office/drawing/2014/main" id="{D1F0372C-FFB0-4DD3-9DD7-79BB53B5E6E1}"/>
              </a:ext>
            </a:extLst>
          </p:cNvPr>
          <p:cNvSpPr>
            <a:spLocks/>
          </p:cNvSpPr>
          <p:nvPr/>
        </p:nvSpPr>
        <p:spPr bwMode="auto">
          <a:xfrm rot="19665857" flipV="1">
            <a:off x="9829485" y="2476902"/>
            <a:ext cx="729891" cy="442114"/>
          </a:xfrm>
          <a:custGeom>
            <a:avLst/>
            <a:gdLst>
              <a:gd name="T0" fmla="*/ 1392 w 1460"/>
              <a:gd name="T1" fmla="*/ 10 h 959"/>
              <a:gd name="T2" fmla="*/ 1384 w 1460"/>
              <a:gd name="T3" fmla="*/ 10 h 959"/>
              <a:gd name="T4" fmla="*/ 1377 w 1460"/>
              <a:gd name="T5" fmla="*/ 11 h 959"/>
              <a:gd name="T6" fmla="*/ 1370 w 1460"/>
              <a:gd name="T7" fmla="*/ 6 h 959"/>
              <a:gd name="T8" fmla="*/ 1359 w 1460"/>
              <a:gd name="T9" fmla="*/ 6 h 959"/>
              <a:gd name="T10" fmla="*/ 1233 w 1460"/>
              <a:gd name="T11" fmla="*/ 23 h 959"/>
              <a:gd name="T12" fmla="*/ 1109 w 1460"/>
              <a:gd name="T13" fmla="*/ 48 h 959"/>
              <a:gd name="T14" fmla="*/ 1100 w 1460"/>
              <a:gd name="T15" fmla="*/ 50 h 959"/>
              <a:gd name="T16" fmla="*/ 1086 w 1460"/>
              <a:gd name="T17" fmla="*/ 65 h 959"/>
              <a:gd name="T18" fmla="*/ 1078 w 1460"/>
              <a:gd name="T19" fmla="*/ 83 h 959"/>
              <a:gd name="T20" fmla="*/ 1079 w 1460"/>
              <a:gd name="T21" fmla="*/ 102 h 959"/>
              <a:gd name="T22" fmla="*/ 1083 w 1460"/>
              <a:gd name="T23" fmla="*/ 111 h 959"/>
              <a:gd name="T24" fmla="*/ 1106 w 1460"/>
              <a:gd name="T25" fmla="*/ 145 h 959"/>
              <a:gd name="T26" fmla="*/ 1130 w 1460"/>
              <a:gd name="T27" fmla="*/ 180 h 959"/>
              <a:gd name="T28" fmla="*/ 996 w 1460"/>
              <a:gd name="T29" fmla="*/ 282 h 959"/>
              <a:gd name="T30" fmla="*/ 723 w 1460"/>
              <a:gd name="T31" fmla="*/ 474 h 959"/>
              <a:gd name="T32" fmla="*/ 443 w 1460"/>
              <a:gd name="T33" fmla="*/ 656 h 959"/>
              <a:gd name="T34" fmla="*/ 156 w 1460"/>
              <a:gd name="T35" fmla="*/ 829 h 959"/>
              <a:gd name="T36" fmla="*/ 11 w 1460"/>
              <a:gd name="T37" fmla="*/ 915 h 959"/>
              <a:gd name="T38" fmla="*/ 2 w 1460"/>
              <a:gd name="T39" fmla="*/ 921 h 959"/>
              <a:gd name="T40" fmla="*/ 0 w 1460"/>
              <a:gd name="T41" fmla="*/ 938 h 959"/>
              <a:gd name="T42" fmla="*/ 7 w 1460"/>
              <a:gd name="T43" fmla="*/ 952 h 959"/>
              <a:gd name="T44" fmla="*/ 24 w 1460"/>
              <a:gd name="T45" fmla="*/ 959 h 959"/>
              <a:gd name="T46" fmla="*/ 34 w 1460"/>
              <a:gd name="T47" fmla="*/ 956 h 959"/>
              <a:gd name="T48" fmla="*/ 111 w 1460"/>
              <a:gd name="T49" fmla="*/ 923 h 959"/>
              <a:gd name="T50" fmla="*/ 263 w 1460"/>
              <a:gd name="T51" fmla="*/ 849 h 959"/>
              <a:gd name="T52" fmla="*/ 484 w 1460"/>
              <a:gd name="T53" fmla="*/ 728 h 959"/>
              <a:gd name="T54" fmla="*/ 769 w 1460"/>
              <a:gd name="T55" fmla="*/ 549 h 959"/>
              <a:gd name="T56" fmla="*/ 1044 w 1460"/>
              <a:gd name="T57" fmla="*/ 352 h 959"/>
              <a:gd name="T58" fmla="*/ 1176 w 1460"/>
              <a:gd name="T59" fmla="*/ 249 h 959"/>
              <a:gd name="T60" fmla="*/ 1182 w 1460"/>
              <a:gd name="T61" fmla="*/ 256 h 959"/>
              <a:gd name="T62" fmla="*/ 1185 w 1460"/>
              <a:gd name="T63" fmla="*/ 263 h 959"/>
              <a:gd name="T64" fmla="*/ 1201 w 1460"/>
              <a:gd name="T65" fmla="*/ 285 h 959"/>
              <a:gd name="T66" fmla="*/ 1231 w 1460"/>
              <a:gd name="T67" fmla="*/ 308 h 959"/>
              <a:gd name="T68" fmla="*/ 1254 w 1460"/>
              <a:gd name="T69" fmla="*/ 316 h 959"/>
              <a:gd name="T70" fmla="*/ 1268 w 1460"/>
              <a:gd name="T71" fmla="*/ 315 h 959"/>
              <a:gd name="T72" fmla="*/ 1284 w 1460"/>
              <a:gd name="T73" fmla="*/ 312 h 959"/>
              <a:gd name="T74" fmla="*/ 1310 w 1460"/>
              <a:gd name="T75" fmla="*/ 295 h 959"/>
              <a:gd name="T76" fmla="*/ 1340 w 1460"/>
              <a:gd name="T77" fmla="*/ 259 h 959"/>
              <a:gd name="T78" fmla="*/ 1357 w 1460"/>
              <a:gd name="T79" fmla="*/ 233 h 959"/>
              <a:gd name="T80" fmla="*/ 1384 w 1460"/>
              <a:gd name="T81" fmla="*/ 192 h 959"/>
              <a:gd name="T82" fmla="*/ 1433 w 1460"/>
              <a:gd name="T83" fmla="*/ 103 h 959"/>
              <a:gd name="T84" fmla="*/ 1455 w 1460"/>
              <a:gd name="T85" fmla="*/ 59 h 959"/>
              <a:gd name="T86" fmla="*/ 1460 w 1460"/>
              <a:gd name="T87" fmla="*/ 43 h 959"/>
              <a:gd name="T88" fmla="*/ 1451 w 1460"/>
              <a:gd name="T89" fmla="*/ 17 h 959"/>
              <a:gd name="T90" fmla="*/ 1429 w 1460"/>
              <a:gd name="T91" fmla="*/ 0 h 959"/>
              <a:gd name="T92" fmla="*/ 1403 w 1460"/>
              <a:gd name="T93" fmla="*/ 0 h 959"/>
              <a:gd name="T94" fmla="*/ 1392 w 1460"/>
              <a:gd name="T95" fmla="*/ 10 h 9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60" h="959">
                <a:moveTo>
                  <a:pt x="1392" y="10"/>
                </a:moveTo>
                <a:lnTo>
                  <a:pt x="1384" y="10"/>
                </a:lnTo>
                <a:lnTo>
                  <a:pt x="1377" y="11"/>
                </a:lnTo>
                <a:lnTo>
                  <a:pt x="1370" y="6"/>
                </a:lnTo>
                <a:lnTo>
                  <a:pt x="1359" y="6"/>
                </a:lnTo>
                <a:lnTo>
                  <a:pt x="1233" y="23"/>
                </a:lnTo>
                <a:lnTo>
                  <a:pt x="1109" y="48"/>
                </a:lnTo>
                <a:lnTo>
                  <a:pt x="1100" y="50"/>
                </a:lnTo>
                <a:lnTo>
                  <a:pt x="1086" y="65"/>
                </a:lnTo>
                <a:lnTo>
                  <a:pt x="1078" y="83"/>
                </a:lnTo>
                <a:lnTo>
                  <a:pt x="1079" y="102"/>
                </a:lnTo>
                <a:lnTo>
                  <a:pt x="1083" y="111"/>
                </a:lnTo>
                <a:lnTo>
                  <a:pt x="1106" y="145"/>
                </a:lnTo>
                <a:lnTo>
                  <a:pt x="1130" y="180"/>
                </a:lnTo>
                <a:lnTo>
                  <a:pt x="996" y="282"/>
                </a:lnTo>
                <a:lnTo>
                  <a:pt x="723" y="474"/>
                </a:lnTo>
                <a:lnTo>
                  <a:pt x="443" y="656"/>
                </a:lnTo>
                <a:lnTo>
                  <a:pt x="156" y="829"/>
                </a:lnTo>
                <a:lnTo>
                  <a:pt x="11" y="915"/>
                </a:lnTo>
                <a:lnTo>
                  <a:pt x="2" y="921"/>
                </a:lnTo>
                <a:lnTo>
                  <a:pt x="0" y="938"/>
                </a:lnTo>
                <a:lnTo>
                  <a:pt x="7" y="952"/>
                </a:lnTo>
                <a:lnTo>
                  <a:pt x="24" y="959"/>
                </a:lnTo>
                <a:lnTo>
                  <a:pt x="34" y="956"/>
                </a:lnTo>
                <a:lnTo>
                  <a:pt x="111" y="923"/>
                </a:lnTo>
                <a:lnTo>
                  <a:pt x="263" y="849"/>
                </a:lnTo>
                <a:lnTo>
                  <a:pt x="484" y="728"/>
                </a:lnTo>
                <a:lnTo>
                  <a:pt x="769" y="549"/>
                </a:lnTo>
                <a:lnTo>
                  <a:pt x="1044" y="352"/>
                </a:lnTo>
                <a:lnTo>
                  <a:pt x="1176" y="249"/>
                </a:lnTo>
                <a:lnTo>
                  <a:pt x="1182" y="256"/>
                </a:lnTo>
                <a:lnTo>
                  <a:pt x="1185" y="263"/>
                </a:lnTo>
                <a:lnTo>
                  <a:pt x="1201" y="285"/>
                </a:lnTo>
                <a:lnTo>
                  <a:pt x="1231" y="308"/>
                </a:lnTo>
                <a:lnTo>
                  <a:pt x="1254" y="316"/>
                </a:lnTo>
                <a:lnTo>
                  <a:pt x="1268" y="315"/>
                </a:lnTo>
                <a:lnTo>
                  <a:pt x="1284" y="312"/>
                </a:lnTo>
                <a:lnTo>
                  <a:pt x="1310" y="295"/>
                </a:lnTo>
                <a:lnTo>
                  <a:pt x="1340" y="259"/>
                </a:lnTo>
                <a:lnTo>
                  <a:pt x="1357" y="233"/>
                </a:lnTo>
                <a:lnTo>
                  <a:pt x="1384" y="192"/>
                </a:lnTo>
                <a:lnTo>
                  <a:pt x="1433" y="103"/>
                </a:lnTo>
                <a:lnTo>
                  <a:pt x="1455" y="59"/>
                </a:lnTo>
                <a:lnTo>
                  <a:pt x="1460" y="43"/>
                </a:lnTo>
                <a:lnTo>
                  <a:pt x="1451" y="17"/>
                </a:lnTo>
                <a:lnTo>
                  <a:pt x="1429" y="0"/>
                </a:lnTo>
                <a:lnTo>
                  <a:pt x="1403" y="0"/>
                </a:lnTo>
                <a:lnTo>
                  <a:pt x="1392" y="1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192" name="Groupe 191">
            <a:extLst>
              <a:ext uri="{FF2B5EF4-FFF2-40B4-BE49-F238E27FC236}">
                <a16:creationId xmlns:a16="http://schemas.microsoft.com/office/drawing/2014/main" id="{65848367-01B2-4515-A820-38ABD0CA0040}"/>
              </a:ext>
            </a:extLst>
          </p:cNvPr>
          <p:cNvGrpSpPr/>
          <p:nvPr/>
        </p:nvGrpSpPr>
        <p:grpSpPr>
          <a:xfrm>
            <a:off x="10686930" y="2301683"/>
            <a:ext cx="1250892" cy="924551"/>
            <a:chOff x="10902798" y="1599044"/>
            <a:chExt cx="1250892" cy="924551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71619233-FEDD-4840-AF0B-33F2B63C4344}"/>
                </a:ext>
              </a:extLst>
            </p:cNvPr>
            <p:cNvSpPr/>
            <p:nvPr/>
          </p:nvSpPr>
          <p:spPr>
            <a:xfrm>
              <a:off x="10902798" y="1599044"/>
              <a:ext cx="1088884" cy="73380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b="1" i="1" dirty="0">
                <a:solidFill>
                  <a:schemeClr val="tx1"/>
                </a:solidFill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608CBF9-289F-4867-BCDC-FB6E4E999DAC}"/>
                </a:ext>
              </a:extLst>
            </p:cNvPr>
            <p:cNvSpPr/>
            <p:nvPr/>
          </p:nvSpPr>
          <p:spPr>
            <a:xfrm>
              <a:off x="10983802" y="1702245"/>
              <a:ext cx="1088884" cy="73380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b="1" i="1" dirty="0">
                <a:solidFill>
                  <a:schemeClr val="tx1"/>
                </a:solidFill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191E14AA-7039-4EA7-97FE-DF66EB2FDA01}"/>
                </a:ext>
              </a:extLst>
            </p:cNvPr>
            <p:cNvSpPr/>
            <p:nvPr/>
          </p:nvSpPr>
          <p:spPr>
            <a:xfrm>
              <a:off x="11064806" y="1789795"/>
              <a:ext cx="1088884" cy="733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i="1" dirty="0">
                  <a:solidFill>
                    <a:schemeClr val="tx1"/>
                  </a:solidFill>
                </a:rPr>
                <a:t>Possible</a:t>
              </a:r>
            </a:p>
            <a:p>
              <a:pPr algn="ctr"/>
              <a:r>
                <a:rPr lang="fr-FR" sz="2000" b="1" i="1" dirty="0" err="1">
                  <a:solidFill>
                    <a:schemeClr val="tx1"/>
                  </a:solidFill>
                </a:rPr>
                <a:t>pow</a:t>
              </a:r>
              <a:r>
                <a:rPr lang="fr-FR" sz="2000" b="1" i="1" baseline="-25000" dirty="0" err="1">
                  <a:solidFill>
                    <a:schemeClr val="tx1"/>
                  </a:solidFill>
                </a:rPr>
                <a:t>i</a:t>
              </a:r>
              <a:endParaRPr lang="fr-FR" sz="2000" b="1" i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97" name="Image 132">
            <a:extLst>
              <a:ext uri="{FF2B5EF4-FFF2-40B4-BE49-F238E27FC236}">
                <a16:creationId xmlns:a16="http://schemas.microsoft.com/office/drawing/2014/main" id="{23B9257B-906D-44E7-A49E-D43B64391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292" y="3344458"/>
            <a:ext cx="934148" cy="682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" name="Freeform 287">
            <a:extLst>
              <a:ext uri="{FF2B5EF4-FFF2-40B4-BE49-F238E27FC236}">
                <a16:creationId xmlns:a16="http://schemas.microsoft.com/office/drawing/2014/main" id="{E98FCDBB-1F2B-40CB-9608-6710EC791799}"/>
              </a:ext>
            </a:extLst>
          </p:cNvPr>
          <p:cNvSpPr>
            <a:spLocks/>
          </p:cNvSpPr>
          <p:nvPr/>
        </p:nvSpPr>
        <p:spPr bwMode="auto">
          <a:xfrm rot="20277183">
            <a:off x="7413595" y="3839538"/>
            <a:ext cx="1796982" cy="1154806"/>
          </a:xfrm>
          <a:custGeom>
            <a:avLst/>
            <a:gdLst>
              <a:gd name="T0" fmla="*/ 2363 w 2429"/>
              <a:gd name="T1" fmla="*/ 15 h 1818"/>
              <a:gd name="T2" fmla="*/ 2259 w 2429"/>
              <a:gd name="T3" fmla="*/ 163 h 1818"/>
              <a:gd name="T4" fmla="*/ 2092 w 2429"/>
              <a:gd name="T5" fmla="*/ 372 h 1818"/>
              <a:gd name="T6" fmla="*/ 1976 w 2429"/>
              <a:gd name="T7" fmla="*/ 507 h 1818"/>
              <a:gd name="T8" fmla="*/ 1854 w 2429"/>
              <a:gd name="T9" fmla="*/ 636 h 1818"/>
              <a:gd name="T10" fmla="*/ 1725 w 2429"/>
              <a:gd name="T11" fmla="*/ 759 h 1818"/>
              <a:gd name="T12" fmla="*/ 1591 w 2429"/>
              <a:gd name="T13" fmla="*/ 877 h 1818"/>
              <a:gd name="T14" fmla="*/ 1451 w 2429"/>
              <a:gd name="T15" fmla="*/ 989 h 1818"/>
              <a:gd name="T16" fmla="*/ 1378 w 2429"/>
              <a:gd name="T17" fmla="*/ 1042 h 1818"/>
              <a:gd name="T18" fmla="*/ 1261 w 2429"/>
              <a:gd name="T19" fmla="*/ 1124 h 1818"/>
              <a:gd name="T20" fmla="*/ 1018 w 2429"/>
              <a:gd name="T21" fmla="*/ 1270 h 1818"/>
              <a:gd name="T22" fmla="*/ 766 w 2429"/>
              <a:gd name="T23" fmla="*/ 1398 h 1818"/>
              <a:gd name="T24" fmla="*/ 507 w 2429"/>
              <a:gd name="T25" fmla="*/ 1511 h 1818"/>
              <a:gd name="T26" fmla="*/ 375 w 2429"/>
              <a:gd name="T27" fmla="*/ 1560 h 1818"/>
              <a:gd name="T28" fmla="*/ 355 w 2429"/>
              <a:gd name="T29" fmla="*/ 1521 h 1818"/>
              <a:gd name="T30" fmla="*/ 336 w 2429"/>
              <a:gd name="T31" fmla="*/ 1481 h 1818"/>
              <a:gd name="T32" fmla="*/ 327 w 2429"/>
              <a:gd name="T33" fmla="*/ 1467 h 1818"/>
              <a:gd name="T34" fmla="*/ 302 w 2429"/>
              <a:gd name="T35" fmla="*/ 1459 h 1818"/>
              <a:gd name="T36" fmla="*/ 278 w 2429"/>
              <a:gd name="T37" fmla="*/ 1471 h 1818"/>
              <a:gd name="T38" fmla="*/ 263 w 2429"/>
              <a:gd name="T39" fmla="*/ 1494 h 1818"/>
              <a:gd name="T40" fmla="*/ 263 w 2429"/>
              <a:gd name="T41" fmla="*/ 1510 h 1818"/>
              <a:gd name="T42" fmla="*/ 144 w 2429"/>
              <a:gd name="T43" fmla="*/ 1590 h 1818"/>
              <a:gd name="T44" fmla="*/ 20 w 2429"/>
              <a:gd name="T45" fmla="*/ 1663 h 1818"/>
              <a:gd name="T46" fmla="*/ 11 w 2429"/>
              <a:gd name="T47" fmla="*/ 1669 h 1818"/>
              <a:gd name="T48" fmla="*/ 1 w 2429"/>
              <a:gd name="T49" fmla="*/ 1689 h 1818"/>
              <a:gd name="T50" fmla="*/ 0 w 2429"/>
              <a:gd name="T51" fmla="*/ 1709 h 1818"/>
              <a:gd name="T52" fmla="*/ 11 w 2429"/>
              <a:gd name="T53" fmla="*/ 1728 h 1818"/>
              <a:gd name="T54" fmla="*/ 20 w 2429"/>
              <a:gd name="T55" fmla="*/ 1734 h 1818"/>
              <a:gd name="T56" fmla="*/ 69 w 2429"/>
              <a:gd name="T57" fmla="*/ 1755 h 1818"/>
              <a:gd name="T58" fmla="*/ 170 w 2429"/>
              <a:gd name="T59" fmla="*/ 1788 h 1818"/>
              <a:gd name="T60" fmla="*/ 272 w 2429"/>
              <a:gd name="T61" fmla="*/ 1809 h 1818"/>
              <a:gd name="T62" fmla="*/ 377 w 2429"/>
              <a:gd name="T63" fmla="*/ 1818 h 1818"/>
              <a:gd name="T64" fmla="*/ 432 w 2429"/>
              <a:gd name="T65" fmla="*/ 1817 h 1818"/>
              <a:gd name="T66" fmla="*/ 443 w 2429"/>
              <a:gd name="T67" fmla="*/ 1816 h 1818"/>
              <a:gd name="T68" fmla="*/ 460 w 2429"/>
              <a:gd name="T69" fmla="*/ 1805 h 1818"/>
              <a:gd name="T70" fmla="*/ 471 w 2429"/>
              <a:gd name="T71" fmla="*/ 1787 h 1818"/>
              <a:gd name="T72" fmla="*/ 471 w 2429"/>
              <a:gd name="T73" fmla="*/ 1766 h 1818"/>
              <a:gd name="T74" fmla="*/ 467 w 2429"/>
              <a:gd name="T75" fmla="*/ 1756 h 1818"/>
              <a:gd name="T76" fmla="*/ 436 w 2429"/>
              <a:gd name="T77" fmla="*/ 1690 h 1818"/>
              <a:gd name="T78" fmla="*/ 405 w 2429"/>
              <a:gd name="T79" fmla="*/ 1624 h 1818"/>
              <a:gd name="T80" fmla="*/ 481 w 2429"/>
              <a:gd name="T81" fmla="*/ 1599 h 1818"/>
              <a:gd name="T82" fmla="*/ 633 w 2429"/>
              <a:gd name="T83" fmla="*/ 1543 h 1818"/>
              <a:gd name="T84" fmla="*/ 783 w 2429"/>
              <a:gd name="T85" fmla="*/ 1481 h 1818"/>
              <a:gd name="T86" fmla="*/ 931 w 2429"/>
              <a:gd name="T87" fmla="*/ 1410 h 1818"/>
              <a:gd name="T88" fmla="*/ 1076 w 2429"/>
              <a:gd name="T89" fmla="*/ 1334 h 1818"/>
              <a:gd name="T90" fmla="*/ 1217 w 2429"/>
              <a:gd name="T91" fmla="*/ 1249 h 1818"/>
              <a:gd name="T92" fmla="*/ 1356 w 2429"/>
              <a:gd name="T93" fmla="*/ 1160 h 1818"/>
              <a:gd name="T94" fmla="*/ 1491 w 2429"/>
              <a:gd name="T95" fmla="*/ 1064 h 1818"/>
              <a:gd name="T96" fmla="*/ 1620 w 2429"/>
              <a:gd name="T97" fmla="*/ 962 h 1818"/>
              <a:gd name="T98" fmla="*/ 1746 w 2429"/>
              <a:gd name="T99" fmla="*/ 855 h 1818"/>
              <a:gd name="T100" fmla="*/ 1867 w 2429"/>
              <a:gd name="T101" fmla="*/ 744 h 1818"/>
              <a:gd name="T102" fmla="*/ 1982 w 2429"/>
              <a:gd name="T103" fmla="*/ 626 h 1818"/>
              <a:gd name="T104" fmla="*/ 2091 w 2429"/>
              <a:gd name="T105" fmla="*/ 505 h 1818"/>
              <a:gd name="T106" fmla="*/ 2195 w 2429"/>
              <a:gd name="T107" fmla="*/ 380 h 1818"/>
              <a:gd name="T108" fmla="*/ 2290 w 2429"/>
              <a:gd name="T109" fmla="*/ 251 h 1818"/>
              <a:gd name="T110" fmla="*/ 2380 w 2429"/>
              <a:gd name="T111" fmla="*/ 118 h 1818"/>
              <a:gd name="T112" fmla="*/ 2423 w 2429"/>
              <a:gd name="T113" fmla="*/ 50 h 1818"/>
              <a:gd name="T114" fmla="*/ 2429 w 2429"/>
              <a:gd name="T115" fmla="*/ 36 h 1818"/>
              <a:gd name="T116" fmla="*/ 2421 w 2429"/>
              <a:gd name="T117" fmla="*/ 13 h 1818"/>
              <a:gd name="T118" fmla="*/ 2399 w 2429"/>
              <a:gd name="T119" fmla="*/ 0 h 1818"/>
              <a:gd name="T120" fmla="*/ 2373 w 2429"/>
              <a:gd name="T121" fmla="*/ 5 h 1818"/>
              <a:gd name="T122" fmla="*/ 2363 w 2429"/>
              <a:gd name="T123" fmla="*/ 15 h 1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29" h="1818">
                <a:moveTo>
                  <a:pt x="2363" y="15"/>
                </a:moveTo>
                <a:lnTo>
                  <a:pt x="2259" y="163"/>
                </a:lnTo>
                <a:lnTo>
                  <a:pt x="2092" y="372"/>
                </a:lnTo>
                <a:lnTo>
                  <a:pt x="1976" y="507"/>
                </a:lnTo>
                <a:lnTo>
                  <a:pt x="1854" y="636"/>
                </a:lnTo>
                <a:lnTo>
                  <a:pt x="1725" y="759"/>
                </a:lnTo>
                <a:lnTo>
                  <a:pt x="1591" y="877"/>
                </a:lnTo>
                <a:lnTo>
                  <a:pt x="1451" y="989"/>
                </a:lnTo>
                <a:lnTo>
                  <a:pt x="1378" y="1042"/>
                </a:lnTo>
                <a:lnTo>
                  <a:pt x="1261" y="1124"/>
                </a:lnTo>
                <a:lnTo>
                  <a:pt x="1018" y="1270"/>
                </a:lnTo>
                <a:lnTo>
                  <a:pt x="766" y="1398"/>
                </a:lnTo>
                <a:lnTo>
                  <a:pt x="507" y="1511"/>
                </a:lnTo>
                <a:lnTo>
                  <a:pt x="375" y="1560"/>
                </a:lnTo>
                <a:lnTo>
                  <a:pt x="355" y="1521"/>
                </a:lnTo>
                <a:lnTo>
                  <a:pt x="336" y="1481"/>
                </a:lnTo>
                <a:lnTo>
                  <a:pt x="327" y="1467"/>
                </a:lnTo>
                <a:lnTo>
                  <a:pt x="302" y="1459"/>
                </a:lnTo>
                <a:lnTo>
                  <a:pt x="278" y="1471"/>
                </a:lnTo>
                <a:lnTo>
                  <a:pt x="263" y="1494"/>
                </a:lnTo>
                <a:lnTo>
                  <a:pt x="263" y="1510"/>
                </a:lnTo>
                <a:lnTo>
                  <a:pt x="144" y="1590"/>
                </a:lnTo>
                <a:lnTo>
                  <a:pt x="20" y="1663"/>
                </a:lnTo>
                <a:lnTo>
                  <a:pt x="11" y="1669"/>
                </a:lnTo>
                <a:lnTo>
                  <a:pt x="1" y="1689"/>
                </a:lnTo>
                <a:lnTo>
                  <a:pt x="0" y="1709"/>
                </a:lnTo>
                <a:lnTo>
                  <a:pt x="11" y="1728"/>
                </a:lnTo>
                <a:lnTo>
                  <a:pt x="20" y="1734"/>
                </a:lnTo>
                <a:lnTo>
                  <a:pt x="69" y="1755"/>
                </a:lnTo>
                <a:lnTo>
                  <a:pt x="170" y="1788"/>
                </a:lnTo>
                <a:lnTo>
                  <a:pt x="272" y="1809"/>
                </a:lnTo>
                <a:lnTo>
                  <a:pt x="377" y="1818"/>
                </a:lnTo>
                <a:lnTo>
                  <a:pt x="432" y="1817"/>
                </a:lnTo>
                <a:lnTo>
                  <a:pt x="443" y="1816"/>
                </a:lnTo>
                <a:lnTo>
                  <a:pt x="460" y="1805"/>
                </a:lnTo>
                <a:lnTo>
                  <a:pt x="471" y="1787"/>
                </a:lnTo>
                <a:lnTo>
                  <a:pt x="471" y="1766"/>
                </a:lnTo>
                <a:lnTo>
                  <a:pt x="467" y="1756"/>
                </a:lnTo>
                <a:lnTo>
                  <a:pt x="436" y="1690"/>
                </a:lnTo>
                <a:lnTo>
                  <a:pt x="405" y="1624"/>
                </a:lnTo>
                <a:lnTo>
                  <a:pt x="481" y="1599"/>
                </a:lnTo>
                <a:lnTo>
                  <a:pt x="633" y="1543"/>
                </a:lnTo>
                <a:lnTo>
                  <a:pt x="783" y="1481"/>
                </a:lnTo>
                <a:lnTo>
                  <a:pt x="931" y="1410"/>
                </a:lnTo>
                <a:lnTo>
                  <a:pt x="1076" y="1334"/>
                </a:lnTo>
                <a:lnTo>
                  <a:pt x="1217" y="1249"/>
                </a:lnTo>
                <a:lnTo>
                  <a:pt x="1356" y="1160"/>
                </a:lnTo>
                <a:lnTo>
                  <a:pt x="1491" y="1064"/>
                </a:lnTo>
                <a:lnTo>
                  <a:pt x="1620" y="962"/>
                </a:lnTo>
                <a:lnTo>
                  <a:pt x="1746" y="855"/>
                </a:lnTo>
                <a:lnTo>
                  <a:pt x="1867" y="744"/>
                </a:lnTo>
                <a:lnTo>
                  <a:pt x="1982" y="626"/>
                </a:lnTo>
                <a:lnTo>
                  <a:pt x="2091" y="505"/>
                </a:lnTo>
                <a:lnTo>
                  <a:pt x="2195" y="380"/>
                </a:lnTo>
                <a:lnTo>
                  <a:pt x="2290" y="251"/>
                </a:lnTo>
                <a:lnTo>
                  <a:pt x="2380" y="118"/>
                </a:lnTo>
                <a:lnTo>
                  <a:pt x="2423" y="50"/>
                </a:lnTo>
                <a:lnTo>
                  <a:pt x="2429" y="36"/>
                </a:lnTo>
                <a:lnTo>
                  <a:pt x="2421" y="13"/>
                </a:lnTo>
                <a:lnTo>
                  <a:pt x="2399" y="0"/>
                </a:lnTo>
                <a:lnTo>
                  <a:pt x="2373" y="5"/>
                </a:lnTo>
                <a:lnTo>
                  <a:pt x="2363" y="15"/>
                </a:lnTo>
              </a:path>
            </a:pathLst>
          </a:custGeom>
          <a:solidFill>
            <a:schemeClr val="tx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A26F47BE-651A-4F51-9672-1A720BAB8550}"/>
              </a:ext>
            </a:extLst>
          </p:cNvPr>
          <p:cNvSpPr/>
          <p:nvPr/>
        </p:nvSpPr>
        <p:spPr bwMode="auto">
          <a:xfrm>
            <a:off x="7570259" y="4242718"/>
            <a:ext cx="1859684" cy="34844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rgbClr val="44546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</a:t>
            </a:r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85" name="Groupe 184">
            <a:extLst>
              <a:ext uri="{FF2B5EF4-FFF2-40B4-BE49-F238E27FC236}">
                <a16:creationId xmlns:a16="http://schemas.microsoft.com/office/drawing/2014/main" id="{BC9AE3D2-BF4F-4465-9B16-8630EE09D0F5}"/>
              </a:ext>
            </a:extLst>
          </p:cNvPr>
          <p:cNvGrpSpPr/>
          <p:nvPr/>
        </p:nvGrpSpPr>
        <p:grpSpPr>
          <a:xfrm>
            <a:off x="2271445" y="1457687"/>
            <a:ext cx="210621" cy="819088"/>
            <a:chOff x="1533767" y="2696891"/>
            <a:chExt cx="383574" cy="1497498"/>
          </a:xfrm>
        </p:grpSpPr>
        <p:sp>
          <p:nvSpPr>
            <p:cNvPr id="189" name="Oval 18">
              <a:extLst>
                <a:ext uri="{FF2B5EF4-FFF2-40B4-BE49-F238E27FC236}">
                  <a16:creationId xmlns:a16="http://schemas.microsoft.com/office/drawing/2014/main" id="{6C88D506-3B57-48C8-A2C1-9722C7429B15}"/>
                </a:ext>
              </a:extLst>
            </p:cNvPr>
            <p:cNvSpPr/>
            <p:nvPr/>
          </p:nvSpPr>
          <p:spPr>
            <a:xfrm>
              <a:off x="1533767" y="3464483"/>
              <a:ext cx="383574" cy="346110"/>
            </a:xfrm>
            <a:prstGeom prst="ellipse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90" name="Oval 18">
              <a:extLst>
                <a:ext uri="{FF2B5EF4-FFF2-40B4-BE49-F238E27FC236}">
                  <a16:creationId xmlns:a16="http://schemas.microsoft.com/office/drawing/2014/main" id="{5A826C7D-94B5-4F0D-BE56-8D1517B5E104}"/>
                </a:ext>
              </a:extLst>
            </p:cNvPr>
            <p:cNvSpPr/>
            <p:nvPr/>
          </p:nvSpPr>
          <p:spPr>
            <a:xfrm>
              <a:off x="1533767" y="3848279"/>
              <a:ext cx="383574" cy="346110"/>
            </a:xfrm>
            <a:prstGeom prst="ellipse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98" name="Oval 18">
              <a:extLst>
                <a:ext uri="{FF2B5EF4-FFF2-40B4-BE49-F238E27FC236}">
                  <a16:creationId xmlns:a16="http://schemas.microsoft.com/office/drawing/2014/main" id="{DB0F6963-9AC8-4B51-A549-89CF73196BEB}"/>
                </a:ext>
              </a:extLst>
            </p:cNvPr>
            <p:cNvSpPr/>
            <p:nvPr/>
          </p:nvSpPr>
          <p:spPr>
            <a:xfrm>
              <a:off x="1533767" y="3080687"/>
              <a:ext cx="383574" cy="346110"/>
            </a:xfrm>
            <a:prstGeom prst="ellipse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99" name="Oval 18">
              <a:extLst>
                <a:ext uri="{FF2B5EF4-FFF2-40B4-BE49-F238E27FC236}">
                  <a16:creationId xmlns:a16="http://schemas.microsoft.com/office/drawing/2014/main" id="{46D27679-7471-4963-A43E-89B6AFF1C579}"/>
                </a:ext>
              </a:extLst>
            </p:cNvPr>
            <p:cNvSpPr/>
            <p:nvPr/>
          </p:nvSpPr>
          <p:spPr>
            <a:xfrm>
              <a:off x="1533767" y="2696891"/>
              <a:ext cx="383574" cy="346110"/>
            </a:xfrm>
            <a:prstGeom prst="ellipse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0" name="Groupe 209">
            <a:extLst>
              <a:ext uri="{FF2B5EF4-FFF2-40B4-BE49-F238E27FC236}">
                <a16:creationId xmlns:a16="http://schemas.microsoft.com/office/drawing/2014/main" id="{AD4F173C-66FB-484B-82B8-F7ABDD71074A}"/>
              </a:ext>
            </a:extLst>
          </p:cNvPr>
          <p:cNvGrpSpPr/>
          <p:nvPr/>
        </p:nvGrpSpPr>
        <p:grpSpPr>
          <a:xfrm>
            <a:off x="2994794" y="1442342"/>
            <a:ext cx="210621" cy="803820"/>
            <a:chOff x="1533767" y="2696891"/>
            <a:chExt cx="383574" cy="1497498"/>
          </a:xfrm>
        </p:grpSpPr>
        <p:sp>
          <p:nvSpPr>
            <p:cNvPr id="211" name="Oval 18">
              <a:extLst>
                <a:ext uri="{FF2B5EF4-FFF2-40B4-BE49-F238E27FC236}">
                  <a16:creationId xmlns:a16="http://schemas.microsoft.com/office/drawing/2014/main" id="{960DC691-602B-4DDD-9016-167325DD269C}"/>
                </a:ext>
              </a:extLst>
            </p:cNvPr>
            <p:cNvSpPr/>
            <p:nvPr/>
          </p:nvSpPr>
          <p:spPr>
            <a:xfrm>
              <a:off x="1533767" y="3464483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Oval 18">
              <a:extLst>
                <a:ext uri="{FF2B5EF4-FFF2-40B4-BE49-F238E27FC236}">
                  <a16:creationId xmlns:a16="http://schemas.microsoft.com/office/drawing/2014/main" id="{80CB9CE5-21F2-44A0-A9E2-8708CE5FD928}"/>
                </a:ext>
              </a:extLst>
            </p:cNvPr>
            <p:cNvSpPr/>
            <p:nvPr/>
          </p:nvSpPr>
          <p:spPr>
            <a:xfrm>
              <a:off x="1533767" y="3848279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3" name="Oval 18">
              <a:extLst>
                <a:ext uri="{FF2B5EF4-FFF2-40B4-BE49-F238E27FC236}">
                  <a16:creationId xmlns:a16="http://schemas.microsoft.com/office/drawing/2014/main" id="{3AF04A73-7CB7-4F3D-A5EE-B0FC181718C8}"/>
                </a:ext>
              </a:extLst>
            </p:cNvPr>
            <p:cNvSpPr/>
            <p:nvPr/>
          </p:nvSpPr>
          <p:spPr>
            <a:xfrm>
              <a:off x="1533767" y="3080687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4" name="Oval 18">
              <a:extLst>
                <a:ext uri="{FF2B5EF4-FFF2-40B4-BE49-F238E27FC236}">
                  <a16:creationId xmlns:a16="http://schemas.microsoft.com/office/drawing/2014/main" id="{6AD2D93B-7201-435E-A7DB-49A6E9726B63}"/>
                </a:ext>
              </a:extLst>
            </p:cNvPr>
            <p:cNvSpPr/>
            <p:nvPr/>
          </p:nvSpPr>
          <p:spPr>
            <a:xfrm>
              <a:off x="1533767" y="2696891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5" name="Groupe 224">
            <a:extLst>
              <a:ext uri="{FF2B5EF4-FFF2-40B4-BE49-F238E27FC236}">
                <a16:creationId xmlns:a16="http://schemas.microsoft.com/office/drawing/2014/main" id="{D14ED982-ACCF-4609-BE25-FD25D52C411B}"/>
              </a:ext>
            </a:extLst>
          </p:cNvPr>
          <p:cNvGrpSpPr/>
          <p:nvPr/>
        </p:nvGrpSpPr>
        <p:grpSpPr>
          <a:xfrm>
            <a:off x="3666078" y="1457687"/>
            <a:ext cx="210621" cy="803820"/>
            <a:chOff x="1533767" y="2696891"/>
            <a:chExt cx="383574" cy="1497498"/>
          </a:xfrm>
        </p:grpSpPr>
        <p:sp>
          <p:nvSpPr>
            <p:cNvPr id="226" name="Oval 18">
              <a:extLst>
                <a:ext uri="{FF2B5EF4-FFF2-40B4-BE49-F238E27FC236}">
                  <a16:creationId xmlns:a16="http://schemas.microsoft.com/office/drawing/2014/main" id="{847DA5CB-FADC-442B-B389-5273771C402E}"/>
                </a:ext>
              </a:extLst>
            </p:cNvPr>
            <p:cNvSpPr/>
            <p:nvPr/>
          </p:nvSpPr>
          <p:spPr>
            <a:xfrm>
              <a:off x="1533767" y="3464483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7" name="Oval 18">
              <a:extLst>
                <a:ext uri="{FF2B5EF4-FFF2-40B4-BE49-F238E27FC236}">
                  <a16:creationId xmlns:a16="http://schemas.microsoft.com/office/drawing/2014/main" id="{34506AAC-955B-470D-A888-85AAC15C095F}"/>
                </a:ext>
              </a:extLst>
            </p:cNvPr>
            <p:cNvSpPr/>
            <p:nvPr/>
          </p:nvSpPr>
          <p:spPr>
            <a:xfrm>
              <a:off x="1533767" y="3848279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8" name="Oval 18">
              <a:extLst>
                <a:ext uri="{FF2B5EF4-FFF2-40B4-BE49-F238E27FC236}">
                  <a16:creationId xmlns:a16="http://schemas.microsoft.com/office/drawing/2014/main" id="{36C36AD9-6828-42DF-9ACC-C503354B3425}"/>
                </a:ext>
              </a:extLst>
            </p:cNvPr>
            <p:cNvSpPr/>
            <p:nvPr/>
          </p:nvSpPr>
          <p:spPr>
            <a:xfrm>
              <a:off x="1533767" y="3080687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9" name="Oval 18">
              <a:extLst>
                <a:ext uri="{FF2B5EF4-FFF2-40B4-BE49-F238E27FC236}">
                  <a16:creationId xmlns:a16="http://schemas.microsoft.com/office/drawing/2014/main" id="{BF0FF612-FD9D-4F1F-9939-B8B4FCBCB338}"/>
                </a:ext>
              </a:extLst>
            </p:cNvPr>
            <p:cNvSpPr/>
            <p:nvPr/>
          </p:nvSpPr>
          <p:spPr>
            <a:xfrm>
              <a:off x="1533767" y="2696891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0" name="Groupe 229">
            <a:extLst>
              <a:ext uri="{FF2B5EF4-FFF2-40B4-BE49-F238E27FC236}">
                <a16:creationId xmlns:a16="http://schemas.microsoft.com/office/drawing/2014/main" id="{8FE8D0D5-D08C-4971-9930-94757F1C14D0}"/>
              </a:ext>
            </a:extLst>
          </p:cNvPr>
          <p:cNvGrpSpPr/>
          <p:nvPr/>
        </p:nvGrpSpPr>
        <p:grpSpPr>
          <a:xfrm>
            <a:off x="4403640" y="1446767"/>
            <a:ext cx="210621" cy="803820"/>
            <a:chOff x="1533767" y="2696891"/>
            <a:chExt cx="383574" cy="1497498"/>
          </a:xfrm>
        </p:grpSpPr>
        <p:sp>
          <p:nvSpPr>
            <p:cNvPr id="231" name="Oval 18">
              <a:extLst>
                <a:ext uri="{FF2B5EF4-FFF2-40B4-BE49-F238E27FC236}">
                  <a16:creationId xmlns:a16="http://schemas.microsoft.com/office/drawing/2014/main" id="{D415D0D0-D702-4D99-8CAA-3321794BB4F5}"/>
                </a:ext>
              </a:extLst>
            </p:cNvPr>
            <p:cNvSpPr/>
            <p:nvPr/>
          </p:nvSpPr>
          <p:spPr>
            <a:xfrm>
              <a:off x="1533767" y="3464483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2" name="Oval 18">
              <a:extLst>
                <a:ext uri="{FF2B5EF4-FFF2-40B4-BE49-F238E27FC236}">
                  <a16:creationId xmlns:a16="http://schemas.microsoft.com/office/drawing/2014/main" id="{0933B547-919F-403A-8862-42E2732B3970}"/>
                </a:ext>
              </a:extLst>
            </p:cNvPr>
            <p:cNvSpPr/>
            <p:nvPr/>
          </p:nvSpPr>
          <p:spPr>
            <a:xfrm>
              <a:off x="1533767" y="3848279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3" name="Oval 18">
              <a:extLst>
                <a:ext uri="{FF2B5EF4-FFF2-40B4-BE49-F238E27FC236}">
                  <a16:creationId xmlns:a16="http://schemas.microsoft.com/office/drawing/2014/main" id="{9F90BF5E-BFE0-49A9-A4A9-BE1085F9ADA2}"/>
                </a:ext>
              </a:extLst>
            </p:cNvPr>
            <p:cNvSpPr/>
            <p:nvPr/>
          </p:nvSpPr>
          <p:spPr>
            <a:xfrm>
              <a:off x="1533767" y="3080687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4" name="Oval 18">
              <a:extLst>
                <a:ext uri="{FF2B5EF4-FFF2-40B4-BE49-F238E27FC236}">
                  <a16:creationId xmlns:a16="http://schemas.microsoft.com/office/drawing/2014/main" id="{E35E7FD4-715C-45CC-80B8-26B65369F6EA}"/>
                </a:ext>
              </a:extLst>
            </p:cNvPr>
            <p:cNvSpPr/>
            <p:nvPr/>
          </p:nvSpPr>
          <p:spPr>
            <a:xfrm>
              <a:off x="1533767" y="2696891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5" name="Rectangle 234">
            <a:extLst>
              <a:ext uri="{FF2B5EF4-FFF2-40B4-BE49-F238E27FC236}">
                <a16:creationId xmlns:a16="http://schemas.microsoft.com/office/drawing/2014/main" id="{A403D0EA-7B09-4A00-ACFA-EE045D3D188F}"/>
              </a:ext>
            </a:extLst>
          </p:cNvPr>
          <p:cNvSpPr/>
          <p:nvPr/>
        </p:nvSpPr>
        <p:spPr>
          <a:xfrm>
            <a:off x="1868725" y="2915228"/>
            <a:ext cx="3030279" cy="944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73B9ABA4-06FE-48FD-B3A0-7B19692D8EFA}"/>
              </a:ext>
            </a:extLst>
          </p:cNvPr>
          <p:cNvSpPr/>
          <p:nvPr/>
        </p:nvSpPr>
        <p:spPr>
          <a:xfrm>
            <a:off x="1075403" y="2915228"/>
            <a:ext cx="743781" cy="9443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i="1" dirty="0" err="1">
                <a:solidFill>
                  <a:schemeClr val="tx1"/>
                </a:solidFill>
              </a:rPr>
              <a:t>Pow</a:t>
            </a:r>
            <a:r>
              <a:rPr lang="fr-FR" sz="2400" i="1" dirty="0">
                <a:solidFill>
                  <a:schemeClr val="tx1"/>
                </a:solidFill>
              </a:rPr>
              <a:t> N</a:t>
            </a:r>
          </a:p>
        </p:txBody>
      </p:sp>
      <p:grpSp>
        <p:nvGrpSpPr>
          <p:cNvPr id="237" name="Groupe 236">
            <a:extLst>
              <a:ext uri="{FF2B5EF4-FFF2-40B4-BE49-F238E27FC236}">
                <a16:creationId xmlns:a16="http://schemas.microsoft.com/office/drawing/2014/main" id="{E93CF6F3-F57E-46CC-B034-7F3CDFF30899}"/>
              </a:ext>
            </a:extLst>
          </p:cNvPr>
          <p:cNvGrpSpPr/>
          <p:nvPr/>
        </p:nvGrpSpPr>
        <p:grpSpPr>
          <a:xfrm>
            <a:off x="2276739" y="2995713"/>
            <a:ext cx="210621" cy="819088"/>
            <a:chOff x="1533767" y="2696891"/>
            <a:chExt cx="383574" cy="1497498"/>
          </a:xfrm>
        </p:grpSpPr>
        <p:sp>
          <p:nvSpPr>
            <p:cNvPr id="238" name="Oval 18">
              <a:extLst>
                <a:ext uri="{FF2B5EF4-FFF2-40B4-BE49-F238E27FC236}">
                  <a16:creationId xmlns:a16="http://schemas.microsoft.com/office/drawing/2014/main" id="{5086B412-FC6A-4F74-89A4-8B00B1E16E36}"/>
                </a:ext>
              </a:extLst>
            </p:cNvPr>
            <p:cNvSpPr/>
            <p:nvPr/>
          </p:nvSpPr>
          <p:spPr>
            <a:xfrm>
              <a:off x="1533767" y="3464483"/>
              <a:ext cx="383574" cy="346110"/>
            </a:xfrm>
            <a:prstGeom prst="ellipse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9" name="Oval 18">
              <a:extLst>
                <a:ext uri="{FF2B5EF4-FFF2-40B4-BE49-F238E27FC236}">
                  <a16:creationId xmlns:a16="http://schemas.microsoft.com/office/drawing/2014/main" id="{27CCDC0B-36DA-4D3D-99B9-F0F50A59BC40}"/>
                </a:ext>
              </a:extLst>
            </p:cNvPr>
            <p:cNvSpPr/>
            <p:nvPr/>
          </p:nvSpPr>
          <p:spPr>
            <a:xfrm>
              <a:off x="1533767" y="3848279"/>
              <a:ext cx="383574" cy="346110"/>
            </a:xfrm>
            <a:prstGeom prst="ellipse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0" name="Oval 18">
              <a:extLst>
                <a:ext uri="{FF2B5EF4-FFF2-40B4-BE49-F238E27FC236}">
                  <a16:creationId xmlns:a16="http://schemas.microsoft.com/office/drawing/2014/main" id="{802D7AA4-7037-456A-8FD4-0BB16D05D262}"/>
                </a:ext>
              </a:extLst>
            </p:cNvPr>
            <p:cNvSpPr/>
            <p:nvPr/>
          </p:nvSpPr>
          <p:spPr>
            <a:xfrm>
              <a:off x="1533767" y="3080687"/>
              <a:ext cx="383574" cy="346110"/>
            </a:xfrm>
            <a:prstGeom prst="ellipse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1" name="Oval 18">
              <a:extLst>
                <a:ext uri="{FF2B5EF4-FFF2-40B4-BE49-F238E27FC236}">
                  <a16:creationId xmlns:a16="http://schemas.microsoft.com/office/drawing/2014/main" id="{B835D4ED-B97F-4CBB-BC8A-F5F976712721}"/>
                </a:ext>
              </a:extLst>
            </p:cNvPr>
            <p:cNvSpPr/>
            <p:nvPr/>
          </p:nvSpPr>
          <p:spPr>
            <a:xfrm>
              <a:off x="1533767" y="2696891"/>
              <a:ext cx="383574" cy="346110"/>
            </a:xfrm>
            <a:prstGeom prst="ellipse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2" name="Groupe 241">
            <a:extLst>
              <a:ext uri="{FF2B5EF4-FFF2-40B4-BE49-F238E27FC236}">
                <a16:creationId xmlns:a16="http://schemas.microsoft.com/office/drawing/2014/main" id="{981F8122-139D-4EAA-8035-21EFFC8008F0}"/>
              </a:ext>
            </a:extLst>
          </p:cNvPr>
          <p:cNvGrpSpPr/>
          <p:nvPr/>
        </p:nvGrpSpPr>
        <p:grpSpPr>
          <a:xfrm>
            <a:off x="3000088" y="2980368"/>
            <a:ext cx="210621" cy="803820"/>
            <a:chOff x="1533767" y="2696891"/>
            <a:chExt cx="383574" cy="1497498"/>
          </a:xfrm>
        </p:grpSpPr>
        <p:sp>
          <p:nvSpPr>
            <p:cNvPr id="243" name="Oval 18">
              <a:extLst>
                <a:ext uri="{FF2B5EF4-FFF2-40B4-BE49-F238E27FC236}">
                  <a16:creationId xmlns:a16="http://schemas.microsoft.com/office/drawing/2014/main" id="{A8275EEA-ECF4-486F-B72D-D4E3D5059045}"/>
                </a:ext>
              </a:extLst>
            </p:cNvPr>
            <p:cNvSpPr/>
            <p:nvPr/>
          </p:nvSpPr>
          <p:spPr>
            <a:xfrm>
              <a:off x="1533767" y="3464483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4" name="Oval 18">
              <a:extLst>
                <a:ext uri="{FF2B5EF4-FFF2-40B4-BE49-F238E27FC236}">
                  <a16:creationId xmlns:a16="http://schemas.microsoft.com/office/drawing/2014/main" id="{F60D80A9-2DB7-4815-B952-980153C6D861}"/>
                </a:ext>
              </a:extLst>
            </p:cNvPr>
            <p:cNvSpPr/>
            <p:nvPr/>
          </p:nvSpPr>
          <p:spPr>
            <a:xfrm>
              <a:off x="1533767" y="3848279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5" name="Oval 18">
              <a:extLst>
                <a:ext uri="{FF2B5EF4-FFF2-40B4-BE49-F238E27FC236}">
                  <a16:creationId xmlns:a16="http://schemas.microsoft.com/office/drawing/2014/main" id="{3880F7B4-6619-4990-A77E-52D737D0ACE4}"/>
                </a:ext>
              </a:extLst>
            </p:cNvPr>
            <p:cNvSpPr/>
            <p:nvPr/>
          </p:nvSpPr>
          <p:spPr>
            <a:xfrm>
              <a:off x="1533767" y="3080687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6" name="Oval 18">
              <a:extLst>
                <a:ext uri="{FF2B5EF4-FFF2-40B4-BE49-F238E27FC236}">
                  <a16:creationId xmlns:a16="http://schemas.microsoft.com/office/drawing/2014/main" id="{F6052CE2-2D2B-4FCD-A491-A64F38D3C88D}"/>
                </a:ext>
              </a:extLst>
            </p:cNvPr>
            <p:cNvSpPr/>
            <p:nvPr/>
          </p:nvSpPr>
          <p:spPr>
            <a:xfrm>
              <a:off x="1533767" y="2696891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7" name="Groupe 246">
            <a:extLst>
              <a:ext uri="{FF2B5EF4-FFF2-40B4-BE49-F238E27FC236}">
                <a16:creationId xmlns:a16="http://schemas.microsoft.com/office/drawing/2014/main" id="{9CBD06FF-FC15-4192-934E-7BC2D06A01B4}"/>
              </a:ext>
            </a:extLst>
          </p:cNvPr>
          <p:cNvGrpSpPr/>
          <p:nvPr/>
        </p:nvGrpSpPr>
        <p:grpSpPr>
          <a:xfrm>
            <a:off x="3671372" y="2995713"/>
            <a:ext cx="210621" cy="803820"/>
            <a:chOff x="1533767" y="2696891"/>
            <a:chExt cx="383574" cy="1497498"/>
          </a:xfrm>
        </p:grpSpPr>
        <p:sp>
          <p:nvSpPr>
            <p:cNvPr id="248" name="Oval 18">
              <a:extLst>
                <a:ext uri="{FF2B5EF4-FFF2-40B4-BE49-F238E27FC236}">
                  <a16:creationId xmlns:a16="http://schemas.microsoft.com/office/drawing/2014/main" id="{FE865BFF-BE0A-4794-BD97-50BE6E215DE0}"/>
                </a:ext>
              </a:extLst>
            </p:cNvPr>
            <p:cNvSpPr/>
            <p:nvPr/>
          </p:nvSpPr>
          <p:spPr>
            <a:xfrm>
              <a:off x="1533767" y="3464483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9" name="Oval 18">
              <a:extLst>
                <a:ext uri="{FF2B5EF4-FFF2-40B4-BE49-F238E27FC236}">
                  <a16:creationId xmlns:a16="http://schemas.microsoft.com/office/drawing/2014/main" id="{B8026B1D-B508-4C1A-B4DF-0886A0BF3FA9}"/>
                </a:ext>
              </a:extLst>
            </p:cNvPr>
            <p:cNvSpPr/>
            <p:nvPr/>
          </p:nvSpPr>
          <p:spPr>
            <a:xfrm>
              <a:off x="1533767" y="3848279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0" name="Oval 18">
              <a:extLst>
                <a:ext uri="{FF2B5EF4-FFF2-40B4-BE49-F238E27FC236}">
                  <a16:creationId xmlns:a16="http://schemas.microsoft.com/office/drawing/2014/main" id="{2C51D57F-4ADD-4FD8-98B0-E70B54BEF78F}"/>
                </a:ext>
              </a:extLst>
            </p:cNvPr>
            <p:cNvSpPr/>
            <p:nvPr/>
          </p:nvSpPr>
          <p:spPr>
            <a:xfrm>
              <a:off x="1533767" y="3080687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1" name="Oval 18">
              <a:extLst>
                <a:ext uri="{FF2B5EF4-FFF2-40B4-BE49-F238E27FC236}">
                  <a16:creationId xmlns:a16="http://schemas.microsoft.com/office/drawing/2014/main" id="{C1717392-620B-4C93-AFEB-17BD8590904A}"/>
                </a:ext>
              </a:extLst>
            </p:cNvPr>
            <p:cNvSpPr/>
            <p:nvPr/>
          </p:nvSpPr>
          <p:spPr>
            <a:xfrm>
              <a:off x="1533767" y="2696891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Groupe 251">
            <a:extLst>
              <a:ext uri="{FF2B5EF4-FFF2-40B4-BE49-F238E27FC236}">
                <a16:creationId xmlns:a16="http://schemas.microsoft.com/office/drawing/2014/main" id="{A2D1B3CC-633F-403A-A1D3-447A70945168}"/>
              </a:ext>
            </a:extLst>
          </p:cNvPr>
          <p:cNvGrpSpPr/>
          <p:nvPr/>
        </p:nvGrpSpPr>
        <p:grpSpPr>
          <a:xfrm>
            <a:off x="4408934" y="2984793"/>
            <a:ext cx="210621" cy="803820"/>
            <a:chOff x="1533767" y="2696891"/>
            <a:chExt cx="383574" cy="1497498"/>
          </a:xfrm>
        </p:grpSpPr>
        <p:sp>
          <p:nvSpPr>
            <p:cNvPr id="253" name="Oval 18">
              <a:extLst>
                <a:ext uri="{FF2B5EF4-FFF2-40B4-BE49-F238E27FC236}">
                  <a16:creationId xmlns:a16="http://schemas.microsoft.com/office/drawing/2014/main" id="{523A507C-E573-45FD-B133-AC1973C8BAE3}"/>
                </a:ext>
              </a:extLst>
            </p:cNvPr>
            <p:cNvSpPr/>
            <p:nvPr/>
          </p:nvSpPr>
          <p:spPr>
            <a:xfrm>
              <a:off x="1533767" y="3464483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4" name="Oval 18">
              <a:extLst>
                <a:ext uri="{FF2B5EF4-FFF2-40B4-BE49-F238E27FC236}">
                  <a16:creationId xmlns:a16="http://schemas.microsoft.com/office/drawing/2014/main" id="{24825F3F-EBC3-4D4B-BC3C-70B188F9764A}"/>
                </a:ext>
              </a:extLst>
            </p:cNvPr>
            <p:cNvSpPr/>
            <p:nvPr/>
          </p:nvSpPr>
          <p:spPr>
            <a:xfrm>
              <a:off x="1533767" y="3848279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5" name="Oval 18">
              <a:extLst>
                <a:ext uri="{FF2B5EF4-FFF2-40B4-BE49-F238E27FC236}">
                  <a16:creationId xmlns:a16="http://schemas.microsoft.com/office/drawing/2014/main" id="{EDEBD7DC-78CD-4FEB-8E0D-67588F058DB0}"/>
                </a:ext>
              </a:extLst>
            </p:cNvPr>
            <p:cNvSpPr/>
            <p:nvPr/>
          </p:nvSpPr>
          <p:spPr>
            <a:xfrm>
              <a:off x="1533767" y="3080687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6" name="Oval 18">
              <a:extLst>
                <a:ext uri="{FF2B5EF4-FFF2-40B4-BE49-F238E27FC236}">
                  <a16:creationId xmlns:a16="http://schemas.microsoft.com/office/drawing/2014/main" id="{167E4094-8A2D-4110-88D9-5AD0CC03BA77}"/>
                </a:ext>
              </a:extLst>
            </p:cNvPr>
            <p:cNvSpPr/>
            <p:nvPr/>
          </p:nvSpPr>
          <p:spPr>
            <a:xfrm>
              <a:off x="1533767" y="2696891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96" name="ZoneTexte 195">
            <a:extLst>
              <a:ext uri="{FF2B5EF4-FFF2-40B4-BE49-F238E27FC236}">
                <a16:creationId xmlns:a16="http://schemas.microsoft.com/office/drawing/2014/main" id="{0C1D4028-99A5-4623-9EDA-C2D351B0B417}"/>
              </a:ext>
            </a:extLst>
          </p:cNvPr>
          <p:cNvSpPr txBox="1"/>
          <p:nvPr/>
        </p:nvSpPr>
        <p:spPr>
          <a:xfrm>
            <a:off x="4111335" y="1292105"/>
            <a:ext cx="813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X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34EDE78-77B0-4280-9901-2C13A9BBE5C5}"/>
              </a:ext>
            </a:extLst>
          </p:cNvPr>
          <p:cNvSpPr txBox="1"/>
          <p:nvPr/>
        </p:nvSpPr>
        <p:spPr>
          <a:xfrm>
            <a:off x="3413098" y="2849499"/>
            <a:ext cx="813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X</a:t>
            </a:r>
          </a:p>
        </p:txBody>
      </p:sp>
      <p:sp>
        <p:nvSpPr>
          <p:cNvPr id="257" name="ZoneTexte 256">
            <a:extLst>
              <a:ext uri="{FF2B5EF4-FFF2-40B4-BE49-F238E27FC236}">
                <a16:creationId xmlns:a16="http://schemas.microsoft.com/office/drawing/2014/main" id="{1B818BEC-37A6-4BCC-A11E-58B2A40415CB}"/>
              </a:ext>
            </a:extLst>
          </p:cNvPr>
          <p:cNvSpPr txBox="1"/>
          <p:nvPr/>
        </p:nvSpPr>
        <p:spPr>
          <a:xfrm>
            <a:off x="1984598" y="1269304"/>
            <a:ext cx="813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C87DB6-F983-4588-A30F-BA1A2696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797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/>
      <p:bldP spid="2" grpId="0"/>
      <p:bldP spid="25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 119">
            <a:extLst>
              <a:ext uri="{FF2B5EF4-FFF2-40B4-BE49-F238E27FC236}">
                <a16:creationId xmlns:a16="http://schemas.microsoft.com/office/drawing/2014/main" id="{C7406F84-908E-491F-A2FB-7FC8C8C3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110" y="4641112"/>
            <a:ext cx="1156884" cy="130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A3A3DF8C-F8CB-4949-8167-4B213E87A230}"/>
              </a:ext>
            </a:extLst>
          </p:cNvPr>
          <p:cNvSpPr/>
          <p:nvPr/>
        </p:nvSpPr>
        <p:spPr bwMode="auto">
          <a:xfrm>
            <a:off x="307663" y="6014378"/>
            <a:ext cx="2931777" cy="526416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SIMULATION THEORY</a:t>
            </a:r>
            <a:endParaRPr kumimoji="0" lang="fr-FR" sz="16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4" name="Image 124">
            <a:extLst>
              <a:ext uri="{FF2B5EF4-FFF2-40B4-BE49-F238E27FC236}">
                <a16:creationId xmlns:a16="http://schemas.microsoft.com/office/drawing/2014/main" id="{62E439F5-0368-4F9B-AC18-CA0AAF939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373" y="4641112"/>
            <a:ext cx="1352227" cy="1303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A0601B4F-C4E0-4800-A51A-B2F988AF4268}"/>
              </a:ext>
            </a:extLst>
          </p:cNvPr>
          <p:cNvSpPr/>
          <p:nvPr/>
        </p:nvSpPr>
        <p:spPr bwMode="auto">
          <a:xfrm rot="16200000">
            <a:off x="-611420" y="3732370"/>
            <a:ext cx="1859684" cy="34844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rgbClr val="44546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Revision</a:t>
            </a:r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A8045C-1F09-48A8-8CE8-256BF11EC496}"/>
              </a:ext>
            </a:extLst>
          </p:cNvPr>
          <p:cNvSpPr/>
          <p:nvPr/>
        </p:nvSpPr>
        <p:spPr>
          <a:xfrm>
            <a:off x="1863431" y="1377202"/>
            <a:ext cx="3030279" cy="944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5FF3259-DB43-4AE7-A9C9-5733D2AF0BC3}"/>
              </a:ext>
            </a:extLst>
          </p:cNvPr>
          <p:cNvSpPr txBox="1"/>
          <p:nvPr/>
        </p:nvSpPr>
        <p:spPr>
          <a:xfrm>
            <a:off x="3156570" y="2256743"/>
            <a:ext cx="636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. . 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F248BC-B65A-449F-A1A4-99BA16C5D578}"/>
              </a:ext>
            </a:extLst>
          </p:cNvPr>
          <p:cNvSpPr/>
          <p:nvPr/>
        </p:nvSpPr>
        <p:spPr>
          <a:xfrm>
            <a:off x="1070109" y="1377202"/>
            <a:ext cx="743781" cy="9443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i="1" dirty="0" err="1">
                <a:solidFill>
                  <a:schemeClr val="tx1"/>
                </a:solidFill>
              </a:rPr>
              <a:t>Pow</a:t>
            </a:r>
            <a:r>
              <a:rPr lang="fr-FR" sz="2400" i="1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175" name="Freeform 296">
            <a:extLst>
              <a:ext uri="{FF2B5EF4-FFF2-40B4-BE49-F238E27FC236}">
                <a16:creationId xmlns:a16="http://schemas.microsoft.com/office/drawing/2014/main" id="{A00D7812-D824-473F-B0D5-FB5101E45492}"/>
              </a:ext>
            </a:extLst>
          </p:cNvPr>
          <p:cNvSpPr>
            <a:spLocks/>
          </p:cNvSpPr>
          <p:nvPr/>
        </p:nvSpPr>
        <p:spPr bwMode="auto">
          <a:xfrm rot="10800000">
            <a:off x="3519470" y="5478312"/>
            <a:ext cx="5898850" cy="248780"/>
          </a:xfrm>
          <a:custGeom>
            <a:avLst/>
            <a:gdLst>
              <a:gd name="T0" fmla="*/ 3764 w 3773"/>
              <a:gd name="T1" fmla="*/ 185 h 294"/>
              <a:gd name="T2" fmla="*/ 3769 w 3773"/>
              <a:gd name="T3" fmla="*/ 179 h 294"/>
              <a:gd name="T4" fmla="*/ 3773 w 3773"/>
              <a:gd name="T5" fmla="*/ 166 h 294"/>
              <a:gd name="T6" fmla="*/ 3765 w 3773"/>
              <a:gd name="T7" fmla="*/ 146 h 294"/>
              <a:gd name="T8" fmla="*/ 3752 w 3773"/>
              <a:gd name="T9" fmla="*/ 139 h 294"/>
              <a:gd name="T10" fmla="*/ 3756 w 3773"/>
              <a:gd name="T11" fmla="*/ 124 h 294"/>
              <a:gd name="T12" fmla="*/ 3749 w 3773"/>
              <a:gd name="T13" fmla="*/ 93 h 294"/>
              <a:gd name="T14" fmla="*/ 3733 w 3773"/>
              <a:gd name="T15" fmla="*/ 82 h 294"/>
              <a:gd name="T16" fmla="*/ 3686 w 3773"/>
              <a:gd name="T17" fmla="*/ 54 h 294"/>
              <a:gd name="T18" fmla="*/ 3587 w 3773"/>
              <a:gd name="T19" fmla="*/ 14 h 294"/>
              <a:gd name="T20" fmla="*/ 3535 w 3773"/>
              <a:gd name="T21" fmla="*/ 1 h 294"/>
              <a:gd name="T22" fmla="*/ 3523 w 3773"/>
              <a:gd name="T23" fmla="*/ 0 h 294"/>
              <a:gd name="T24" fmla="*/ 3502 w 3773"/>
              <a:gd name="T25" fmla="*/ 4 h 294"/>
              <a:gd name="T26" fmla="*/ 3485 w 3773"/>
              <a:gd name="T27" fmla="*/ 17 h 294"/>
              <a:gd name="T28" fmla="*/ 3475 w 3773"/>
              <a:gd name="T29" fmla="*/ 35 h 294"/>
              <a:gd name="T30" fmla="*/ 3474 w 3773"/>
              <a:gd name="T31" fmla="*/ 47 h 294"/>
              <a:gd name="T32" fmla="*/ 3474 w 3773"/>
              <a:gd name="T33" fmla="*/ 83 h 294"/>
              <a:gd name="T34" fmla="*/ 3474 w 3773"/>
              <a:gd name="T35" fmla="*/ 119 h 294"/>
              <a:gd name="T36" fmla="*/ 3073 w 3773"/>
              <a:gd name="T37" fmla="*/ 113 h 294"/>
              <a:gd name="T38" fmla="*/ 2272 w 3773"/>
              <a:gd name="T39" fmla="*/ 109 h 294"/>
              <a:gd name="T40" fmla="*/ 1870 w 3773"/>
              <a:gd name="T41" fmla="*/ 110 h 294"/>
              <a:gd name="T42" fmla="*/ 1410 w 3773"/>
              <a:gd name="T43" fmla="*/ 109 h 294"/>
              <a:gd name="T44" fmla="*/ 717 w 3773"/>
              <a:gd name="T45" fmla="*/ 114 h 294"/>
              <a:gd name="T46" fmla="*/ 255 w 3773"/>
              <a:gd name="T47" fmla="*/ 134 h 294"/>
              <a:gd name="T48" fmla="*/ 27 w 3773"/>
              <a:gd name="T49" fmla="*/ 153 h 294"/>
              <a:gd name="T50" fmla="*/ 14 w 3773"/>
              <a:gd name="T51" fmla="*/ 156 h 294"/>
              <a:gd name="T52" fmla="*/ 0 w 3773"/>
              <a:gd name="T53" fmla="*/ 172 h 294"/>
              <a:gd name="T54" fmla="*/ 0 w 3773"/>
              <a:gd name="T55" fmla="*/ 193 h 294"/>
              <a:gd name="T56" fmla="*/ 14 w 3773"/>
              <a:gd name="T57" fmla="*/ 210 h 294"/>
              <a:gd name="T58" fmla="*/ 27 w 3773"/>
              <a:gd name="T59" fmla="*/ 211 h 294"/>
              <a:gd name="T60" fmla="*/ 257 w 3773"/>
              <a:gd name="T61" fmla="*/ 219 h 294"/>
              <a:gd name="T62" fmla="*/ 718 w 3773"/>
              <a:gd name="T63" fmla="*/ 219 h 294"/>
              <a:gd name="T64" fmla="*/ 1410 w 3773"/>
              <a:gd name="T65" fmla="*/ 202 h 294"/>
              <a:gd name="T66" fmla="*/ 1870 w 3773"/>
              <a:gd name="T67" fmla="*/ 197 h 294"/>
              <a:gd name="T68" fmla="*/ 2272 w 3773"/>
              <a:gd name="T69" fmla="*/ 196 h 294"/>
              <a:gd name="T70" fmla="*/ 3073 w 3773"/>
              <a:gd name="T71" fmla="*/ 201 h 294"/>
              <a:gd name="T72" fmla="*/ 3475 w 3773"/>
              <a:gd name="T73" fmla="*/ 206 h 294"/>
              <a:gd name="T74" fmla="*/ 3475 w 3773"/>
              <a:gd name="T75" fmla="*/ 248 h 294"/>
              <a:gd name="T76" fmla="*/ 3475 w 3773"/>
              <a:gd name="T77" fmla="*/ 258 h 294"/>
              <a:gd name="T78" fmla="*/ 3485 w 3773"/>
              <a:gd name="T79" fmla="*/ 277 h 294"/>
              <a:gd name="T80" fmla="*/ 3502 w 3773"/>
              <a:gd name="T81" fmla="*/ 290 h 294"/>
              <a:gd name="T82" fmla="*/ 3523 w 3773"/>
              <a:gd name="T83" fmla="*/ 294 h 294"/>
              <a:gd name="T84" fmla="*/ 3533 w 3773"/>
              <a:gd name="T85" fmla="*/ 293 h 294"/>
              <a:gd name="T86" fmla="*/ 3584 w 3773"/>
              <a:gd name="T87" fmla="*/ 276 h 294"/>
              <a:gd name="T88" fmla="*/ 3686 w 3773"/>
              <a:gd name="T89" fmla="*/ 235 h 294"/>
              <a:gd name="T90" fmla="*/ 3733 w 3773"/>
              <a:gd name="T91" fmla="*/ 207 h 294"/>
              <a:gd name="T92" fmla="*/ 3739 w 3773"/>
              <a:gd name="T93" fmla="*/ 204 h 294"/>
              <a:gd name="T94" fmla="*/ 3745 w 3773"/>
              <a:gd name="T95" fmla="*/ 200 h 294"/>
              <a:gd name="T96" fmla="*/ 3754 w 3773"/>
              <a:gd name="T97" fmla="*/ 192 h 294"/>
              <a:gd name="T98" fmla="*/ 3764 w 3773"/>
              <a:gd name="T99" fmla="*/ 185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73" h="294">
                <a:moveTo>
                  <a:pt x="3764" y="185"/>
                </a:moveTo>
                <a:lnTo>
                  <a:pt x="3769" y="179"/>
                </a:lnTo>
                <a:lnTo>
                  <a:pt x="3773" y="166"/>
                </a:lnTo>
                <a:lnTo>
                  <a:pt x="3765" y="146"/>
                </a:lnTo>
                <a:lnTo>
                  <a:pt x="3752" y="139"/>
                </a:lnTo>
                <a:lnTo>
                  <a:pt x="3756" y="124"/>
                </a:lnTo>
                <a:lnTo>
                  <a:pt x="3749" y="93"/>
                </a:lnTo>
                <a:lnTo>
                  <a:pt x="3733" y="82"/>
                </a:lnTo>
                <a:lnTo>
                  <a:pt x="3686" y="54"/>
                </a:lnTo>
                <a:lnTo>
                  <a:pt x="3587" y="14"/>
                </a:lnTo>
                <a:lnTo>
                  <a:pt x="3535" y="1"/>
                </a:lnTo>
                <a:lnTo>
                  <a:pt x="3523" y="0"/>
                </a:lnTo>
                <a:lnTo>
                  <a:pt x="3502" y="4"/>
                </a:lnTo>
                <a:lnTo>
                  <a:pt x="3485" y="17"/>
                </a:lnTo>
                <a:lnTo>
                  <a:pt x="3475" y="35"/>
                </a:lnTo>
                <a:lnTo>
                  <a:pt x="3474" y="47"/>
                </a:lnTo>
                <a:lnTo>
                  <a:pt x="3474" y="83"/>
                </a:lnTo>
                <a:lnTo>
                  <a:pt x="3474" y="119"/>
                </a:lnTo>
                <a:lnTo>
                  <a:pt x="3073" y="113"/>
                </a:lnTo>
                <a:lnTo>
                  <a:pt x="2272" y="109"/>
                </a:lnTo>
                <a:lnTo>
                  <a:pt x="1870" y="110"/>
                </a:lnTo>
                <a:lnTo>
                  <a:pt x="1410" y="109"/>
                </a:lnTo>
                <a:lnTo>
                  <a:pt x="717" y="114"/>
                </a:lnTo>
                <a:lnTo>
                  <a:pt x="255" y="134"/>
                </a:lnTo>
                <a:lnTo>
                  <a:pt x="27" y="153"/>
                </a:lnTo>
                <a:lnTo>
                  <a:pt x="14" y="156"/>
                </a:lnTo>
                <a:lnTo>
                  <a:pt x="0" y="172"/>
                </a:lnTo>
                <a:lnTo>
                  <a:pt x="0" y="193"/>
                </a:lnTo>
                <a:lnTo>
                  <a:pt x="14" y="210"/>
                </a:lnTo>
                <a:lnTo>
                  <a:pt x="27" y="211"/>
                </a:lnTo>
                <a:lnTo>
                  <a:pt x="257" y="219"/>
                </a:lnTo>
                <a:lnTo>
                  <a:pt x="718" y="219"/>
                </a:lnTo>
                <a:lnTo>
                  <a:pt x="1410" y="202"/>
                </a:lnTo>
                <a:lnTo>
                  <a:pt x="1870" y="197"/>
                </a:lnTo>
                <a:lnTo>
                  <a:pt x="2272" y="196"/>
                </a:lnTo>
                <a:lnTo>
                  <a:pt x="3073" y="201"/>
                </a:lnTo>
                <a:lnTo>
                  <a:pt x="3475" y="206"/>
                </a:lnTo>
                <a:lnTo>
                  <a:pt x="3475" y="248"/>
                </a:lnTo>
                <a:lnTo>
                  <a:pt x="3475" y="258"/>
                </a:lnTo>
                <a:lnTo>
                  <a:pt x="3485" y="277"/>
                </a:lnTo>
                <a:lnTo>
                  <a:pt x="3502" y="290"/>
                </a:lnTo>
                <a:lnTo>
                  <a:pt x="3523" y="294"/>
                </a:lnTo>
                <a:lnTo>
                  <a:pt x="3533" y="293"/>
                </a:lnTo>
                <a:lnTo>
                  <a:pt x="3584" y="276"/>
                </a:lnTo>
                <a:lnTo>
                  <a:pt x="3686" y="235"/>
                </a:lnTo>
                <a:lnTo>
                  <a:pt x="3733" y="207"/>
                </a:lnTo>
                <a:lnTo>
                  <a:pt x="3739" y="204"/>
                </a:lnTo>
                <a:lnTo>
                  <a:pt x="3745" y="200"/>
                </a:lnTo>
                <a:lnTo>
                  <a:pt x="3754" y="192"/>
                </a:lnTo>
                <a:lnTo>
                  <a:pt x="3764" y="18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 dirty="0"/>
          </a:p>
        </p:txBody>
      </p:sp>
      <p:sp>
        <p:nvSpPr>
          <p:cNvPr id="174" name="Shape 166">
            <a:extLst>
              <a:ext uri="{FF2B5EF4-FFF2-40B4-BE49-F238E27FC236}">
                <a16:creationId xmlns:a16="http://schemas.microsoft.com/office/drawing/2014/main" id="{39778545-8949-4F9E-8329-3B0F9E998576}"/>
              </a:ext>
            </a:extLst>
          </p:cNvPr>
          <p:cNvSpPr/>
          <p:nvPr/>
        </p:nvSpPr>
        <p:spPr>
          <a:xfrm>
            <a:off x="5497217" y="5293042"/>
            <a:ext cx="2073042" cy="579323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flat" cmpd="sng">
            <a:solidFill>
              <a:srgbClr val="A5A5A5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Calibri"/>
                <a:cs typeface="Calibri"/>
                <a:sym typeface="Calibri"/>
              </a:rPr>
              <a:t>Utterance</a:t>
            </a:r>
            <a:r>
              <a:rPr kumimoji="0" lang="fr-FR" sz="2400" b="1" i="0" u="none" strike="noStrike" kern="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Calibri"/>
                <a:cs typeface="Calibri"/>
                <a:sym typeface="Calibri"/>
              </a:rPr>
              <a:t>other</a:t>
            </a:r>
            <a:endParaRPr kumimoji="0" sz="2400" b="1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Calibri"/>
              <a:cs typeface="Calibri"/>
              <a:sym typeface="Calibri"/>
            </a:endParaRPr>
          </a:p>
        </p:txBody>
      </p:sp>
      <p:sp>
        <p:nvSpPr>
          <p:cNvPr id="177" name="Freeform 287">
            <a:extLst>
              <a:ext uri="{FF2B5EF4-FFF2-40B4-BE49-F238E27FC236}">
                <a16:creationId xmlns:a16="http://schemas.microsoft.com/office/drawing/2014/main" id="{4F346139-ED4D-47FC-83EF-8355A2B5F0AB}"/>
              </a:ext>
            </a:extLst>
          </p:cNvPr>
          <p:cNvSpPr>
            <a:spLocks/>
          </p:cNvSpPr>
          <p:nvPr/>
        </p:nvSpPr>
        <p:spPr bwMode="auto">
          <a:xfrm rot="7711772">
            <a:off x="-130906" y="3337970"/>
            <a:ext cx="1796982" cy="1154806"/>
          </a:xfrm>
          <a:custGeom>
            <a:avLst/>
            <a:gdLst>
              <a:gd name="T0" fmla="*/ 2363 w 2429"/>
              <a:gd name="T1" fmla="*/ 15 h 1818"/>
              <a:gd name="T2" fmla="*/ 2259 w 2429"/>
              <a:gd name="T3" fmla="*/ 163 h 1818"/>
              <a:gd name="T4" fmla="*/ 2092 w 2429"/>
              <a:gd name="T5" fmla="*/ 372 h 1818"/>
              <a:gd name="T6" fmla="*/ 1976 w 2429"/>
              <a:gd name="T7" fmla="*/ 507 h 1818"/>
              <a:gd name="T8" fmla="*/ 1854 w 2429"/>
              <a:gd name="T9" fmla="*/ 636 h 1818"/>
              <a:gd name="T10" fmla="*/ 1725 w 2429"/>
              <a:gd name="T11" fmla="*/ 759 h 1818"/>
              <a:gd name="T12" fmla="*/ 1591 w 2429"/>
              <a:gd name="T13" fmla="*/ 877 h 1818"/>
              <a:gd name="T14" fmla="*/ 1451 w 2429"/>
              <a:gd name="T15" fmla="*/ 989 h 1818"/>
              <a:gd name="T16" fmla="*/ 1378 w 2429"/>
              <a:gd name="T17" fmla="*/ 1042 h 1818"/>
              <a:gd name="T18" fmla="*/ 1261 w 2429"/>
              <a:gd name="T19" fmla="*/ 1124 h 1818"/>
              <a:gd name="T20" fmla="*/ 1018 w 2429"/>
              <a:gd name="T21" fmla="*/ 1270 h 1818"/>
              <a:gd name="T22" fmla="*/ 766 w 2429"/>
              <a:gd name="T23" fmla="*/ 1398 h 1818"/>
              <a:gd name="T24" fmla="*/ 507 w 2429"/>
              <a:gd name="T25" fmla="*/ 1511 h 1818"/>
              <a:gd name="T26" fmla="*/ 375 w 2429"/>
              <a:gd name="T27" fmla="*/ 1560 h 1818"/>
              <a:gd name="T28" fmla="*/ 355 w 2429"/>
              <a:gd name="T29" fmla="*/ 1521 h 1818"/>
              <a:gd name="T30" fmla="*/ 336 w 2429"/>
              <a:gd name="T31" fmla="*/ 1481 h 1818"/>
              <a:gd name="T32" fmla="*/ 327 w 2429"/>
              <a:gd name="T33" fmla="*/ 1467 h 1818"/>
              <a:gd name="T34" fmla="*/ 302 w 2429"/>
              <a:gd name="T35" fmla="*/ 1459 h 1818"/>
              <a:gd name="T36" fmla="*/ 278 w 2429"/>
              <a:gd name="T37" fmla="*/ 1471 h 1818"/>
              <a:gd name="T38" fmla="*/ 263 w 2429"/>
              <a:gd name="T39" fmla="*/ 1494 h 1818"/>
              <a:gd name="T40" fmla="*/ 263 w 2429"/>
              <a:gd name="T41" fmla="*/ 1510 h 1818"/>
              <a:gd name="T42" fmla="*/ 144 w 2429"/>
              <a:gd name="T43" fmla="*/ 1590 h 1818"/>
              <a:gd name="T44" fmla="*/ 20 w 2429"/>
              <a:gd name="T45" fmla="*/ 1663 h 1818"/>
              <a:gd name="T46" fmla="*/ 11 w 2429"/>
              <a:gd name="T47" fmla="*/ 1669 h 1818"/>
              <a:gd name="T48" fmla="*/ 1 w 2429"/>
              <a:gd name="T49" fmla="*/ 1689 h 1818"/>
              <a:gd name="T50" fmla="*/ 0 w 2429"/>
              <a:gd name="T51" fmla="*/ 1709 h 1818"/>
              <a:gd name="T52" fmla="*/ 11 w 2429"/>
              <a:gd name="T53" fmla="*/ 1728 h 1818"/>
              <a:gd name="T54" fmla="*/ 20 w 2429"/>
              <a:gd name="T55" fmla="*/ 1734 h 1818"/>
              <a:gd name="T56" fmla="*/ 69 w 2429"/>
              <a:gd name="T57" fmla="*/ 1755 h 1818"/>
              <a:gd name="T58" fmla="*/ 170 w 2429"/>
              <a:gd name="T59" fmla="*/ 1788 h 1818"/>
              <a:gd name="T60" fmla="*/ 272 w 2429"/>
              <a:gd name="T61" fmla="*/ 1809 h 1818"/>
              <a:gd name="T62" fmla="*/ 377 w 2429"/>
              <a:gd name="T63" fmla="*/ 1818 h 1818"/>
              <a:gd name="T64" fmla="*/ 432 w 2429"/>
              <a:gd name="T65" fmla="*/ 1817 h 1818"/>
              <a:gd name="T66" fmla="*/ 443 w 2429"/>
              <a:gd name="T67" fmla="*/ 1816 h 1818"/>
              <a:gd name="T68" fmla="*/ 460 w 2429"/>
              <a:gd name="T69" fmla="*/ 1805 h 1818"/>
              <a:gd name="T70" fmla="*/ 471 w 2429"/>
              <a:gd name="T71" fmla="*/ 1787 h 1818"/>
              <a:gd name="T72" fmla="*/ 471 w 2429"/>
              <a:gd name="T73" fmla="*/ 1766 h 1818"/>
              <a:gd name="T74" fmla="*/ 467 w 2429"/>
              <a:gd name="T75" fmla="*/ 1756 h 1818"/>
              <a:gd name="T76" fmla="*/ 436 w 2429"/>
              <a:gd name="T77" fmla="*/ 1690 h 1818"/>
              <a:gd name="T78" fmla="*/ 405 w 2429"/>
              <a:gd name="T79" fmla="*/ 1624 h 1818"/>
              <a:gd name="T80" fmla="*/ 481 w 2429"/>
              <a:gd name="T81" fmla="*/ 1599 h 1818"/>
              <a:gd name="T82" fmla="*/ 633 w 2429"/>
              <a:gd name="T83" fmla="*/ 1543 h 1818"/>
              <a:gd name="T84" fmla="*/ 783 w 2429"/>
              <a:gd name="T85" fmla="*/ 1481 h 1818"/>
              <a:gd name="T86" fmla="*/ 931 w 2429"/>
              <a:gd name="T87" fmla="*/ 1410 h 1818"/>
              <a:gd name="T88" fmla="*/ 1076 w 2429"/>
              <a:gd name="T89" fmla="*/ 1334 h 1818"/>
              <a:gd name="T90" fmla="*/ 1217 w 2429"/>
              <a:gd name="T91" fmla="*/ 1249 h 1818"/>
              <a:gd name="T92" fmla="*/ 1356 w 2429"/>
              <a:gd name="T93" fmla="*/ 1160 h 1818"/>
              <a:gd name="T94" fmla="*/ 1491 w 2429"/>
              <a:gd name="T95" fmla="*/ 1064 h 1818"/>
              <a:gd name="T96" fmla="*/ 1620 w 2429"/>
              <a:gd name="T97" fmla="*/ 962 h 1818"/>
              <a:gd name="T98" fmla="*/ 1746 w 2429"/>
              <a:gd name="T99" fmla="*/ 855 h 1818"/>
              <a:gd name="T100" fmla="*/ 1867 w 2429"/>
              <a:gd name="T101" fmla="*/ 744 h 1818"/>
              <a:gd name="T102" fmla="*/ 1982 w 2429"/>
              <a:gd name="T103" fmla="*/ 626 h 1818"/>
              <a:gd name="T104" fmla="*/ 2091 w 2429"/>
              <a:gd name="T105" fmla="*/ 505 h 1818"/>
              <a:gd name="T106" fmla="*/ 2195 w 2429"/>
              <a:gd name="T107" fmla="*/ 380 h 1818"/>
              <a:gd name="T108" fmla="*/ 2290 w 2429"/>
              <a:gd name="T109" fmla="*/ 251 h 1818"/>
              <a:gd name="T110" fmla="*/ 2380 w 2429"/>
              <a:gd name="T111" fmla="*/ 118 h 1818"/>
              <a:gd name="T112" fmla="*/ 2423 w 2429"/>
              <a:gd name="T113" fmla="*/ 50 h 1818"/>
              <a:gd name="T114" fmla="*/ 2429 w 2429"/>
              <a:gd name="T115" fmla="*/ 36 h 1818"/>
              <a:gd name="T116" fmla="*/ 2421 w 2429"/>
              <a:gd name="T117" fmla="*/ 13 h 1818"/>
              <a:gd name="T118" fmla="*/ 2399 w 2429"/>
              <a:gd name="T119" fmla="*/ 0 h 1818"/>
              <a:gd name="T120" fmla="*/ 2373 w 2429"/>
              <a:gd name="T121" fmla="*/ 5 h 1818"/>
              <a:gd name="T122" fmla="*/ 2363 w 2429"/>
              <a:gd name="T123" fmla="*/ 15 h 1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29" h="1818">
                <a:moveTo>
                  <a:pt x="2363" y="15"/>
                </a:moveTo>
                <a:lnTo>
                  <a:pt x="2259" y="163"/>
                </a:lnTo>
                <a:lnTo>
                  <a:pt x="2092" y="372"/>
                </a:lnTo>
                <a:lnTo>
                  <a:pt x="1976" y="507"/>
                </a:lnTo>
                <a:lnTo>
                  <a:pt x="1854" y="636"/>
                </a:lnTo>
                <a:lnTo>
                  <a:pt x="1725" y="759"/>
                </a:lnTo>
                <a:lnTo>
                  <a:pt x="1591" y="877"/>
                </a:lnTo>
                <a:lnTo>
                  <a:pt x="1451" y="989"/>
                </a:lnTo>
                <a:lnTo>
                  <a:pt x="1378" y="1042"/>
                </a:lnTo>
                <a:lnTo>
                  <a:pt x="1261" y="1124"/>
                </a:lnTo>
                <a:lnTo>
                  <a:pt x="1018" y="1270"/>
                </a:lnTo>
                <a:lnTo>
                  <a:pt x="766" y="1398"/>
                </a:lnTo>
                <a:lnTo>
                  <a:pt x="507" y="1511"/>
                </a:lnTo>
                <a:lnTo>
                  <a:pt x="375" y="1560"/>
                </a:lnTo>
                <a:lnTo>
                  <a:pt x="355" y="1521"/>
                </a:lnTo>
                <a:lnTo>
                  <a:pt x="336" y="1481"/>
                </a:lnTo>
                <a:lnTo>
                  <a:pt x="327" y="1467"/>
                </a:lnTo>
                <a:lnTo>
                  <a:pt x="302" y="1459"/>
                </a:lnTo>
                <a:lnTo>
                  <a:pt x="278" y="1471"/>
                </a:lnTo>
                <a:lnTo>
                  <a:pt x="263" y="1494"/>
                </a:lnTo>
                <a:lnTo>
                  <a:pt x="263" y="1510"/>
                </a:lnTo>
                <a:lnTo>
                  <a:pt x="144" y="1590"/>
                </a:lnTo>
                <a:lnTo>
                  <a:pt x="20" y="1663"/>
                </a:lnTo>
                <a:lnTo>
                  <a:pt x="11" y="1669"/>
                </a:lnTo>
                <a:lnTo>
                  <a:pt x="1" y="1689"/>
                </a:lnTo>
                <a:lnTo>
                  <a:pt x="0" y="1709"/>
                </a:lnTo>
                <a:lnTo>
                  <a:pt x="11" y="1728"/>
                </a:lnTo>
                <a:lnTo>
                  <a:pt x="20" y="1734"/>
                </a:lnTo>
                <a:lnTo>
                  <a:pt x="69" y="1755"/>
                </a:lnTo>
                <a:lnTo>
                  <a:pt x="170" y="1788"/>
                </a:lnTo>
                <a:lnTo>
                  <a:pt x="272" y="1809"/>
                </a:lnTo>
                <a:lnTo>
                  <a:pt x="377" y="1818"/>
                </a:lnTo>
                <a:lnTo>
                  <a:pt x="432" y="1817"/>
                </a:lnTo>
                <a:lnTo>
                  <a:pt x="443" y="1816"/>
                </a:lnTo>
                <a:lnTo>
                  <a:pt x="460" y="1805"/>
                </a:lnTo>
                <a:lnTo>
                  <a:pt x="471" y="1787"/>
                </a:lnTo>
                <a:lnTo>
                  <a:pt x="471" y="1766"/>
                </a:lnTo>
                <a:lnTo>
                  <a:pt x="467" y="1756"/>
                </a:lnTo>
                <a:lnTo>
                  <a:pt x="436" y="1690"/>
                </a:lnTo>
                <a:lnTo>
                  <a:pt x="405" y="1624"/>
                </a:lnTo>
                <a:lnTo>
                  <a:pt x="481" y="1599"/>
                </a:lnTo>
                <a:lnTo>
                  <a:pt x="633" y="1543"/>
                </a:lnTo>
                <a:lnTo>
                  <a:pt x="783" y="1481"/>
                </a:lnTo>
                <a:lnTo>
                  <a:pt x="931" y="1410"/>
                </a:lnTo>
                <a:lnTo>
                  <a:pt x="1076" y="1334"/>
                </a:lnTo>
                <a:lnTo>
                  <a:pt x="1217" y="1249"/>
                </a:lnTo>
                <a:lnTo>
                  <a:pt x="1356" y="1160"/>
                </a:lnTo>
                <a:lnTo>
                  <a:pt x="1491" y="1064"/>
                </a:lnTo>
                <a:lnTo>
                  <a:pt x="1620" y="962"/>
                </a:lnTo>
                <a:lnTo>
                  <a:pt x="1746" y="855"/>
                </a:lnTo>
                <a:lnTo>
                  <a:pt x="1867" y="744"/>
                </a:lnTo>
                <a:lnTo>
                  <a:pt x="1982" y="626"/>
                </a:lnTo>
                <a:lnTo>
                  <a:pt x="2091" y="505"/>
                </a:lnTo>
                <a:lnTo>
                  <a:pt x="2195" y="380"/>
                </a:lnTo>
                <a:lnTo>
                  <a:pt x="2290" y="251"/>
                </a:lnTo>
                <a:lnTo>
                  <a:pt x="2380" y="118"/>
                </a:lnTo>
                <a:lnTo>
                  <a:pt x="2423" y="50"/>
                </a:lnTo>
                <a:lnTo>
                  <a:pt x="2429" y="36"/>
                </a:lnTo>
                <a:lnTo>
                  <a:pt x="2421" y="13"/>
                </a:lnTo>
                <a:lnTo>
                  <a:pt x="2399" y="0"/>
                </a:lnTo>
                <a:lnTo>
                  <a:pt x="2373" y="5"/>
                </a:lnTo>
                <a:lnTo>
                  <a:pt x="2363" y="15"/>
                </a:lnTo>
              </a:path>
            </a:pathLst>
          </a:custGeom>
          <a:solidFill>
            <a:schemeClr val="tx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81" name="Freeform 295">
            <a:extLst>
              <a:ext uri="{FF2B5EF4-FFF2-40B4-BE49-F238E27FC236}">
                <a16:creationId xmlns:a16="http://schemas.microsoft.com/office/drawing/2014/main" id="{C914529C-AC77-4F88-97E4-88BA3F880423}"/>
              </a:ext>
            </a:extLst>
          </p:cNvPr>
          <p:cNvSpPr>
            <a:spLocks/>
          </p:cNvSpPr>
          <p:nvPr/>
        </p:nvSpPr>
        <p:spPr bwMode="auto">
          <a:xfrm>
            <a:off x="5035833" y="2994512"/>
            <a:ext cx="737973" cy="463444"/>
          </a:xfrm>
          <a:custGeom>
            <a:avLst/>
            <a:gdLst>
              <a:gd name="T0" fmla="*/ 1392 w 1460"/>
              <a:gd name="T1" fmla="*/ 10 h 959"/>
              <a:gd name="T2" fmla="*/ 1384 w 1460"/>
              <a:gd name="T3" fmla="*/ 10 h 959"/>
              <a:gd name="T4" fmla="*/ 1377 w 1460"/>
              <a:gd name="T5" fmla="*/ 11 h 959"/>
              <a:gd name="T6" fmla="*/ 1370 w 1460"/>
              <a:gd name="T7" fmla="*/ 6 h 959"/>
              <a:gd name="T8" fmla="*/ 1359 w 1460"/>
              <a:gd name="T9" fmla="*/ 6 h 959"/>
              <a:gd name="T10" fmla="*/ 1233 w 1460"/>
              <a:gd name="T11" fmla="*/ 23 h 959"/>
              <a:gd name="T12" fmla="*/ 1109 w 1460"/>
              <a:gd name="T13" fmla="*/ 48 h 959"/>
              <a:gd name="T14" fmla="*/ 1100 w 1460"/>
              <a:gd name="T15" fmla="*/ 50 h 959"/>
              <a:gd name="T16" fmla="*/ 1086 w 1460"/>
              <a:gd name="T17" fmla="*/ 65 h 959"/>
              <a:gd name="T18" fmla="*/ 1078 w 1460"/>
              <a:gd name="T19" fmla="*/ 83 h 959"/>
              <a:gd name="T20" fmla="*/ 1079 w 1460"/>
              <a:gd name="T21" fmla="*/ 102 h 959"/>
              <a:gd name="T22" fmla="*/ 1083 w 1460"/>
              <a:gd name="T23" fmla="*/ 111 h 959"/>
              <a:gd name="T24" fmla="*/ 1106 w 1460"/>
              <a:gd name="T25" fmla="*/ 145 h 959"/>
              <a:gd name="T26" fmla="*/ 1130 w 1460"/>
              <a:gd name="T27" fmla="*/ 180 h 959"/>
              <a:gd name="T28" fmla="*/ 996 w 1460"/>
              <a:gd name="T29" fmla="*/ 282 h 959"/>
              <a:gd name="T30" fmla="*/ 723 w 1460"/>
              <a:gd name="T31" fmla="*/ 474 h 959"/>
              <a:gd name="T32" fmla="*/ 443 w 1460"/>
              <a:gd name="T33" fmla="*/ 656 h 959"/>
              <a:gd name="T34" fmla="*/ 156 w 1460"/>
              <a:gd name="T35" fmla="*/ 829 h 959"/>
              <a:gd name="T36" fmla="*/ 11 w 1460"/>
              <a:gd name="T37" fmla="*/ 915 h 959"/>
              <a:gd name="T38" fmla="*/ 2 w 1460"/>
              <a:gd name="T39" fmla="*/ 921 h 959"/>
              <a:gd name="T40" fmla="*/ 0 w 1460"/>
              <a:gd name="T41" fmla="*/ 938 h 959"/>
              <a:gd name="T42" fmla="*/ 7 w 1460"/>
              <a:gd name="T43" fmla="*/ 952 h 959"/>
              <a:gd name="T44" fmla="*/ 24 w 1460"/>
              <a:gd name="T45" fmla="*/ 959 h 959"/>
              <a:gd name="T46" fmla="*/ 34 w 1460"/>
              <a:gd name="T47" fmla="*/ 956 h 959"/>
              <a:gd name="T48" fmla="*/ 111 w 1460"/>
              <a:gd name="T49" fmla="*/ 923 h 959"/>
              <a:gd name="T50" fmla="*/ 263 w 1460"/>
              <a:gd name="T51" fmla="*/ 849 h 959"/>
              <a:gd name="T52" fmla="*/ 484 w 1460"/>
              <a:gd name="T53" fmla="*/ 728 h 959"/>
              <a:gd name="T54" fmla="*/ 769 w 1460"/>
              <a:gd name="T55" fmla="*/ 549 h 959"/>
              <a:gd name="T56" fmla="*/ 1044 w 1460"/>
              <a:gd name="T57" fmla="*/ 352 h 959"/>
              <a:gd name="T58" fmla="*/ 1176 w 1460"/>
              <a:gd name="T59" fmla="*/ 249 h 959"/>
              <a:gd name="T60" fmla="*/ 1182 w 1460"/>
              <a:gd name="T61" fmla="*/ 256 h 959"/>
              <a:gd name="T62" fmla="*/ 1185 w 1460"/>
              <a:gd name="T63" fmla="*/ 263 h 959"/>
              <a:gd name="T64" fmla="*/ 1201 w 1460"/>
              <a:gd name="T65" fmla="*/ 285 h 959"/>
              <a:gd name="T66" fmla="*/ 1231 w 1460"/>
              <a:gd name="T67" fmla="*/ 308 h 959"/>
              <a:gd name="T68" fmla="*/ 1254 w 1460"/>
              <a:gd name="T69" fmla="*/ 316 h 959"/>
              <a:gd name="T70" fmla="*/ 1268 w 1460"/>
              <a:gd name="T71" fmla="*/ 315 h 959"/>
              <a:gd name="T72" fmla="*/ 1284 w 1460"/>
              <a:gd name="T73" fmla="*/ 312 h 959"/>
              <a:gd name="T74" fmla="*/ 1310 w 1460"/>
              <a:gd name="T75" fmla="*/ 295 h 959"/>
              <a:gd name="T76" fmla="*/ 1340 w 1460"/>
              <a:gd name="T77" fmla="*/ 259 h 959"/>
              <a:gd name="T78" fmla="*/ 1357 w 1460"/>
              <a:gd name="T79" fmla="*/ 233 h 959"/>
              <a:gd name="T80" fmla="*/ 1384 w 1460"/>
              <a:gd name="T81" fmla="*/ 192 h 959"/>
              <a:gd name="T82" fmla="*/ 1433 w 1460"/>
              <a:gd name="T83" fmla="*/ 103 h 959"/>
              <a:gd name="T84" fmla="*/ 1455 w 1460"/>
              <a:gd name="T85" fmla="*/ 59 h 959"/>
              <a:gd name="T86" fmla="*/ 1460 w 1460"/>
              <a:gd name="T87" fmla="*/ 43 h 959"/>
              <a:gd name="T88" fmla="*/ 1451 w 1460"/>
              <a:gd name="T89" fmla="*/ 17 h 959"/>
              <a:gd name="T90" fmla="*/ 1429 w 1460"/>
              <a:gd name="T91" fmla="*/ 0 h 959"/>
              <a:gd name="T92" fmla="*/ 1403 w 1460"/>
              <a:gd name="T93" fmla="*/ 0 h 959"/>
              <a:gd name="T94" fmla="*/ 1392 w 1460"/>
              <a:gd name="T95" fmla="*/ 10 h 9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60" h="959">
                <a:moveTo>
                  <a:pt x="1392" y="10"/>
                </a:moveTo>
                <a:lnTo>
                  <a:pt x="1384" y="10"/>
                </a:lnTo>
                <a:lnTo>
                  <a:pt x="1377" y="11"/>
                </a:lnTo>
                <a:lnTo>
                  <a:pt x="1370" y="6"/>
                </a:lnTo>
                <a:lnTo>
                  <a:pt x="1359" y="6"/>
                </a:lnTo>
                <a:lnTo>
                  <a:pt x="1233" y="23"/>
                </a:lnTo>
                <a:lnTo>
                  <a:pt x="1109" y="48"/>
                </a:lnTo>
                <a:lnTo>
                  <a:pt x="1100" y="50"/>
                </a:lnTo>
                <a:lnTo>
                  <a:pt x="1086" y="65"/>
                </a:lnTo>
                <a:lnTo>
                  <a:pt x="1078" y="83"/>
                </a:lnTo>
                <a:lnTo>
                  <a:pt x="1079" y="102"/>
                </a:lnTo>
                <a:lnTo>
                  <a:pt x="1083" y="111"/>
                </a:lnTo>
                <a:lnTo>
                  <a:pt x="1106" y="145"/>
                </a:lnTo>
                <a:lnTo>
                  <a:pt x="1130" y="180"/>
                </a:lnTo>
                <a:lnTo>
                  <a:pt x="996" y="282"/>
                </a:lnTo>
                <a:lnTo>
                  <a:pt x="723" y="474"/>
                </a:lnTo>
                <a:lnTo>
                  <a:pt x="443" y="656"/>
                </a:lnTo>
                <a:lnTo>
                  <a:pt x="156" y="829"/>
                </a:lnTo>
                <a:lnTo>
                  <a:pt x="11" y="915"/>
                </a:lnTo>
                <a:lnTo>
                  <a:pt x="2" y="921"/>
                </a:lnTo>
                <a:lnTo>
                  <a:pt x="0" y="938"/>
                </a:lnTo>
                <a:lnTo>
                  <a:pt x="7" y="952"/>
                </a:lnTo>
                <a:lnTo>
                  <a:pt x="24" y="959"/>
                </a:lnTo>
                <a:lnTo>
                  <a:pt x="34" y="956"/>
                </a:lnTo>
                <a:lnTo>
                  <a:pt x="111" y="923"/>
                </a:lnTo>
                <a:lnTo>
                  <a:pt x="263" y="849"/>
                </a:lnTo>
                <a:lnTo>
                  <a:pt x="484" y="728"/>
                </a:lnTo>
                <a:lnTo>
                  <a:pt x="769" y="549"/>
                </a:lnTo>
                <a:lnTo>
                  <a:pt x="1044" y="352"/>
                </a:lnTo>
                <a:lnTo>
                  <a:pt x="1176" y="249"/>
                </a:lnTo>
                <a:lnTo>
                  <a:pt x="1182" y="256"/>
                </a:lnTo>
                <a:lnTo>
                  <a:pt x="1185" y="263"/>
                </a:lnTo>
                <a:lnTo>
                  <a:pt x="1201" y="285"/>
                </a:lnTo>
                <a:lnTo>
                  <a:pt x="1231" y="308"/>
                </a:lnTo>
                <a:lnTo>
                  <a:pt x="1254" y="316"/>
                </a:lnTo>
                <a:lnTo>
                  <a:pt x="1268" y="315"/>
                </a:lnTo>
                <a:lnTo>
                  <a:pt x="1284" y="312"/>
                </a:lnTo>
                <a:lnTo>
                  <a:pt x="1310" y="295"/>
                </a:lnTo>
                <a:lnTo>
                  <a:pt x="1340" y="259"/>
                </a:lnTo>
                <a:lnTo>
                  <a:pt x="1357" y="233"/>
                </a:lnTo>
                <a:lnTo>
                  <a:pt x="1384" y="192"/>
                </a:lnTo>
                <a:lnTo>
                  <a:pt x="1433" y="103"/>
                </a:lnTo>
                <a:lnTo>
                  <a:pt x="1455" y="59"/>
                </a:lnTo>
                <a:lnTo>
                  <a:pt x="1460" y="43"/>
                </a:lnTo>
                <a:lnTo>
                  <a:pt x="1451" y="17"/>
                </a:lnTo>
                <a:lnTo>
                  <a:pt x="1429" y="0"/>
                </a:lnTo>
                <a:lnTo>
                  <a:pt x="1403" y="0"/>
                </a:lnTo>
                <a:lnTo>
                  <a:pt x="1392" y="1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84" name="Freeform 288">
            <a:extLst>
              <a:ext uri="{FF2B5EF4-FFF2-40B4-BE49-F238E27FC236}">
                <a16:creationId xmlns:a16="http://schemas.microsoft.com/office/drawing/2014/main" id="{0EA86D25-E44F-4EAF-909B-0C0A3DD9E8AF}"/>
              </a:ext>
            </a:extLst>
          </p:cNvPr>
          <p:cNvSpPr>
            <a:spLocks/>
          </p:cNvSpPr>
          <p:nvPr/>
        </p:nvSpPr>
        <p:spPr bwMode="auto">
          <a:xfrm rot="11686673">
            <a:off x="4969746" y="1862829"/>
            <a:ext cx="779762" cy="216965"/>
          </a:xfrm>
          <a:custGeom>
            <a:avLst/>
            <a:gdLst>
              <a:gd name="T0" fmla="*/ 1453 w 1482"/>
              <a:gd name="T1" fmla="*/ 0 h 302"/>
              <a:gd name="T2" fmla="*/ 1285 w 1482"/>
              <a:gd name="T3" fmla="*/ 34 h 302"/>
              <a:gd name="T4" fmla="*/ 1033 w 1482"/>
              <a:gd name="T5" fmla="*/ 85 h 302"/>
              <a:gd name="T6" fmla="*/ 865 w 1482"/>
              <a:gd name="T7" fmla="*/ 114 h 302"/>
              <a:gd name="T8" fmla="*/ 779 w 1482"/>
              <a:gd name="T9" fmla="*/ 124 h 302"/>
              <a:gd name="T10" fmla="*/ 658 w 1482"/>
              <a:gd name="T11" fmla="*/ 136 h 302"/>
              <a:gd name="T12" fmla="*/ 415 w 1482"/>
              <a:gd name="T13" fmla="*/ 144 h 302"/>
              <a:gd name="T14" fmla="*/ 293 w 1482"/>
              <a:gd name="T15" fmla="*/ 146 h 302"/>
              <a:gd name="T16" fmla="*/ 296 w 1482"/>
              <a:gd name="T17" fmla="*/ 115 h 302"/>
              <a:gd name="T18" fmla="*/ 297 w 1482"/>
              <a:gd name="T19" fmla="*/ 84 h 302"/>
              <a:gd name="T20" fmla="*/ 297 w 1482"/>
              <a:gd name="T21" fmla="*/ 74 h 302"/>
              <a:gd name="T22" fmla="*/ 289 w 1482"/>
              <a:gd name="T23" fmla="*/ 58 h 302"/>
              <a:gd name="T24" fmla="*/ 277 w 1482"/>
              <a:gd name="T25" fmla="*/ 49 h 302"/>
              <a:gd name="T26" fmla="*/ 260 w 1482"/>
              <a:gd name="T27" fmla="*/ 46 h 302"/>
              <a:gd name="T28" fmla="*/ 251 w 1482"/>
              <a:gd name="T29" fmla="*/ 48 h 302"/>
              <a:gd name="T30" fmla="*/ 226 w 1482"/>
              <a:gd name="T31" fmla="*/ 48 h 302"/>
              <a:gd name="T32" fmla="*/ 175 w 1482"/>
              <a:gd name="T33" fmla="*/ 61 h 302"/>
              <a:gd name="T34" fmla="*/ 153 w 1482"/>
              <a:gd name="T35" fmla="*/ 69 h 302"/>
              <a:gd name="T36" fmla="*/ 83 w 1482"/>
              <a:gd name="T37" fmla="*/ 91 h 302"/>
              <a:gd name="T38" fmla="*/ 15 w 1482"/>
              <a:gd name="T39" fmla="*/ 119 h 302"/>
              <a:gd name="T40" fmla="*/ 4 w 1482"/>
              <a:gd name="T41" fmla="*/ 127 h 302"/>
              <a:gd name="T42" fmla="*/ 0 w 1482"/>
              <a:gd name="T43" fmla="*/ 149 h 302"/>
              <a:gd name="T44" fmla="*/ 4 w 1482"/>
              <a:gd name="T45" fmla="*/ 159 h 302"/>
              <a:gd name="T46" fmla="*/ 2 w 1482"/>
              <a:gd name="T47" fmla="*/ 168 h 302"/>
              <a:gd name="T48" fmla="*/ 7 w 1482"/>
              <a:gd name="T49" fmla="*/ 185 h 302"/>
              <a:gd name="T50" fmla="*/ 15 w 1482"/>
              <a:gd name="T51" fmla="*/ 192 h 302"/>
              <a:gd name="T52" fmla="*/ 121 w 1482"/>
              <a:gd name="T53" fmla="*/ 245 h 302"/>
              <a:gd name="T54" fmla="*/ 229 w 1482"/>
              <a:gd name="T55" fmla="*/ 297 h 302"/>
              <a:gd name="T56" fmla="*/ 238 w 1482"/>
              <a:gd name="T57" fmla="*/ 302 h 302"/>
              <a:gd name="T58" fmla="*/ 257 w 1482"/>
              <a:gd name="T59" fmla="*/ 301 h 302"/>
              <a:gd name="T60" fmla="*/ 273 w 1482"/>
              <a:gd name="T61" fmla="*/ 291 h 302"/>
              <a:gd name="T62" fmla="*/ 283 w 1482"/>
              <a:gd name="T63" fmla="*/ 275 h 302"/>
              <a:gd name="T64" fmla="*/ 284 w 1482"/>
              <a:gd name="T65" fmla="*/ 264 h 302"/>
              <a:gd name="T66" fmla="*/ 286 w 1482"/>
              <a:gd name="T67" fmla="*/ 250 h 302"/>
              <a:gd name="T68" fmla="*/ 287 w 1482"/>
              <a:gd name="T69" fmla="*/ 234 h 302"/>
              <a:gd name="T70" fmla="*/ 352 w 1482"/>
              <a:gd name="T71" fmla="*/ 236 h 302"/>
              <a:gd name="T72" fmla="*/ 481 w 1482"/>
              <a:gd name="T73" fmla="*/ 233 h 302"/>
              <a:gd name="T74" fmla="*/ 674 w 1482"/>
              <a:gd name="T75" fmla="*/ 218 h 302"/>
              <a:gd name="T76" fmla="*/ 800 w 1482"/>
              <a:gd name="T77" fmla="*/ 203 h 302"/>
              <a:gd name="T78" fmla="*/ 884 w 1482"/>
              <a:gd name="T79" fmla="*/ 192 h 302"/>
              <a:gd name="T80" fmla="*/ 1054 w 1482"/>
              <a:gd name="T81" fmla="*/ 164 h 302"/>
              <a:gd name="T82" fmla="*/ 1223 w 1482"/>
              <a:gd name="T83" fmla="*/ 127 h 302"/>
              <a:gd name="T84" fmla="*/ 1386 w 1482"/>
              <a:gd name="T85" fmla="*/ 76 h 302"/>
              <a:gd name="T86" fmla="*/ 1466 w 1482"/>
              <a:gd name="T87" fmla="*/ 45 h 302"/>
              <a:gd name="T88" fmla="*/ 1475 w 1482"/>
              <a:gd name="T89" fmla="*/ 40 h 302"/>
              <a:gd name="T90" fmla="*/ 1482 w 1482"/>
              <a:gd name="T91" fmla="*/ 24 h 302"/>
              <a:gd name="T92" fmla="*/ 1478 w 1482"/>
              <a:gd name="T93" fmla="*/ 9 h 302"/>
              <a:gd name="T94" fmla="*/ 1464 w 1482"/>
              <a:gd name="T95" fmla="*/ 0 h 302"/>
              <a:gd name="T96" fmla="*/ 1453 w 1482"/>
              <a:gd name="T97" fmla="*/ 0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82" h="302">
                <a:moveTo>
                  <a:pt x="1453" y="0"/>
                </a:moveTo>
                <a:lnTo>
                  <a:pt x="1285" y="34"/>
                </a:lnTo>
                <a:lnTo>
                  <a:pt x="1033" y="85"/>
                </a:lnTo>
                <a:lnTo>
                  <a:pt x="865" y="114"/>
                </a:lnTo>
                <a:lnTo>
                  <a:pt x="779" y="124"/>
                </a:lnTo>
                <a:lnTo>
                  <a:pt x="658" y="136"/>
                </a:lnTo>
                <a:lnTo>
                  <a:pt x="415" y="144"/>
                </a:lnTo>
                <a:lnTo>
                  <a:pt x="293" y="146"/>
                </a:lnTo>
                <a:lnTo>
                  <a:pt x="296" y="115"/>
                </a:lnTo>
                <a:lnTo>
                  <a:pt x="297" y="84"/>
                </a:lnTo>
                <a:lnTo>
                  <a:pt x="297" y="74"/>
                </a:lnTo>
                <a:lnTo>
                  <a:pt x="289" y="58"/>
                </a:lnTo>
                <a:lnTo>
                  <a:pt x="277" y="49"/>
                </a:lnTo>
                <a:lnTo>
                  <a:pt x="260" y="46"/>
                </a:lnTo>
                <a:lnTo>
                  <a:pt x="251" y="48"/>
                </a:lnTo>
                <a:lnTo>
                  <a:pt x="226" y="48"/>
                </a:lnTo>
                <a:lnTo>
                  <a:pt x="175" y="61"/>
                </a:lnTo>
                <a:lnTo>
                  <a:pt x="153" y="69"/>
                </a:lnTo>
                <a:lnTo>
                  <a:pt x="83" y="91"/>
                </a:lnTo>
                <a:lnTo>
                  <a:pt x="15" y="119"/>
                </a:lnTo>
                <a:lnTo>
                  <a:pt x="4" y="127"/>
                </a:lnTo>
                <a:lnTo>
                  <a:pt x="0" y="149"/>
                </a:lnTo>
                <a:lnTo>
                  <a:pt x="4" y="159"/>
                </a:lnTo>
                <a:lnTo>
                  <a:pt x="2" y="168"/>
                </a:lnTo>
                <a:lnTo>
                  <a:pt x="7" y="185"/>
                </a:lnTo>
                <a:lnTo>
                  <a:pt x="15" y="192"/>
                </a:lnTo>
                <a:lnTo>
                  <a:pt x="121" y="245"/>
                </a:lnTo>
                <a:lnTo>
                  <a:pt x="229" y="297"/>
                </a:lnTo>
                <a:lnTo>
                  <a:pt x="238" y="302"/>
                </a:lnTo>
                <a:lnTo>
                  <a:pt x="257" y="301"/>
                </a:lnTo>
                <a:lnTo>
                  <a:pt x="273" y="291"/>
                </a:lnTo>
                <a:lnTo>
                  <a:pt x="283" y="275"/>
                </a:lnTo>
                <a:lnTo>
                  <a:pt x="284" y="264"/>
                </a:lnTo>
                <a:lnTo>
                  <a:pt x="286" y="250"/>
                </a:lnTo>
                <a:lnTo>
                  <a:pt x="287" y="234"/>
                </a:lnTo>
                <a:lnTo>
                  <a:pt x="352" y="236"/>
                </a:lnTo>
                <a:lnTo>
                  <a:pt x="481" y="233"/>
                </a:lnTo>
                <a:lnTo>
                  <a:pt x="674" y="218"/>
                </a:lnTo>
                <a:lnTo>
                  <a:pt x="800" y="203"/>
                </a:lnTo>
                <a:lnTo>
                  <a:pt x="884" y="192"/>
                </a:lnTo>
                <a:lnTo>
                  <a:pt x="1054" y="164"/>
                </a:lnTo>
                <a:lnTo>
                  <a:pt x="1223" y="127"/>
                </a:lnTo>
                <a:lnTo>
                  <a:pt x="1386" y="76"/>
                </a:lnTo>
                <a:lnTo>
                  <a:pt x="1466" y="45"/>
                </a:lnTo>
                <a:lnTo>
                  <a:pt x="1475" y="40"/>
                </a:lnTo>
                <a:lnTo>
                  <a:pt x="1482" y="24"/>
                </a:lnTo>
                <a:lnTo>
                  <a:pt x="1478" y="9"/>
                </a:lnTo>
                <a:lnTo>
                  <a:pt x="1464" y="0"/>
                </a:lnTo>
                <a:lnTo>
                  <a:pt x="145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91" name="Titre 1">
            <a:extLst>
              <a:ext uri="{FF2B5EF4-FFF2-40B4-BE49-F238E27FC236}">
                <a16:creationId xmlns:a16="http://schemas.microsoft.com/office/drawing/2014/main" id="{4D80D231-7264-4C9F-810A-75AC5EA54E41}"/>
              </a:ext>
            </a:extLst>
          </p:cNvPr>
          <p:cNvSpPr txBox="1">
            <a:spLocks/>
          </p:cNvSpPr>
          <p:nvPr/>
        </p:nvSpPr>
        <p:spPr>
          <a:xfrm>
            <a:off x="346641" y="182561"/>
            <a:ext cx="10515600" cy="1064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cap="all">
                <a:solidFill>
                  <a:srgbClr val="FFC000"/>
                </a:solidFill>
                <a:latin typeface="Open Sans" panose="020B0606030504020204" pitchFamily="34" charset="0"/>
              </a:rPr>
              <a:t>Model of the other: </a:t>
            </a:r>
            <a:r>
              <a:rPr lang="en-US" sz="3200" b="1" cap="all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</a:rPr>
              <a:t>Naïve approach</a:t>
            </a:r>
            <a:endParaRPr lang="fr-FR" sz="3200" b="1" cap="all" dirty="0">
              <a:solidFill>
                <a:schemeClr val="tx2">
                  <a:lumMod val="75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173" name="ZoneTexte 172">
            <a:extLst>
              <a:ext uri="{FF2B5EF4-FFF2-40B4-BE49-F238E27FC236}">
                <a16:creationId xmlns:a16="http://schemas.microsoft.com/office/drawing/2014/main" id="{ADFAF2AB-F530-4F77-AB98-DE7BB86032E0}"/>
              </a:ext>
            </a:extLst>
          </p:cNvPr>
          <p:cNvSpPr txBox="1"/>
          <p:nvPr/>
        </p:nvSpPr>
        <p:spPr>
          <a:xfrm>
            <a:off x="1149749" y="2247995"/>
            <a:ext cx="636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. . .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4F664A1B-0138-418F-935F-51FBC1F4187C}"/>
              </a:ext>
            </a:extLst>
          </p:cNvPr>
          <p:cNvSpPr/>
          <p:nvPr/>
        </p:nvSpPr>
        <p:spPr bwMode="auto">
          <a:xfrm>
            <a:off x="5848285" y="2130769"/>
            <a:ext cx="1460846" cy="1173380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SELF 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DECISIONAL MODEL</a:t>
            </a:r>
          </a:p>
        </p:txBody>
      </p:sp>
      <p:sp>
        <p:nvSpPr>
          <p:cNvPr id="179" name="Freeform 295">
            <a:extLst>
              <a:ext uri="{FF2B5EF4-FFF2-40B4-BE49-F238E27FC236}">
                <a16:creationId xmlns:a16="http://schemas.microsoft.com/office/drawing/2014/main" id="{CEF1E0D5-4719-4E11-A949-B952A5BB6F40}"/>
              </a:ext>
            </a:extLst>
          </p:cNvPr>
          <p:cNvSpPr>
            <a:spLocks/>
          </p:cNvSpPr>
          <p:nvPr/>
        </p:nvSpPr>
        <p:spPr bwMode="auto">
          <a:xfrm rot="20040970" flipV="1">
            <a:off x="7453998" y="2474571"/>
            <a:ext cx="809081" cy="405966"/>
          </a:xfrm>
          <a:custGeom>
            <a:avLst/>
            <a:gdLst>
              <a:gd name="T0" fmla="*/ 1392 w 1460"/>
              <a:gd name="T1" fmla="*/ 10 h 959"/>
              <a:gd name="T2" fmla="*/ 1384 w 1460"/>
              <a:gd name="T3" fmla="*/ 10 h 959"/>
              <a:gd name="T4" fmla="*/ 1377 w 1460"/>
              <a:gd name="T5" fmla="*/ 11 h 959"/>
              <a:gd name="T6" fmla="*/ 1370 w 1460"/>
              <a:gd name="T7" fmla="*/ 6 h 959"/>
              <a:gd name="T8" fmla="*/ 1359 w 1460"/>
              <a:gd name="T9" fmla="*/ 6 h 959"/>
              <a:gd name="T10" fmla="*/ 1233 w 1460"/>
              <a:gd name="T11" fmla="*/ 23 h 959"/>
              <a:gd name="T12" fmla="*/ 1109 w 1460"/>
              <a:gd name="T13" fmla="*/ 48 h 959"/>
              <a:gd name="T14" fmla="*/ 1100 w 1460"/>
              <a:gd name="T15" fmla="*/ 50 h 959"/>
              <a:gd name="T16" fmla="*/ 1086 w 1460"/>
              <a:gd name="T17" fmla="*/ 65 h 959"/>
              <a:gd name="T18" fmla="*/ 1078 w 1460"/>
              <a:gd name="T19" fmla="*/ 83 h 959"/>
              <a:gd name="T20" fmla="*/ 1079 w 1460"/>
              <a:gd name="T21" fmla="*/ 102 h 959"/>
              <a:gd name="T22" fmla="*/ 1083 w 1460"/>
              <a:gd name="T23" fmla="*/ 111 h 959"/>
              <a:gd name="T24" fmla="*/ 1106 w 1460"/>
              <a:gd name="T25" fmla="*/ 145 h 959"/>
              <a:gd name="T26" fmla="*/ 1130 w 1460"/>
              <a:gd name="T27" fmla="*/ 180 h 959"/>
              <a:gd name="T28" fmla="*/ 996 w 1460"/>
              <a:gd name="T29" fmla="*/ 282 h 959"/>
              <a:gd name="T30" fmla="*/ 723 w 1460"/>
              <a:gd name="T31" fmla="*/ 474 h 959"/>
              <a:gd name="T32" fmla="*/ 443 w 1460"/>
              <a:gd name="T33" fmla="*/ 656 h 959"/>
              <a:gd name="T34" fmla="*/ 156 w 1460"/>
              <a:gd name="T35" fmla="*/ 829 h 959"/>
              <a:gd name="T36" fmla="*/ 11 w 1460"/>
              <a:gd name="T37" fmla="*/ 915 h 959"/>
              <a:gd name="T38" fmla="*/ 2 w 1460"/>
              <a:gd name="T39" fmla="*/ 921 h 959"/>
              <a:gd name="T40" fmla="*/ 0 w 1460"/>
              <a:gd name="T41" fmla="*/ 938 h 959"/>
              <a:gd name="T42" fmla="*/ 7 w 1460"/>
              <a:gd name="T43" fmla="*/ 952 h 959"/>
              <a:gd name="T44" fmla="*/ 24 w 1460"/>
              <a:gd name="T45" fmla="*/ 959 h 959"/>
              <a:gd name="T46" fmla="*/ 34 w 1460"/>
              <a:gd name="T47" fmla="*/ 956 h 959"/>
              <a:gd name="T48" fmla="*/ 111 w 1460"/>
              <a:gd name="T49" fmla="*/ 923 h 959"/>
              <a:gd name="T50" fmla="*/ 263 w 1460"/>
              <a:gd name="T51" fmla="*/ 849 h 959"/>
              <a:gd name="T52" fmla="*/ 484 w 1460"/>
              <a:gd name="T53" fmla="*/ 728 h 959"/>
              <a:gd name="T54" fmla="*/ 769 w 1460"/>
              <a:gd name="T55" fmla="*/ 549 h 959"/>
              <a:gd name="T56" fmla="*/ 1044 w 1460"/>
              <a:gd name="T57" fmla="*/ 352 h 959"/>
              <a:gd name="T58" fmla="*/ 1176 w 1460"/>
              <a:gd name="T59" fmla="*/ 249 h 959"/>
              <a:gd name="T60" fmla="*/ 1182 w 1460"/>
              <a:gd name="T61" fmla="*/ 256 h 959"/>
              <a:gd name="T62" fmla="*/ 1185 w 1460"/>
              <a:gd name="T63" fmla="*/ 263 h 959"/>
              <a:gd name="T64" fmla="*/ 1201 w 1460"/>
              <a:gd name="T65" fmla="*/ 285 h 959"/>
              <a:gd name="T66" fmla="*/ 1231 w 1460"/>
              <a:gd name="T67" fmla="*/ 308 h 959"/>
              <a:gd name="T68" fmla="*/ 1254 w 1460"/>
              <a:gd name="T69" fmla="*/ 316 h 959"/>
              <a:gd name="T70" fmla="*/ 1268 w 1460"/>
              <a:gd name="T71" fmla="*/ 315 h 959"/>
              <a:gd name="T72" fmla="*/ 1284 w 1460"/>
              <a:gd name="T73" fmla="*/ 312 h 959"/>
              <a:gd name="T74" fmla="*/ 1310 w 1460"/>
              <a:gd name="T75" fmla="*/ 295 h 959"/>
              <a:gd name="T76" fmla="*/ 1340 w 1460"/>
              <a:gd name="T77" fmla="*/ 259 h 959"/>
              <a:gd name="T78" fmla="*/ 1357 w 1460"/>
              <a:gd name="T79" fmla="*/ 233 h 959"/>
              <a:gd name="T80" fmla="*/ 1384 w 1460"/>
              <a:gd name="T81" fmla="*/ 192 h 959"/>
              <a:gd name="T82" fmla="*/ 1433 w 1460"/>
              <a:gd name="T83" fmla="*/ 103 h 959"/>
              <a:gd name="T84" fmla="*/ 1455 w 1460"/>
              <a:gd name="T85" fmla="*/ 59 h 959"/>
              <a:gd name="T86" fmla="*/ 1460 w 1460"/>
              <a:gd name="T87" fmla="*/ 43 h 959"/>
              <a:gd name="T88" fmla="*/ 1451 w 1460"/>
              <a:gd name="T89" fmla="*/ 17 h 959"/>
              <a:gd name="T90" fmla="*/ 1429 w 1460"/>
              <a:gd name="T91" fmla="*/ 0 h 959"/>
              <a:gd name="T92" fmla="*/ 1403 w 1460"/>
              <a:gd name="T93" fmla="*/ 0 h 959"/>
              <a:gd name="T94" fmla="*/ 1392 w 1460"/>
              <a:gd name="T95" fmla="*/ 10 h 9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60" h="959">
                <a:moveTo>
                  <a:pt x="1392" y="10"/>
                </a:moveTo>
                <a:lnTo>
                  <a:pt x="1384" y="10"/>
                </a:lnTo>
                <a:lnTo>
                  <a:pt x="1377" y="11"/>
                </a:lnTo>
                <a:lnTo>
                  <a:pt x="1370" y="6"/>
                </a:lnTo>
                <a:lnTo>
                  <a:pt x="1359" y="6"/>
                </a:lnTo>
                <a:lnTo>
                  <a:pt x="1233" y="23"/>
                </a:lnTo>
                <a:lnTo>
                  <a:pt x="1109" y="48"/>
                </a:lnTo>
                <a:lnTo>
                  <a:pt x="1100" y="50"/>
                </a:lnTo>
                <a:lnTo>
                  <a:pt x="1086" y="65"/>
                </a:lnTo>
                <a:lnTo>
                  <a:pt x="1078" y="83"/>
                </a:lnTo>
                <a:lnTo>
                  <a:pt x="1079" y="102"/>
                </a:lnTo>
                <a:lnTo>
                  <a:pt x="1083" y="111"/>
                </a:lnTo>
                <a:lnTo>
                  <a:pt x="1106" y="145"/>
                </a:lnTo>
                <a:lnTo>
                  <a:pt x="1130" y="180"/>
                </a:lnTo>
                <a:lnTo>
                  <a:pt x="996" y="282"/>
                </a:lnTo>
                <a:lnTo>
                  <a:pt x="723" y="474"/>
                </a:lnTo>
                <a:lnTo>
                  <a:pt x="443" y="656"/>
                </a:lnTo>
                <a:lnTo>
                  <a:pt x="156" y="829"/>
                </a:lnTo>
                <a:lnTo>
                  <a:pt x="11" y="915"/>
                </a:lnTo>
                <a:lnTo>
                  <a:pt x="2" y="921"/>
                </a:lnTo>
                <a:lnTo>
                  <a:pt x="0" y="938"/>
                </a:lnTo>
                <a:lnTo>
                  <a:pt x="7" y="952"/>
                </a:lnTo>
                <a:lnTo>
                  <a:pt x="24" y="959"/>
                </a:lnTo>
                <a:lnTo>
                  <a:pt x="34" y="956"/>
                </a:lnTo>
                <a:lnTo>
                  <a:pt x="111" y="923"/>
                </a:lnTo>
                <a:lnTo>
                  <a:pt x="263" y="849"/>
                </a:lnTo>
                <a:lnTo>
                  <a:pt x="484" y="728"/>
                </a:lnTo>
                <a:lnTo>
                  <a:pt x="769" y="549"/>
                </a:lnTo>
                <a:lnTo>
                  <a:pt x="1044" y="352"/>
                </a:lnTo>
                <a:lnTo>
                  <a:pt x="1176" y="249"/>
                </a:lnTo>
                <a:lnTo>
                  <a:pt x="1182" y="256"/>
                </a:lnTo>
                <a:lnTo>
                  <a:pt x="1185" y="263"/>
                </a:lnTo>
                <a:lnTo>
                  <a:pt x="1201" y="285"/>
                </a:lnTo>
                <a:lnTo>
                  <a:pt x="1231" y="308"/>
                </a:lnTo>
                <a:lnTo>
                  <a:pt x="1254" y="316"/>
                </a:lnTo>
                <a:lnTo>
                  <a:pt x="1268" y="315"/>
                </a:lnTo>
                <a:lnTo>
                  <a:pt x="1284" y="312"/>
                </a:lnTo>
                <a:lnTo>
                  <a:pt x="1310" y="295"/>
                </a:lnTo>
                <a:lnTo>
                  <a:pt x="1340" y="259"/>
                </a:lnTo>
                <a:lnTo>
                  <a:pt x="1357" y="233"/>
                </a:lnTo>
                <a:lnTo>
                  <a:pt x="1384" y="192"/>
                </a:lnTo>
                <a:lnTo>
                  <a:pt x="1433" y="103"/>
                </a:lnTo>
                <a:lnTo>
                  <a:pt x="1455" y="59"/>
                </a:lnTo>
                <a:lnTo>
                  <a:pt x="1460" y="43"/>
                </a:lnTo>
                <a:lnTo>
                  <a:pt x="1451" y="17"/>
                </a:lnTo>
                <a:lnTo>
                  <a:pt x="1429" y="0"/>
                </a:lnTo>
                <a:lnTo>
                  <a:pt x="1403" y="0"/>
                </a:lnTo>
                <a:lnTo>
                  <a:pt x="1392" y="1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0C0D8612-2130-4CE5-9BDD-1FA3204B1809}"/>
              </a:ext>
            </a:extLst>
          </p:cNvPr>
          <p:cNvSpPr/>
          <p:nvPr/>
        </p:nvSpPr>
        <p:spPr>
          <a:xfrm>
            <a:off x="8444435" y="1748951"/>
            <a:ext cx="1240152" cy="7338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i="1" dirty="0">
                <a:solidFill>
                  <a:schemeClr val="tx1"/>
                </a:solidFill>
              </a:rPr>
              <a:t>Utterance</a:t>
            </a:r>
            <a:r>
              <a:rPr lang="fr-FR" i="1" baseline="-25000" dirty="0">
                <a:solidFill>
                  <a:schemeClr val="tx1"/>
                </a:solidFill>
              </a:rPr>
              <a:t>1</a:t>
            </a:r>
            <a:endParaRPr lang="fr-FR" i="1" dirty="0">
              <a:solidFill>
                <a:schemeClr val="tx1"/>
              </a:solidFill>
            </a:endParaRPr>
          </a:p>
        </p:txBody>
      </p:sp>
      <p:sp>
        <p:nvSpPr>
          <p:cNvPr id="182" name="ZoneTexte 181">
            <a:extLst>
              <a:ext uri="{FF2B5EF4-FFF2-40B4-BE49-F238E27FC236}">
                <a16:creationId xmlns:a16="http://schemas.microsoft.com/office/drawing/2014/main" id="{5CE2E5D8-A2D8-4B59-A6C5-DB42C5557995}"/>
              </a:ext>
            </a:extLst>
          </p:cNvPr>
          <p:cNvSpPr txBox="1"/>
          <p:nvPr/>
        </p:nvSpPr>
        <p:spPr>
          <a:xfrm>
            <a:off x="8720294" y="2433044"/>
            <a:ext cx="636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. . .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D162B4F-5447-4338-A8D1-CE2AF59F6E43}"/>
              </a:ext>
            </a:extLst>
          </p:cNvPr>
          <p:cNvSpPr/>
          <p:nvPr/>
        </p:nvSpPr>
        <p:spPr>
          <a:xfrm>
            <a:off x="8423229" y="2960544"/>
            <a:ext cx="1253177" cy="70815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i="1" dirty="0" err="1">
                <a:solidFill>
                  <a:schemeClr val="tx1"/>
                </a:solidFill>
              </a:rPr>
              <a:t>Utterance</a:t>
            </a:r>
            <a:r>
              <a:rPr lang="fr-FR" i="1" baseline="-25000" dirty="0" err="1">
                <a:solidFill>
                  <a:schemeClr val="tx1"/>
                </a:solidFill>
              </a:rPr>
              <a:t>N</a:t>
            </a:r>
            <a:endParaRPr lang="fr-FR" i="1" dirty="0">
              <a:solidFill>
                <a:schemeClr val="tx1"/>
              </a:solidFill>
            </a:endParaRPr>
          </a:p>
        </p:txBody>
      </p:sp>
      <p:sp>
        <p:nvSpPr>
          <p:cNvPr id="188" name="Freeform 295">
            <a:extLst>
              <a:ext uri="{FF2B5EF4-FFF2-40B4-BE49-F238E27FC236}">
                <a16:creationId xmlns:a16="http://schemas.microsoft.com/office/drawing/2014/main" id="{D1F0372C-FFB0-4DD3-9DD7-79BB53B5E6E1}"/>
              </a:ext>
            </a:extLst>
          </p:cNvPr>
          <p:cNvSpPr>
            <a:spLocks/>
          </p:cNvSpPr>
          <p:nvPr/>
        </p:nvSpPr>
        <p:spPr bwMode="auto">
          <a:xfrm rot="19665857" flipV="1">
            <a:off x="9829485" y="2476902"/>
            <a:ext cx="729891" cy="442114"/>
          </a:xfrm>
          <a:custGeom>
            <a:avLst/>
            <a:gdLst>
              <a:gd name="T0" fmla="*/ 1392 w 1460"/>
              <a:gd name="T1" fmla="*/ 10 h 959"/>
              <a:gd name="T2" fmla="*/ 1384 w 1460"/>
              <a:gd name="T3" fmla="*/ 10 h 959"/>
              <a:gd name="T4" fmla="*/ 1377 w 1460"/>
              <a:gd name="T5" fmla="*/ 11 h 959"/>
              <a:gd name="T6" fmla="*/ 1370 w 1460"/>
              <a:gd name="T7" fmla="*/ 6 h 959"/>
              <a:gd name="T8" fmla="*/ 1359 w 1460"/>
              <a:gd name="T9" fmla="*/ 6 h 959"/>
              <a:gd name="T10" fmla="*/ 1233 w 1460"/>
              <a:gd name="T11" fmla="*/ 23 h 959"/>
              <a:gd name="T12" fmla="*/ 1109 w 1460"/>
              <a:gd name="T13" fmla="*/ 48 h 959"/>
              <a:gd name="T14" fmla="*/ 1100 w 1460"/>
              <a:gd name="T15" fmla="*/ 50 h 959"/>
              <a:gd name="T16" fmla="*/ 1086 w 1460"/>
              <a:gd name="T17" fmla="*/ 65 h 959"/>
              <a:gd name="T18" fmla="*/ 1078 w 1460"/>
              <a:gd name="T19" fmla="*/ 83 h 959"/>
              <a:gd name="T20" fmla="*/ 1079 w 1460"/>
              <a:gd name="T21" fmla="*/ 102 h 959"/>
              <a:gd name="T22" fmla="*/ 1083 w 1460"/>
              <a:gd name="T23" fmla="*/ 111 h 959"/>
              <a:gd name="T24" fmla="*/ 1106 w 1460"/>
              <a:gd name="T25" fmla="*/ 145 h 959"/>
              <a:gd name="T26" fmla="*/ 1130 w 1460"/>
              <a:gd name="T27" fmla="*/ 180 h 959"/>
              <a:gd name="T28" fmla="*/ 996 w 1460"/>
              <a:gd name="T29" fmla="*/ 282 h 959"/>
              <a:gd name="T30" fmla="*/ 723 w 1460"/>
              <a:gd name="T31" fmla="*/ 474 h 959"/>
              <a:gd name="T32" fmla="*/ 443 w 1460"/>
              <a:gd name="T33" fmla="*/ 656 h 959"/>
              <a:gd name="T34" fmla="*/ 156 w 1460"/>
              <a:gd name="T35" fmla="*/ 829 h 959"/>
              <a:gd name="T36" fmla="*/ 11 w 1460"/>
              <a:gd name="T37" fmla="*/ 915 h 959"/>
              <a:gd name="T38" fmla="*/ 2 w 1460"/>
              <a:gd name="T39" fmla="*/ 921 h 959"/>
              <a:gd name="T40" fmla="*/ 0 w 1460"/>
              <a:gd name="T41" fmla="*/ 938 h 959"/>
              <a:gd name="T42" fmla="*/ 7 w 1460"/>
              <a:gd name="T43" fmla="*/ 952 h 959"/>
              <a:gd name="T44" fmla="*/ 24 w 1460"/>
              <a:gd name="T45" fmla="*/ 959 h 959"/>
              <a:gd name="T46" fmla="*/ 34 w 1460"/>
              <a:gd name="T47" fmla="*/ 956 h 959"/>
              <a:gd name="T48" fmla="*/ 111 w 1460"/>
              <a:gd name="T49" fmla="*/ 923 h 959"/>
              <a:gd name="T50" fmla="*/ 263 w 1460"/>
              <a:gd name="T51" fmla="*/ 849 h 959"/>
              <a:gd name="T52" fmla="*/ 484 w 1460"/>
              <a:gd name="T53" fmla="*/ 728 h 959"/>
              <a:gd name="T54" fmla="*/ 769 w 1460"/>
              <a:gd name="T55" fmla="*/ 549 h 959"/>
              <a:gd name="T56" fmla="*/ 1044 w 1460"/>
              <a:gd name="T57" fmla="*/ 352 h 959"/>
              <a:gd name="T58" fmla="*/ 1176 w 1460"/>
              <a:gd name="T59" fmla="*/ 249 h 959"/>
              <a:gd name="T60" fmla="*/ 1182 w 1460"/>
              <a:gd name="T61" fmla="*/ 256 h 959"/>
              <a:gd name="T62" fmla="*/ 1185 w 1460"/>
              <a:gd name="T63" fmla="*/ 263 h 959"/>
              <a:gd name="T64" fmla="*/ 1201 w 1460"/>
              <a:gd name="T65" fmla="*/ 285 h 959"/>
              <a:gd name="T66" fmla="*/ 1231 w 1460"/>
              <a:gd name="T67" fmla="*/ 308 h 959"/>
              <a:gd name="T68" fmla="*/ 1254 w 1460"/>
              <a:gd name="T69" fmla="*/ 316 h 959"/>
              <a:gd name="T70" fmla="*/ 1268 w 1460"/>
              <a:gd name="T71" fmla="*/ 315 h 959"/>
              <a:gd name="T72" fmla="*/ 1284 w 1460"/>
              <a:gd name="T73" fmla="*/ 312 h 959"/>
              <a:gd name="T74" fmla="*/ 1310 w 1460"/>
              <a:gd name="T75" fmla="*/ 295 h 959"/>
              <a:gd name="T76" fmla="*/ 1340 w 1460"/>
              <a:gd name="T77" fmla="*/ 259 h 959"/>
              <a:gd name="T78" fmla="*/ 1357 w 1460"/>
              <a:gd name="T79" fmla="*/ 233 h 959"/>
              <a:gd name="T80" fmla="*/ 1384 w 1460"/>
              <a:gd name="T81" fmla="*/ 192 h 959"/>
              <a:gd name="T82" fmla="*/ 1433 w 1460"/>
              <a:gd name="T83" fmla="*/ 103 h 959"/>
              <a:gd name="T84" fmla="*/ 1455 w 1460"/>
              <a:gd name="T85" fmla="*/ 59 h 959"/>
              <a:gd name="T86" fmla="*/ 1460 w 1460"/>
              <a:gd name="T87" fmla="*/ 43 h 959"/>
              <a:gd name="T88" fmla="*/ 1451 w 1460"/>
              <a:gd name="T89" fmla="*/ 17 h 959"/>
              <a:gd name="T90" fmla="*/ 1429 w 1460"/>
              <a:gd name="T91" fmla="*/ 0 h 959"/>
              <a:gd name="T92" fmla="*/ 1403 w 1460"/>
              <a:gd name="T93" fmla="*/ 0 h 959"/>
              <a:gd name="T94" fmla="*/ 1392 w 1460"/>
              <a:gd name="T95" fmla="*/ 10 h 9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60" h="959">
                <a:moveTo>
                  <a:pt x="1392" y="10"/>
                </a:moveTo>
                <a:lnTo>
                  <a:pt x="1384" y="10"/>
                </a:lnTo>
                <a:lnTo>
                  <a:pt x="1377" y="11"/>
                </a:lnTo>
                <a:lnTo>
                  <a:pt x="1370" y="6"/>
                </a:lnTo>
                <a:lnTo>
                  <a:pt x="1359" y="6"/>
                </a:lnTo>
                <a:lnTo>
                  <a:pt x="1233" y="23"/>
                </a:lnTo>
                <a:lnTo>
                  <a:pt x="1109" y="48"/>
                </a:lnTo>
                <a:lnTo>
                  <a:pt x="1100" y="50"/>
                </a:lnTo>
                <a:lnTo>
                  <a:pt x="1086" y="65"/>
                </a:lnTo>
                <a:lnTo>
                  <a:pt x="1078" y="83"/>
                </a:lnTo>
                <a:lnTo>
                  <a:pt x="1079" y="102"/>
                </a:lnTo>
                <a:lnTo>
                  <a:pt x="1083" y="111"/>
                </a:lnTo>
                <a:lnTo>
                  <a:pt x="1106" y="145"/>
                </a:lnTo>
                <a:lnTo>
                  <a:pt x="1130" y="180"/>
                </a:lnTo>
                <a:lnTo>
                  <a:pt x="996" y="282"/>
                </a:lnTo>
                <a:lnTo>
                  <a:pt x="723" y="474"/>
                </a:lnTo>
                <a:lnTo>
                  <a:pt x="443" y="656"/>
                </a:lnTo>
                <a:lnTo>
                  <a:pt x="156" y="829"/>
                </a:lnTo>
                <a:lnTo>
                  <a:pt x="11" y="915"/>
                </a:lnTo>
                <a:lnTo>
                  <a:pt x="2" y="921"/>
                </a:lnTo>
                <a:lnTo>
                  <a:pt x="0" y="938"/>
                </a:lnTo>
                <a:lnTo>
                  <a:pt x="7" y="952"/>
                </a:lnTo>
                <a:lnTo>
                  <a:pt x="24" y="959"/>
                </a:lnTo>
                <a:lnTo>
                  <a:pt x="34" y="956"/>
                </a:lnTo>
                <a:lnTo>
                  <a:pt x="111" y="923"/>
                </a:lnTo>
                <a:lnTo>
                  <a:pt x="263" y="849"/>
                </a:lnTo>
                <a:lnTo>
                  <a:pt x="484" y="728"/>
                </a:lnTo>
                <a:lnTo>
                  <a:pt x="769" y="549"/>
                </a:lnTo>
                <a:lnTo>
                  <a:pt x="1044" y="352"/>
                </a:lnTo>
                <a:lnTo>
                  <a:pt x="1176" y="249"/>
                </a:lnTo>
                <a:lnTo>
                  <a:pt x="1182" y="256"/>
                </a:lnTo>
                <a:lnTo>
                  <a:pt x="1185" y="263"/>
                </a:lnTo>
                <a:lnTo>
                  <a:pt x="1201" y="285"/>
                </a:lnTo>
                <a:lnTo>
                  <a:pt x="1231" y="308"/>
                </a:lnTo>
                <a:lnTo>
                  <a:pt x="1254" y="316"/>
                </a:lnTo>
                <a:lnTo>
                  <a:pt x="1268" y="315"/>
                </a:lnTo>
                <a:lnTo>
                  <a:pt x="1284" y="312"/>
                </a:lnTo>
                <a:lnTo>
                  <a:pt x="1310" y="295"/>
                </a:lnTo>
                <a:lnTo>
                  <a:pt x="1340" y="259"/>
                </a:lnTo>
                <a:lnTo>
                  <a:pt x="1357" y="233"/>
                </a:lnTo>
                <a:lnTo>
                  <a:pt x="1384" y="192"/>
                </a:lnTo>
                <a:lnTo>
                  <a:pt x="1433" y="103"/>
                </a:lnTo>
                <a:lnTo>
                  <a:pt x="1455" y="59"/>
                </a:lnTo>
                <a:lnTo>
                  <a:pt x="1460" y="43"/>
                </a:lnTo>
                <a:lnTo>
                  <a:pt x="1451" y="17"/>
                </a:lnTo>
                <a:lnTo>
                  <a:pt x="1429" y="0"/>
                </a:lnTo>
                <a:lnTo>
                  <a:pt x="1403" y="0"/>
                </a:lnTo>
                <a:lnTo>
                  <a:pt x="1392" y="1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192" name="Groupe 191">
            <a:extLst>
              <a:ext uri="{FF2B5EF4-FFF2-40B4-BE49-F238E27FC236}">
                <a16:creationId xmlns:a16="http://schemas.microsoft.com/office/drawing/2014/main" id="{65848367-01B2-4515-A820-38ABD0CA0040}"/>
              </a:ext>
            </a:extLst>
          </p:cNvPr>
          <p:cNvGrpSpPr/>
          <p:nvPr/>
        </p:nvGrpSpPr>
        <p:grpSpPr>
          <a:xfrm>
            <a:off x="10686930" y="2301683"/>
            <a:ext cx="1250892" cy="924551"/>
            <a:chOff x="10902798" y="1599044"/>
            <a:chExt cx="1250892" cy="924551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71619233-FEDD-4840-AF0B-33F2B63C4344}"/>
                </a:ext>
              </a:extLst>
            </p:cNvPr>
            <p:cNvSpPr/>
            <p:nvPr/>
          </p:nvSpPr>
          <p:spPr>
            <a:xfrm>
              <a:off x="10902798" y="1599044"/>
              <a:ext cx="1088884" cy="73380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b="1" i="1" dirty="0">
                <a:solidFill>
                  <a:schemeClr val="tx1"/>
                </a:solidFill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608CBF9-289F-4867-BCDC-FB6E4E999DAC}"/>
                </a:ext>
              </a:extLst>
            </p:cNvPr>
            <p:cNvSpPr/>
            <p:nvPr/>
          </p:nvSpPr>
          <p:spPr>
            <a:xfrm>
              <a:off x="10983802" y="1702245"/>
              <a:ext cx="1088884" cy="73380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b="1" i="1" dirty="0">
                <a:solidFill>
                  <a:schemeClr val="tx1"/>
                </a:solidFill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191E14AA-7039-4EA7-97FE-DF66EB2FDA01}"/>
                </a:ext>
              </a:extLst>
            </p:cNvPr>
            <p:cNvSpPr/>
            <p:nvPr/>
          </p:nvSpPr>
          <p:spPr>
            <a:xfrm>
              <a:off x="11064806" y="1789795"/>
              <a:ext cx="1088884" cy="733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i="1" dirty="0">
                  <a:solidFill>
                    <a:schemeClr val="tx1"/>
                  </a:solidFill>
                </a:rPr>
                <a:t>Possible</a:t>
              </a:r>
            </a:p>
            <a:p>
              <a:pPr algn="ctr"/>
              <a:r>
                <a:rPr lang="fr-FR" sz="2000" b="1" i="1" dirty="0" err="1">
                  <a:solidFill>
                    <a:schemeClr val="tx1"/>
                  </a:solidFill>
                </a:rPr>
                <a:t>pow</a:t>
              </a:r>
              <a:r>
                <a:rPr lang="fr-FR" sz="2000" b="1" i="1" baseline="-25000" dirty="0" err="1">
                  <a:solidFill>
                    <a:schemeClr val="tx1"/>
                  </a:solidFill>
                </a:rPr>
                <a:t>i</a:t>
              </a:r>
              <a:endParaRPr lang="fr-FR" sz="2000" b="1" i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97" name="Image 132">
            <a:extLst>
              <a:ext uri="{FF2B5EF4-FFF2-40B4-BE49-F238E27FC236}">
                <a16:creationId xmlns:a16="http://schemas.microsoft.com/office/drawing/2014/main" id="{23B9257B-906D-44E7-A49E-D43B64391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292" y="3344458"/>
            <a:ext cx="934148" cy="682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" name="Freeform 287">
            <a:extLst>
              <a:ext uri="{FF2B5EF4-FFF2-40B4-BE49-F238E27FC236}">
                <a16:creationId xmlns:a16="http://schemas.microsoft.com/office/drawing/2014/main" id="{E98FCDBB-1F2B-40CB-9608-6710EC791799}"/>
              </a:ext>
            </a:extLst>
          </p:cNvPr>
          <p:cNvSpPr>
            <a:spLocks/>
          </p:cNvSpPr>
          <p:nvPr/>
        </p:nvSpPr>
        <p:spPr bwMode="auto">
          <a:xfrm rot="20277183">
            <a:off x="7413595" y="3839538"/>
            <a:ext cx="1796982" cy="1154806"/>
          </a:xfrm>
          <a:custGeom>
            <a:avLst/>
            <a:gdLst>
              <a:gd name="T0" fmla="*/ 2363 w 2429"/>
              <a:gd name="T1" fmla="*/ 15 h 1818"/>
              <a:gd name="T2" fmla="*/ 2259 w 2429"/>
              <a:gd name="T3" fmla="*/ 163 h 1818"/>
              <a:gd name="T4" fmla="*/ 2092 w 2429"/>
              <a:gd name="T5" fmla="*/ 372 h 1818"/>
              <a:gd name="T6" fmla="*/ 1976 w 2429"/>
              <a:gd name="T7" fmla="*/ 507 h 1818"/>
              <a:gd name="T8" fmla="*/ 1854 w 2429"/>
              <a:gd name="T9" fmla="*/ 636 h 1818"/>
              <a:gd name="T10" fmla="*/ 1725 w 2429"/>
              <a:gd name="T11" fmla="*/ 759 h 1818"/>
              <a:gd name="T12" fmla="*/ 1591 w 2429"/>
              <a:gd name="T13" fmla="*/ 877 h 1818"/>
              <a:gd name="T14" fmla="*/ 1451 w 2429"/>
              <a:gd name="T15" fmla="*/ 989 h 1818"/>
              <a:gd name="T16" fmla="*/ 1378 w 2429"/>
              <a:gd name="T17" fmla="*/ 1042 h 1818"/>
              <a:gd name="T18" fmla="*/ 1261 w 2429"/>
              <a:gd name="T19" fmla="*/ 1124 h 1818"/>
              <a:gd name="T20" fmla="*/ 1018 w 2429"/>
              <a:gd name="T21" fmla="*/ 1270 h 1818"/>
              <a:gd name="T22" fmla="*/ 766 w 2429"/>
              <a:gd name="T23" fmla="*/ 1398 h 1818"/>
              <a:gd name="T24" fmla="*/ 507 w 2429"/>
              <a:gd name="T25" fmla="*/ 1511 h 1818"/>
              <a:gd name="T26" fmla="*/ 375 w 2429"/>
              <a:gd name="T27" fmla="*/ 1560 h 1818"/>
              <a:gd name="T28" fmla="*/ 355 w 2429"/>
              <a:gd name="T29" fmla="*/ 1521 h 1818"/>
              <a:gd name="T30" fmla="*/ 336 w 2429"/>
              <a:gd name="T31" fmla="*/ 1481 h 1818"/>
              <a:gd name="T32" fmla="*/ 327 w 2429"/>
              <a:gd name="T33" fmla="*/ 1467 h 1818"/>
              <a:gd name="T34" fmla="*/ 302 w 2429"/>
              <a:gd name="T35" fmla="*/ 1459 h 1818"/>
              <a:gd name="T36" fmla="*/ 278 w 2429"/>
              <a:gd name="T37" fmla="*/ 1471 h 1818"/>
              <a:gd name="T38" fmla="*/ 263 w 2429"/>
              <a:gd name="T39" fmla="*/ 1494 h 1818"/>
              <a:gd name="T40" fmla="*/ 263 w 2429"/>
              <a:gd name="T41" fmla="*/ 1510 h 1818"/>
              <a:gd name="T42" fmla="*/ 144 w 2429"/>
              <a:gd name="T43" fmla="*/ 1590 h 1818"/>
              <a:gd name="T44" fmla="*/ 20 w 2429"/>
              <a:gd name="T45" fmla="*/ 1663 h 1818"/>
              <a:gd name="T46" fmla="*/ 11 w 2429"/>
              <a:gd name="T47" fmla="*/ 1669 h 1818"/>
              <a:gd name="T48" fmla="*/ 1 w 2429"/>
              <a:gd name="T49" fmla="*/ 1689 h 1818"/>
              <a:gd name="T50" fmla="*/ 0 w 2429"/>
              <a:gd name="T51" fmla="*/ 1709 h 1818"/>
              <a:gd name="T52" fmla="*/ 11 w 2429"/>
              <a:gd name="T53" fmla="*/ 1728 h 1818"/>
              <a:gd name="T54" fmla="*/ 20 w 2429"/>
              <a:gd name="T55" fmla="*/ 1734 h 1818"/>
              <a:gd name="T56" fmla="*/ 69 w 2429"/>
              <a:gd name="T57" fmla="*/ 1755 h 1818"/>
              <a:gd name="T58" fmla="*/ 170 w 2429"/>
              <a:gd name="T59" fmla="*/ 1788 h 1818"/>
              <a:gd name="T60" fmla="*/ 272 w 2429"/>
              <a:gd name="T61" fmla="*/ 1809 h 1818"/>
              <a:gd name="T62" fmla="*/ 377 w 2429"/>
              <a:gd name="T63" fmla="*/ 1818 h 1818"/>
              <a:gd name="T64" fmla="*/ 432 w 2429"/>
              <a:gd name="T65" fmla="*/ 1817 h 1818"/>
              <a:gd name="T66" fmla="*/ 443 w 2429"/>
              <a:gd name="T67" fmla="*/ 1816 h 1818"/>
              <a:gd name="T68" fmla="*/ 460 w 2429"/>
              <a:gd name="T69" fmla="*/ 1805 h 1818"/>
              <a:gd name="T70" fmla="*/ 471 w 2429"/>
              <a:gd name="T71" fmla="*/ 1787 h 1818"/>
              <a:gd name="T72" fmla="*/ 471 w 2429"/>
              <a:gd name="T73" fmla="*/ 1766 h 1818"/>
              <a:gd name="T74" fmla="*/ 467 w 2429"/>
              <a:gd name="T75" fmla="*/ 1756 h 1818"/>
              <a:gd name="T76" fmla="*/ 436 w 2429"/>
              <a:gd name="T77" fmla="*/ 1690 h 1818"/>
              <a:gd name="T78" fmla="*/ 405 w 2429"/>
              <a:gd name="T79" fmla="*/ 1624 h 1818"/>
              <a:gd name="T80" fmla="*/ 481 w 2429"/>
              <a:gd name="T81" fmla="*/ 1599 h 1818"/>
              <a:gd name="T82" fmla="*/ 633 w 2429"/>
              <a:gd name="T83" fmla="*/ 1543 h 1818"/>
              <a:gd name="T84" fmla="*/ 783 w 2429"/>
              <a:gd name="T85" fmla="*/ 1481 h 1818"/>
              <a:gd name="T86" fmla="*/ 931 w 2429"/>
              <a:gd name="T87" fmla="*/ 1410 h 1818"/>
              <a:gd name="T88" fmla="*/ 1076 w 2429"/>
              <a:gd name="T89" fmla="*/ 1334 h 1818"/>
              <a:gd name="T90" fmla="*/ 1217 w 2429"/>
              <a:gd name="T91" fmla="*/ 1249 h 1818"/>
              <a:gd name="T92" fmla="*/ 1356 w 2429"/>
              <a:gd name="T93" fmla="*/ 1160 h 1818"/>
              <a:gd name="T94" fmla="*/ 1491 w 2429"/>
              <a:gd name="T95" fmla="*/ 1064 h 1818"/>
              <a:gd name="T96" fmla="*/ 1620 w 2429"/>
              <a:gd name="T97" fmla="*/ 962 h 1818"/>
              <a:gd name="T98" fmla="*/ 1746 w 2429"/>
              <a:gd name="T99" fmla="*/ 855 h 1818"/>
              <a:gd name="T100" fmla="*/ 1867 w 2429"/>
              <a:gd name="T101" fmla="*/ 744 h 1818"/>
              <a:gd name="T102" fmla="*/ 1982 w 2429"/>
              <a:gd name="T103" fmla="*/ 626 h 1818"/>
              <a:gd name="T104" fmla="*/ 2091 w 2429"/>
              <a:gd name="T105" fmla="*/ 505 h 1818"/>
              <a:gd name="T106" fmla="*/ 2195 w 2429"/>
              <a:gd name="T107" fmla="*/ 380 h 1818"/>
              <a:gd name="T108" fmla="*/ 2290 w 2429"/>
              <a:gd name="T109" fmla="*/ 251 h 1818"/>
              <a:gd name="T110" fmla="*/ 2380 w 2429"/>
              <a:gd name="T111" fmla="*/ 118 h 1818"/>
              <a:gd name="T112" fmla="*/ 2423 w 2429"/>
              <a:gd name="T113" fmla="*/ 50 h 1818"/>
              <a:gd name="T114" fmla="*/ 2429 w 2429"/>
              <a:gd name="T115" fmla="*/ 36 h 1818"/>
              <a:gd name="T116" fmla="*/ 2421 w 2429"/>
              <a:gd name="T117" fmla="*/ 13 h 1818"/>
              <a:gd name="T118" fmla="*/ 2399 w 2429"/>
              <a:gd name="T119" fmla="*/ 0 h 1818"/>
              <a:gd name="T120" fmla="*/ 2373 w 2429"/>
              <a:gd name="T121" fmla="*/ 5 h 1818"/>
              <a:gd name="T122" fmla="*/ 2363 w 2429"/>
              <a:gd name="T123" fmla="*/ 15 h 1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29" h="1818">
                <a:moveTo>
                  <a:pt x="2363" y="15"/>
                </a:moveTo>
                <a:lnTo>
                  <a:pt x="2259" y="163"/>
                </a:lnTo>
                <a:lnTo>
                  <a:pt x="2092" y="372"/>
                </a:lnTo>
                <a:lnTo>
                  <a:pt x="1976" y="507"/>
                </a:lnTo>
                <a:lnTo>
                  <a:pt x="1854" y="636"/>
                </a:lnTo>
                <a:lnTo>
                  <a:pt x="1725" y="759"/>
                </a:lnTo>
                <a:lnTo>
                  <a:pt x="1591" y="877"/>
                </a:lnTo>
                <a:lnTo>
                  <a:pt x="1451" y="989"/>
                </a:lnTo>
                <a:lnTo>
                  <a:pt x="1378" y="1042"/>
                </a:lnTo>
                <a:lnTo>
                  <a:pt x="1261" y="1124"/>
                </a:lnTo>
                <a:lnTo>
                  <a:pt x="1018" y="1270"/>
                </a:lnTo>
                <a:lnTo>
                  <a:pt x="766" y="1398"/>
                </a:lnTo>
                <a:lnTo>
                  <a:pt x="507" y="1511"/>
                </a:lnTo>
                <a:lnTo>
                  <a:pt x="375" y="1560"/>
                </a:lnTo>
                <a:lnTo>
                  <a:pt x="355" y="1521"/>
                </a:lnTo>
                <a:lnTo>
                  <a:pt x="336" y="1481"/>
                </a:lnTo>
                <a:lnTo>
                  <a:pt x="327" y="1467"/>
                </a:lnTo>
                <a:lnTo>
                  <a:pt x="302" y="1459"/>
                </a:lnTo>
                <a:lnTo>
                  <a:pt x="278" y="1471"/>
                </a:lnTo>
                <a:lnTo>
                  <a:pt x="263" y="1494"/>
                </a:lnTo>
                <a:lnTo>
                  <a:pt x="263" y="1510"/>
                </a:lnTo>
                <a:lnTo>
                  <a:pt x="144" y="1590"/>
                </a:lnTo>
                <a:lnTo>
                  <a:pt x="20" y="1663"/>
                </a:lnTo>
                <a:lnTo>
                  <a:pt x="11" y="1669"/>
                </a:lnTo>
                <a:lnTo>
                  <a:pt x="1" y="1689"/>
                </a:lnTo>
                <a:lnTo>
                  <a:pt x="0" y="1709"/>
                </a:lnTo>
                <a:lnTo>
                  <a:pt x="11" y="1728"/>
                </a:lnTo>
                <a:lnTo>
                  <a:pt x="20" y="1734"/>
                </a:lnTo>
                <a:lnTo>
                  <a:pt x="69" y="1755"/>
                </a:lnTo>
                <a:lnTo>
                  <a:pt x="170" y="1788"/>
                </a:lnTo>
                <a:lnTo>
                  <a:pt x="272" y="1809"/>
                </a:lnTo>
                <a:lnTo>
                  <a:pt x="377" y="1818"/>
                </a:lnTo>
                <a:lnTo>
                  <a:pt x="432" y="1817"/>
                </a:lnTo>
                <a:lnTo>
                  <a:pt x="443" y="1816"/>
                </a:lnTo>
                <a:lnTo>
                  <a:pt x="460" y="1805"/>
                </a:lnTo>
                <a:lnTo>
                  <a:pt x="471" y="1787"/>
                </a:lnTo>
                <a:lnTo>
                  <a:pt x="471" y="1766"/>
                </a:lnTo>
                <a:lnTo>
                  <a:pt x="467" y="1756"/>
                </a:lnTo>
                <a:lnTo>
                  <a:pt x="436" y="1690"/>
                </a:lnTo>
                <a:lnTo>
                  <a:pt x="405" y="1624"/>
                </a:lnTo>
                <a:lnTo>
                  <a:pt x="481" y="1599"/>
                </a:lnTo>
                <a:lnTo>
                  <a:pt x="633" y="1543"/>
                </a:lnTo>
                <a:lnTo>
                  <a:pt x="783" y="1481"/>
                </a:lnTo>
                <a:lnTo>
                  <a:pt x="931" y="1410"/>
                </a:lnTo>
                <a:lnTo>
                  <a:pt x="1076" y="1334"/>
                </a:lnTo>
                <a:lnTo>
                  <a:pt x="1217" y="1249"/>
                </a:lnTo>
                <a:lnTo>
                  <a:pt x="1356" y="1160"/>
                </a:lnTo>
                <a:lnTo>
                  <a:pt x="1491" y="1064"/>
                </a:lnTo>
                <a:lnTo>
                  <a:pt x="1620" y="962"/>
                </a:lnTo>
                <a:lnTo>
                  <a:pt x="1746" y="855"/>
                </a:lnTo>
                <a:lnTo>
                  <a:pt x="1867" y="744"/>
                </a:lnTo>
                <a:lnTo>
                  <a:pt x="1982" y="626"/>
                </a:lnTo>
                <a:lnTo>
                  <a:pt x="2091" y="505"/>
                </a:lnTo>
                <a:lnTo>
                  <a:pt x="2195" y="380"/>
                </a:lnTo>
                <a:lnTo>
                  <a:pt x="2290" y="251"/>
                </a:lnTo>
                <a:lnTo>
                  <a:pt x="2380" y="118"/>
                </a:lnTo>
                <a:lnTo>
                  <a:pt x="2423" y="50"/>
                </a:lnTo>
                <a:lnTo>
                  <a:pt x="2429" y="36"/>
                </a:lnTo>
                <a:lnTo>
                  <a:pt x="2421" y="13"/>
                </a:lnTo>
                <a:lnTo>
                  <a:pt x="2399" y="0"/>
                </a:lnTo>
                <a:lnTo>
                  <a:pt x="2373" y="5"/>
                </a:lnTo>
                <a:lnTo>
                  <a:pt x="2363" y="15"/>
                </a:lnTo>
              </a:path>
            </a:pathLst>
          </a:custGeom>
          <a:solidFill>
            <a:schemeClr val="tx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A26F47BE-651A-4F51-9672-1A720BAB8550}"/>
              </a:ext>
            </a:extLst>
          </p:cNvPr>
          <p:cNvSpPr/>
          <p:nvPr/>
        </p:nvSpPr>
        <p:spPr bwMode="auto">
          <a:xfrm>
            <a:off x="7570259" y="4242718"/>
            <a:ext cx="1859684" cy="34844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rgbClr val="44546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</a:t>
            </a:r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85" name="Groupe 184">
            <a:extLst>
              <a:ext uri="{FF2B5EF4-FFF2-40B4-BE49-F238E27FC236}">
                <a16:creationId xmlns:a16="http://schemas.microsoft.com/office/drawing/2014/main" id="{BC9AE3D2-BF4F-4465-9B16-8630EE09D0F5}"/>
              </a:ext>
            </a:extLst>
          </p:cNvPr>
          <p:cNvGrpSpPr/>
          <p:nvPr/>
        </p:nvGrpSpPr>
        <p:grpSpPr>
          <a:xfrm>
            <a:off x="2271445" y="1457687"/>
            <a:ext cx="210621" cy="819088"/>
            <a:chOff x="1533767" y="2696891"/>
            <a:chExt cx="383574" cy="1497498"/>
          </a:xfrm>
        </p:grpSpPr>
        <p:sp>
          <p:nvSpPr>
            <p:cNvPr id="189" name="Oval 18">
              <a:extLst>
                <a:ext uri="{FF2B5EF4-FFF2-40B4-BE49-F238E27FC236}">
                  <a16:creationId xmlns:a16="http://schemas.microsoft.com/office/drawing/2014/main" id="{6C88D506-3B57-48C8-A2C1-9722C7429B15}"/>
                </a:ext>
              </a:extLst>
            </p:cNvPr>
            <p:cNvSpPr/>
            <p:nvPr/>
          </p:nvSpPr>
          <p:spPr>
            <a:xfrm>
              <a:off x="1533767" y="3464483"/>
              <a:ext cx="383574" cy="346110"/>
            </a:xfrm>
            <a:prstGeom prst="ellipse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90" name="Oval 18">
              <a:extLst>
                <a:ext uri="{FF2B5EF4-FFF2-40B4-BE49-F238E27FC236}">
                  <a16:creationId xmlns:a16="http://schemas.microsoft.com/office/drawing/2014/main" id="{5A826C7D-94B5-4F0D-BE56-8D1517B5E104}"/>
                </a:ext>
              </a:extLst>
            </p:cNvPr>
            <p:cNvSpPr/>
            <p:nvPr/>
          </p:nvSpPr>
          <p:spPr>
            <a:xfrm>
              <a:off x="1533767" y="3848279"/>
              <a:ext cx="383574" cy="346110"/>
            </a:xfrm>
            <a:prstGeom prst="ellipse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98" name="Oval 18">
              <a:extLst>
                <a:ext uri="{FF2B5EF4-FFF2-40B4-BE49-F238E27FC236}">
                  <a16:creationId xmlns:a16="http://schemas.microsoft.com/office/drawing/2014/main" id="{DB0F6963-9AC8-4B51-A549-89CF73196BEB}"/>
                </a:ext>
              </a:extLst>
            </p:cNvPr>
            <p:cNvSpPr/>
            <p:nvPr/>
          </p:nvSpPr>
          <p:spPr>
            <a:xfrm>
              <a:off x="1533767" y="3080687"/>
              <a:ext cx="383574" cy="346110"/>
            </a:xfrm>
            <a:prstGeom prst="ellipse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99" name="Oval 18">
              <a:extLst>
                <a:ext uri="{FF2B5EF4-FFF2-40B4-BE49-F238E27FC236}">
                  <a16:creationId xmlns:a16="http://schemas.microsoft.com/office/drawing/2014/main" id="{46D27679-7471-4963-A43E-89B6AFF1C579}"/>
                </a:ext>
              </a:extLst>
            </p:cNvPr>
            <p:cNvSpPr/>
            <p:nvPr/>
          </p:nvSpPr>
          <p:spPr>
            <a:xfrm>
              <a:off x="1533767" y="2696891"/>
              <a:ext cx="383574" cy="346110"/>
            </a:xfrm>
            <a:prstGeom prst="ellipse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0" name="Groupe 209">
            <a:extLst>
              <a:ext uri="{FF2B5EF4-FFF2-40B4-BE49-F238E27FC236}">
                <a16:creationId xmlns:a16="http://schemas.microsoft.com/office/drawing/2014/main" id="{AD4F173C-66FB-484B-82B8-F7ABDD71074A}"/>
              </a:ext>
            </a:extLst>
          </p:cNvPr>
          <p:cNvGrpSpPr/>
          <p:nvPr/>
        </p:nvGrpSpPr>
        <p:grpSpPr>
          <a:xfrm>
            <a:off x="2994794" y="1442342"/>
            <a:ext cx="210621" cy="803820"/>
            <a:chOff x="1533767" y="2696891"/>
            <a:chExt cx="383574" cy="1497498"/>
          </a:xfrm>
        </p:grpSpPr>
        <p:sp>
          <p:nvSpPr>
            <p:cNvPr id="211" name="Oval 18">
              <a:extLst>
                <a:ext uri="{FF2B5EF4-FFF2-40B4-BE49-F238E27FC236}">
                  <a16:creationId xmlns:a16="http://schemas.microsoft.com/office/drawing/2014/main" id="{960DC691-602B-4DDD-9016-167325DD269C}"/>
                </a:ext>
              </a:extLst>
            </p:cNvPr>
            <p:cNvSpPr/>
            <p:nvPr/>
          </p:nvSpPr>
          <p:spPr>
            <a:xfrm>
              <a:off x="1533767" y="3464483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Oval 18">
              <a:extLst>
                <a:ext uri="{FF2B5EF4-FFF2-40B4-BE49-F238E27FC236}">
                  <a16:creationId xmlns:a16="http://schemas.microsoft.com/office/drawing/2014/main" id="{80CB9CE5-21F2-44A0-A9E2-8708CE5FD928}"/>
                </a:ext>
              </a:extLst>
            </p:cNvPr>
            <p:cNvSpPr/>
            <p:nvPr/>
          </p:nvSpPr>
          <p:spPr>
            <a:xfrm>
              <a:off x="1533767" y="3848279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3" name="Oval 18">
              <a:extLst>
                <a:ext uri="{FF2B5EF4-FFF2-40B4-BE49-F238E27FC236}">
                  <a16:creationId xmlns:a16="http://schemas.microsoft.com/office/drawing/2014/main" id="{3AF04A73-7CB7-4F3D-A5EE-B0FC181718C8}"/>
                </a:ext>
              </a:extLst>
            </p:cNvPr>
            <p:cNvSpPr/>
            <p:nvPr/>
          </p:nvSpPr>
          <p:spPr>
            <a:xfrm>
              <a:off x="1533767" y="3080687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4" name="Oval 18">
              <a:extLst>
                <a:ext uri="{FF2B5EF4-FFF2-40B4-BE49-F238E27FC236}">
                  <a16:creationId xmlns:a16="http://schemas.microsoft.com/office/drawing/2014/main" id="{6AD2D93B-7201-435E-A7DB-49A6E9726B63}"/>
                </a:ext>
              </a:extLst>
            </p:cNvPr>
            <p:cNvSpPr/>
            <p:nvPr/>
          </p:nvSpPr>
          <p:spPr>
            <a:xfrm>
              <a:off x="1533767" y="2696891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5" name="Groupe 224">
            <a:extLst>
              <a:ext uri="{FF2B5EF4-FFF2-40B4-BE49-F238E27FC236}">
                <a16:creationId xmlns:a16="http://schemas.microsoft.com/office/drawing/2014/main" id="{D14ED982-ACCF-4609-BE25-FD25D52C411B}"/>
              </a:ext>
            </a:extLst>
          </p:cNvPr>
          <p:cNvGrpSpPr/>
          <p:nvPr/>
        </p:nvGrpSpPr>
        <p:grpSpPr>
          <a:xfrm>
            <a:off x="3666078" y="1457687"/>
            <a:ext cx="210621" cy="803820"/>
            <a:chOff x="1533767" y="2696891"/>
            <a:chExt cx="383574" cy="1497498"/>
          </a:xfrm>
        </p:grpSpPr>
        <p:sp>
          <p:nvSpPr>
            <p:cNvPr id="226" name="Oval 18">
              <a:extLst>
                <a:ext uri="{FF2B5EF4-FFF2-40B4-BE49-F238E27FC236}">
                  <a16:creationId xmlns:a16="http://schemas.microsoft.com/office/drawing/2014/main" id="{847DA5CB-FADC-442B-B389-5273771C402E}"/>
                </a:ext>
              </a:extLst>
            </p:cNvPr>
            <p:cNvSpPr/>
            <p:nvPr/>
          </p:nvSpPr>
          <p:spPr>
            <a:xfrm>
              <a:off x="1533767" y="3464483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7" name="Oval 18">
              <a:extLst>
                <a:ext uri="{FF2B5EF4-FFF2-40B4-BE49-F238E27FC236}">
                  <a16:creationId xmlns:a16="http://schemas.microsoft.com/office/drawing/2014/main" id="{34506AAC-955B-470D-A888-85AAC15C095F}"/>
                </a:ext>
              </a:extLst>
            </p:cNvPr>
            <p:cNvSpPr/>
            <p:nvPr/>
          </p:nvSpPr>
          <p:spPr>
            <a:xfrm>
              <a:off x="1533767" y="3848279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8" name="Oval 18">
              <a:extLst>
                <a:ext uri="{FF2B5EF4-FFF2-40B4-BE49-F238E27FC236}">
                  <a16:creationId xmlns:a16="http://schemas.microsoft.com/office/drawing/2014/main" id="{36C36AD9-6828-42DF-9ACC-C503354B3425}"/>
                </a:ext>
              </a:extLst>
            </p:cNvPr>
            <p:cNvSpPr/>
            <p:nvPr/>
          </p:nvSpPr>
          <p:spPr>
            <a:xfrm>
              <a:off x="1533767" y="3080687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9" name="Oval 18">
              <a:extLst>
                <a:ext uri="{FF2B5EF4-FFF2-40B4-BE49-F238E27FC236}">
                  <a16:creationId xmlns:a16="http://schemas.microsoft.com/office/drawing/2014/main" id="{BF0FF612-FD9D-4F1F-9939-B8B4FCBCB338}"/>
                </a:ext>
              </a:extLst>
            </p:cNvPr>
            <p:cNvSpPr/>
            <p:nvPr/>
          </p:nvSpPr>
          <p:spPr>
            <a:xfrm>
              <a:off x="1533767" y="2696891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0" name="Groupe 229">
            <a:extLst>
              <a:ext uri="{FF2B5EF4-FFF2-40B4-BE49-F238E27FC236}">
                <a16:creationId xmlns:a16="http://schemas.microsoft.com/office/drawing/2014/main" id="{8FE8D0D5-D08C-4971-9930-94757F1C14D0}"/>
              </a:ext>
            </a:extLst>
          </p:cNvPr>
          <p:cNvGrpSpPr/>
          <p:nvPr/>
        </p:nvGrpSpPr>
        <p:grpSpPr>
          <a:xfrm>
            <a:off x="4403640" y="1446767"/>
            <a:ext cx="210621" cy="803820"/>
            <a:chOff x="1533767" y="2696891"/>
            <a:chExt cx="383574" cy="1497498"/>
          </a:xfrm>
        </p:grpSpPr>
        <p:sp>
          <p:nvSpPr>
            <p:cNvPr id="231" name="Oval 18">
              <a:extLst>
                <a:ext uri="{FF2B5EF4-FFF2-40B4-BE49-F238E27FC236}">
                  <a16:creationId xmlns:a16="http://schemas.microsoft.com/office/drawing/2014/main" id="{D415D0D0-D702-4D99-8CAA-3321794BB4F5}"/>
                </a:ext>
              </a:extLst>
            </p:cNvPr>
            <p:cNvSpPr/>
            <p:nvPr/>
          </p:nvSpPr>
          <p:spPr>
            <a:xfrm>
              <a:off x="1533767" y="3464483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2" name="Oval 18">
              <a:extLst>
                <a:ext uri="{FF2B5EF4-FFF2-40B4-BE49-F238E27FC236}">
                  <a16:creationId xmlns:a16="http://schemas.microsoft.com/office/drawing/2014/main" id="{0933B547-919F-403A-8862-42E2732B3970}"/>
                </a:ext>
              </a:extLst>
            </p:cNvPr>
            <p:cNvSpPr/>
            <p:nvPr/>
          </p:nvSpPr>
          <p:spPr>
            <a:xfrm>
              <a:off x="1533767" y="3848279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3" name="Oval 18">
              <a:extLst>
                <a:ext uri="{FF2B5EF4-FFF2-40B4-BE49-F238E27FC236}">
                  <a16:creationId xmlns:a16="http://schemas.microsoft.com/office/drawing/2014/main" id="{9F90BF5E-BFE0-49A9-A4A9-BE1085F9ADA2}"/>
                </a:ext>
              </a:extLst>
            </p:cNvPr>
            <p:cNvSpPr/>
            <p:nvPr/>
          </p:nvSpPr>
          <p:spPr>
            <a:xfrm>
              <a:off x="1533767" y="3080687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4" name="Oval 18">
              <a:extLst>
                <a:ext uri="{FF2B5EF4-FFF2-40B4-BE49-F238E27FC236}">
                  <a16:creationId xmlns:a16="http://schemas.microsoft.com/office/drawing/2014/main" id="{E35E7FD4-715C-45CC-80B8-26B65369F6EA}"/>
                </a:ext>
              </a:extLst>
            </p:cNvPr>
            <p:cNvSpPr/>
            <p:nvPr/>
          </p:nvSpPr>
          <p:spPr>
            <a:xfrm>
              <a:off x="1533767" y="2696891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5" name="Rectangle 234">
            <a:extLst>
              <a:ext uri="{FF2B5EF4-FFF2-40B4-BE49-F238E27FC236}">
                <a16:creationId xmlns:a16="http://schemas.microsoft.com/office/drawing/2014/main" id="{A403D0EA-7B09-4A00-ACFA-EE045D3D188F}"/>
              </a:ext>
            </a:extLst>
          </p:cNvPr>
          <p:cNvSpPr/>
          <p:nvPr/>
        </p:nvSpPr>
        <p:spPr>
          <a:xfrm>
            <a:off x="1868725" y="2915228"/>
            <a:ext cx="3030279" cy="944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73B9ABA4-06FE-48FD-B3A0-7B19692D8EFA}"/>
              </a:ext>
            </a:extLst>
          </p:cNvPr>
          <p:cNvSpPr/>
          <p:nvPr/>
        </p:nvSpPr>
        <p:spPr>
          <a:xfrm>
            <a:off x="1075403" y="2915228"/>
            <a:ext cx="743781" cy="9443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i="1" dirty="0" err="1">
                <a:solidFill>
                  <a:schemeClr val="tx1"/>
                </a:solidFill>
              </a:rPr>
              <a:t>Pow</a:t>
            </a:r>
            <a:r>
              <a:rPr lang="fr-FR" sz="2400" i="1" dirty="0">
                <a:solidFill>
                  <a:schemeClr val="tx1"/>
                </a:solidFill>
              </a:rPr>
              <a:t> N</a:t>
            </a:r>
          </a:p>
        </p:txBody>
      </p:sp>
      <p:grpSp>
        <p:nvGrpSpPr>
          <p:cNvPr id="237" name="Groupe 236">
            <a:extLst>
              <a:ext uri="{FF2B5EF4-FFF2-40B4-BE49-F238E27FC236}">
                <a16:creationId xmlns:a16="http://schemas.microsoft.com/office/drawing/2014/main" id="{E93CF6F3-F57E-46CC-B034-7F3CDFF30899}"/>
              </a:ext>
            </a:extLst>
          </p:cNvPr>
          <p:cNvGrpSpPr/>
          <p:nvPr/>
        </p:nvGrpSpPr>
        <p:grpSpPr>
          <a:xfrm>
            <a:off x="2276739" y="2995713"/>
            <a:ext cx="210621" cy="819088"/>
            <a:chOff x="1533767" y="2696891"/>
            <a:chExt cx="383574" cy="1497498"/>
          </a:xfrm>
        </p:grpSpPr>
        <p:sp>
          <p:nvSpPr>
            <p:cNvPr id="238" name="Oval 18">
              <a:extLst>
                <a:ext uri="{FF2B5EF4-FFF2-40B4-BE49-F238E27FC236}">
                  <a16:creationId xmlns:a16="http://schemas.microsoft.com/office/drawing/2014/main" id="{5086B412-FC6A-4F74-89A4-8B00B1E16E36}"/>
                </a:ext>
              </a:extLst>
            </p:cNvPr>
            <p:cNvSpPr/>
            <p:nvPr/>
          </p:nvSpPr>
          <p:spPr>
            <a:xfrm>
              <a:off x="1533767" y="3464483"/>
              <a:ext cx="383574" cy="346110"/>
            </a:xfrm>
            <a:prstGeom prst="ellipse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9" name="Oval 18">
              <a:extLst>
                <a:ext uri="{FF2B5EF4-FFF2-40B4-BE49-F238E27FC236}">
                  <a16:creationId xmlns:a16="http://schemas.microsoft.com/office/drawing/2014/main" id="{27CCDC0B-36DA-4D3D-99B9-F0F50A59BC40}"/>
                </a:ext>
              </a:extLst>
            </p:cNvPr>
            <p:cNvSpPr/>
            <p:nvPr/>
          </p:nvSpPr>
          <p:spPr>
            <a:xfrm>
              <a:off x="1533767" y="3848279"/>
              <a:ext cx="383574" cy="346110"/>
            </a:xfrm>
            <a:prstGeom prst="ellipse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0" name="Oval 18">
              <a:extLst>
                <a:ext uri="{FF2B5EF4-FFF2-40B4-BE49-F238E27FC236}">
                  <a16:creationId xmlns:a16="http://schemas.microsoft.com/office/drawing/2014/main" id="{802D7AA4-7037-456A-8FD4-0BB16D05D262}"/>
                </a:ext>
              </a:extLst>
            </p:cNvPr>
            <p:cNvSpPr/>
            <p:nvPr/>
          </p:nvSpPr>
          <p:spPr>
            <a:xfrm>
              <a:off x="1533767" y="3080687"/>
              <a:ext cx="383574" cy="346110"/>
            </a:xfrm>
            <a:prstGeom prst="ellipse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1" name="Oval 18">
              <a:extLst>
                <a:ext uri="{FF2B5EF4-FFF2-40B4-BE49-F238E27FC236}">
                  <a16:creationId xmlns:a16="http://schemas.microsoft.com/office/drawing/2014/main" id="{B835D4ED-B97F-4CBB-BC8A-F5F976712721}"/>
                </a:ext>
              </a:extLst>
            </p:cNvPr>
            <p:cNvSpPr/>
            <p:nvPr/>
          </p:nvSpPr>
          <p:spPr>
            <a:xfrm>
              <a:off x="1533767" y="2696891"/>
              <a:ext cx="383574" cy="346110"/>
            </a:xfrm>
            <a:prstGeom prst="ellipse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2" name="Groupe 241">
            <a:extLst>
              <a:ext uri="{FF2B5EF4-FFF2-40B4-BE49-F238E27FC236}">
                <a16:creationId xmlns:a16="http://schemas.microsoft.com/office/drawing/2014/main" id="{981F8122-139D-4EAA-8035-21EFFC8008F0}"/>
              </a:ext>
            </a:extLst>
          </p:cNvPr>
          <p:cNvGrpSpPr/>
          <p:nvPr/>
        </p:nvGrpSpPr>
        <p:grpSpPr>
          <a:xfrm>
            <a:off x="3000088" y="2980368"/>
            <a:ext cx="210621" cy="803820"/>
            <a:chOff x="1533767" y="2696891"/>
            <a:chExt cx="383574" cy="1497498"/>
          </a:xfrm>
        </p:grpSpPr>
        <p:sp>
          <p:nvSpPr>
            <p:cNvPr id="243" name="Oval 18">
              <a:extLst>
                <a:ext uri="{FF2B5EF4-FFF2-40B4-BE49-F238E27FC236}">
                  <a16:creationId xmlns:a16="http://schemas.microsoft.com/office/drawing/2014/main" id="{A8275EEA-ECF4-486F-B72D-D4E3D5059045}"/>
                </a:ext>
              </a:extLst>
            </p:cNvPr>
            <p:cNvSpPr/>
            <p:nvPr/>
          </p:nvSpPr>
          <p:spPr>
            <a:xfrm>
              <a:off x="1533767" y="3464483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4" name="Oval 18">
              <a:extLst>
                <a:ext uri="{FF2B5EF4-FFF2-40B4-BE49-F238E27FC236}">
                  <a16:creationId xmlns:a16="http://schemas.microsoft.com/office/drawing/2014/main" id="{F60D80A9-2DB7-4815-B952-980153C6D861}"/>
                </a:ext>
              </a:extLst>
            </p:cNvPr>
            <p:cNvSpPr/>
            <p:nvPr/>
          </p:nvSpPr>
          <p:spPr>
            <a:xfrm>
              <a:off x="1533767" y="3848279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5" name="Oval 18">
              <a:extLst>
                <a:ext uri="{FF2B5EF4-FFF2-40B4-BE49-F238E27FC236}">
                  <a16:creationId xmlns:a16="http://schemas.microsoft.com/office/drawing/2014/main" id="{3880F7B4-6619-4990-A77E-52D737D0ACE4}"/>
                </a:ext>
              </a:extLst>
            </p:cNvPr>
            <p:cNvSpPr/>
            <p:nvPr/>
          </p:nvSpPr>
          <p:spPr>
            <a:xfrm>
              <a:off x="1533767" y="3080687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6" name="Oval 18">
              <a:extLst>
                <a:ext uri="{FF2B5EF4-FFF2-40B4-BE49-F238E27FC236}">
                  <a16:creationId xmlns:a16="http://schemas.microsoft.com/office/drawing/2014/main" id="{F6052CE2-2D2B-4FCD-A491-A64F38D3C88D}"/>
                </a:ext>
              </a:extLst>
            </p:cNvPr>
            <p:cNvSpPr/>
            <p:nvPr/>
          </p:nvSpPr>
          <p:spPr>
            <a:xfrm>
              <a:off x="1533767" y="2696891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7" name="Groupe 246">
            <a:extLst>
              <a:ext uri="{FF2B5EF4-FFF2-40B4-BE49-F238E27FC236}">
                <a16:creationId xmlns:a16="http://schemas.microsoft.com/office/drawing/2014/main" id="{9CBD06FF-FC15-4192-934E-7BC2D06A01B4}"/>
              </a:ext>
            </a:extLst>
          </p:cNvPr>
          <p:cNvGrpSpPr/>
          <p:nvPr/>
        </p:nvGrpSpPr>
        <p:grpSpPr>
          <a:xfrm>
            <a:off x="3671372" y="2995713"/>
            <a:ext cx="210621" cy="803820"/>
            <a:chOff x="1533767" y="2696891"/>
            <a:chExt cx="383574" cy="1497498"/>
          </a:xfrm>
        </p:grpSpPr>
        <p:sp>
          <p:nvSpPr>
            <p:cNvPr id="248" name="Oval 18">
              <a:extLst>
                <a:ext uri="{FF2B5EF4-FFF2-40B4-BE49-F238E27FC236}">
                  <a16:creationId xmlns:a16="http://schemas.microsoft.com/office/drawing/2014/main" id="{FE865BFF-BE0A-4794-BD97-50BE6E215DE0}"/>
                </a:ext>
              </a:extLst>
            </p:cNvPr>
            <p:cNvSpPr/>
            <p:nvPr/>
          </p:nvSpPr>
          <p:spPr>
            <a:xfrm>
              <a:off x="1533767" y="3464483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9" name="Oval 18">
              <a:extLst>
                <a:ext uri="{FF2B5EF4-FFF2-40B4-BE49-F238E27FC236}">
                  <a16:creationId xmlns:a16="http://schemas.microsoft.com/office/drawing/2014/main" id="{B8026B1D-B508-4C1A-B4DF-0886A0BF3FA9}"/>
                </a:ext>
              </a:extLst>
            </p:cNvPr>
            <p:cNvSpPr/>
            <p:nvPr/>
          </p:nvSpPr>
          <p:spPr>
            <a:xfrm>
              <a:off x="1533767" y="3848279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0" name="Oval 18">
              <a:extLst>
                <a:ext uri="{FF2B5EF4-FFF2-40B4-BE49-F238E27FC236}">
                  <a16:creationId xmlns:a16="http://schemas.microsoft.com/office/drawing/2014/main" id="{2C51D57F-4ADD-4FD8-98B0-E70B54BEF78F}"/>
                </a:ext>
              </a:extLst>
            </p:cNvPr>
            <p:cNvSpPr/>
            <p:nvPr/>
          </p:nvSpPr>
          <p:spPr>
            <a:xfrm>
              <a:off x="1533767" y="3080687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1" name="Oval 18">
              <a:extLst>
                <a:ext uri="{FF2B5EF4-FFF2-40B4-BE49-F238E27FC236}">
                  <a16:creationId xmlns:a16="http://schemas.microsoft.com/office/drawing/2014/main" id="{C1717392-620B-4C93-AFEB-17BD8590904A}"/>
                </a:ext>
              </a:extLst>
            </p:cNvPr>
            <p:cNvSpPr/>
            <p:nvPr/>
          </p:nvSpPr>
          <p:spPr>
            <a:xfrm>
              <a:off x="1533767" y="2696891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Groupe 251">
            <a:extLst>
              <a:ext uri="{FF2B5EF4-FFF2-40B4-BE49-F238E27FC236}">
                <a16:creationId xmlns:a16="http://schemas.microsoft.com/office/drawing/2014/main" id="{A2D1B3CC-633F-403A-A1D3-447A70945168}"/>
              </a:ext>
            </a:extLst>
          </p:cNvPr>
          <p:cNvGrpSpPr/>
          <p:nvPr/>
        </p:nvGrpSpPr>
        <p:grpSpPr>
          <a:xfrm>
            <a:off x="4408934" y="2984793"/>
            <a:ext cx="210621" cy="803820"/>
            <a:chOff x="1533767" y="2696891"/>
            <a:chExt cx="383574" cy="1497498"/>
          </a:xfrm>
        </p:grpSpPr>
        <p:sp>
          <p:nvSpPr>
            <p:cNvPr id="253" name="Oval 18">
              <a:extLst>
                <a:ext uri="{FF2B5EF4-FFF2-40B4-BE49-F238E27FC236}">
                  <a16:creationId xmlns:a16="http://schemas.microsoft.com/office/drawing/2014/main" id="{523A507C-E573-45FD-B133-AC1973C8BAE3}"/>
                </a:ext>
              </a:extLst>
            </p:cNvPr>
            <p:cNvSpPr/>
            <p:nvPr/>
          </p:nvSpPr>
          <p:spPr>
            <a:xfrm>
              <a:off x="1533767" y="3464483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4" name="Oval 18">
              <a:extLst>
                <a:ext uri="{FF2B5EF4-FFF2-40B4-BE49-F238E27FC236}">
                  <a16:creationId xmlns:a16="http://schemas.microsoft.com/office/drawing/2014/main" id="{24825F3F-EBC3-4D4B-BC3C-70B188F9764A}"/>
                </a:ext>
              </a:extLst>
            </p:cNvPr>
            <p:cNvSpPr/>
            <p:nvPr/>
          </p:nvSpPr>
          <p:spPr>
            <a:xfrm>
              <a:off x="1533767" y="3848279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5" name="Oval 18">
              <a:extLst>
                <a:ext uri="{FF2B5EF4-FFF2-40B4-BE49-F238E27FC236}">
                  <a16:creationId xmlns:a16="http://schemas.microsoft.com/office/drawing/2014/main" id="{EDEBD7DC-78CD-4FEB-8E0D-67588F058DB0}"/>
                </a:ext>
              </a:extLst>
            </p:cNvPr>
            <p:cNvSpPr/>
            <p:nvPr/>
          </p:nvSpPr>
          <p:spPr>
            <a:xfrm>
              <a:off x="1533767" y="3080687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6" name="Oval 18">
              <a:extLst>
                <a:ext uri="{FF2B5EF4-FFF2-40B4-BE49-F238E27FC236}">
                  <a16:creationId xmlns:a16="http://schemas.microsoft.com/office/drawing/2014/main" id="{167E4094-8A2D-4110-88D9-5AD0CC03BA77}"/>
                </a:ext>
              </a:extLst>
            </p:cNvPr>
            <p:cNvSpPr/>
            <p:nvPr/>
          </p:nvSpPr>
          <p:spPr>
            <a:xfrm>
              <a:off x="1533767" y="2696891"/>
              <a:ext cx="383574" cy="346110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96" name="ZoneTexte 195">
            <a:extLst>
              <a:ext uri="{FF2B5EF4-FFF2-40B4-BE49-F238E27FC236}">
                <a16:creationId xmlns:a16="http://schemas.microsoft.com/office/drawing/2014/main" id="{0C1D4028-99A5-4623-9EDA-C2D351B0B417}"/>
              </a:ext>
            </a:extLst>
          </p:cNvPr>
          <p:cNvSpPr txBox="1"/>
          <p:nvPr/>
        </p:nvSpPr>
        <p:spPr>
          <a:xfrm>
            <a:off x="4111335" y="1292105"/>
            <a:ext cx="813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X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34EDE78-77B0-4280-9901-2C13A9BBE5C5}"/>
              </a:ext>
            </a:extLst>
          </p:cNvPr>
          <p:cNvSpPr txBox="1"/>
          <p:nvPr/>
        </p:nvSpPr>
        <p:spPr>
          <a:xfrm>
            <a:off x="3413098" y="2849499"/>
            <a:ext cx="813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X</a:t>
            </a:r>
          </a:p>
        </p:txBody>
      </p:sp>
      <p:sp>
        <p:nvSpPr>
          <p:cNvPr id="257" name="ZoneTexte 256">
            <a:extLst>
              <a:ext uri="{FF2B5EF4-FFF2-40B4-BE49-F238E27FC236}">
                <a16:creationId xmlns:a16="http://schemas.microsoft.com/office/drawing/2014/main" id="{1B818BEC-37A6-4BCC-A11E-58B2A40415CB}"/>
              </a:ext>
            </a:extLst>
          </p:cNvPr>
          <p:cNvSpPr txBox="1"/>
          <p:nvPr/>
        </p:nvSpPr>
        <p:spPr>
          <a:xfrm>
            <a:off x="1984598" y="1269304"/>
            <a:ext cx="813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X</a:t>
            </a:r>
          </a:p>
        </p:txBody>
      </p:sp>
      <p:sp>
        <p:nvSpPr>
          <p:cNvPr id="76" name="Signe de multiplication 75">
            <a:extLst>
              <a:ext uri="{FF2B5EF4-FFF2-40B4-BE49-F238E27FC236}">
                <a16:creationId xmlns:a16="http://schemas.microsoft.com/office/drawing/2014/main" id="{B544F0DA-ADF0-474C-A1F3-764647249DAE}"/>
              </a:ext>
            </a:extLst>
          </p:cNvPr>
          <p:cNvSpPr/>
          <p:nvPr/>
        </p:nvSpPr>
        <p:spPr>
          <a:xfrm>
            <a:off x="3360953" y="4130673"/>
            <a:ext cx="873686" cy="9256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B40BF6B-AAFD-4B87-B348-C7B01F14611B}"/>
              </a:ext>
            </a:extLst>
          </p:cNvPr>
          <p:cNvSpPr/>
          <p:nvPr/>
        </p:nvSpPr>
        <p:spPr>
          <a:xfrm>
            <a:off x="4319211" y="4104000"/>
            <a:ext cx="4457589" cy="920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COMBINATORY EXPLOSION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8D4454-7680-4872-8BDD-0FE32E224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9316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6B329964-C7DE-4029-8EC0-3AF4CE42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76" y="205142"/>
            <a:ext cx="11511616" cy="1064475"/>
          </a:xfrm>
        </p:spPr>
        <p:txBody>
          <a:bodyPr>
            <a:normAutofit/>
          </a:bodyPr>
          <a:lstStyle/>
          <a:p>
            <a:r>
              <a:rPr lang="en-US" sz="3200" b="1" cap="all" dirty="0">
                <a:solidFill>
                  <a:srgbClr val="FFC000"/>
                </a:solidFill>
                <a:latin typeface="Open Sans" panose="020B0606030504020204" pitchFamily="34" charset="0"/>
              </a:rPr>
              <a:t>Model of the other:</a:t>
            </a:r>
            <a:r>
              <a:rPr lang="en-US" sz="32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 reasoning with uncertainty</a:t>
            </a:r>
            <a:endParaRPr lang="fr-FR" sz="32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F8B8C64-2E80-476E-9B03-8FBBD8E95CD3}"/>
              </a:ext>
            </a:extLst>
          </p:cNvPr>
          <p:cNvSpPr txBox="1"/>
          <p:nvPr/>
        </p:nvSpPr>
        <p:spPr>
          <a:xfrm>
            <a:off x="581499" y="1344304"/>
            <a:ext cx="3238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Total </a:t>
            </a:r>
            <a:r>
              <a:rPr lang="fr-FR" sz="2000" b="1" dirty="0" err="1"/>
              <a:t>order</a:t>
            </a:r>
            <a:r>
              <a:rPr lang="fr-FR" sz="2000" b="1" dirty="0"/>
              <a:t> on </a:t>
            </a:r>
            <a:r>
              <a:rPr lang="fr-FR" sz="2000" b="1" dirty="0" err="1"/>
              <a:t>preferences</a:t>
            </a:r>
            <a:r>
              <a:rPr lang="fr-FR" sz="2000" b="1" dirty="0"/>
              <a:t> 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8967C4AA-75B2-4257-8443-BBCB579D3523}"/>
              </a:ext>
            </a:extLst>
          </p:cNvPr>
          <p:cNvSpPr txBox="1"/>
          <p:nvPr/>
        </p:nvSpPr>
        <p:spPr>
          <a:xfrm>
            <a:off x="5209811" y="1344304"/>
            <a:ext cx="202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For </a:t>
            </a:r>
            <a:r>
              <a:rPr lang="fr-FR" sz="2000" b="1" dirty="0" err="1"/>
              <a:t>each</a:t>
            </a:r>
            <a:r>
              <a:rPr lang="fr-FR" sz="2000" b="1" dirty="0"/>
              <a:t> </a:t>
            </a:r>
            <a:r>
              <a:rPr lang="fr-FR" sz="2000" b="1" dirty="0" err="1"/>
              <a:t>Pow</a:t>
            </a:r>
            <a:r>
              <a:rPr lang="fr-FR" sz="2000" b="1" baseline="-25000" dirty="0" err="1"/>
              <a:t>i</a:t>
            </a:r>
            <a:r>
              <a:rPr lang="fr-FR" sz="2000" b="1" dirty="0"/>
              <a:t> 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6E6F95C0-1361-4E8E-8C1A-4EF482DCC338}"/>
              </a:ext>
            </a:extLst>
          </p:cNvPr>
          <p:cNvSpPr txBox="1"/>
          <p:nvPr/>
        </p:nvSpPr>
        <p:spPr>
          <a:xfrm>
            <a:off x="5245662" y="2121601"/>
            <a:ext cx="2672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/>
              <a:t>Compute</a:t>
            </a:r>
            <a:r>
              <a:rPr lang="fr-FR" sz="2000" dirty="0"/>
              <a:t> nb </a:t>
            </a:r>
            <a:r>
              <a:rPr lang="fr-FR" sz="2000" dirty="0" err="1"/>
              <a:t>Sat</a:t>
            </a:r>
            <a:r>
              <a:rPr lang="fr-FR" sz="2000" dirty="0"/>
              <a:t> values</a:t>
            </a:r>
          </a:p>
          <a:p>
            <a:r>
              <a:rPr lang="fr-FR" sz="2000" dirty="0" err="1"/>
              <a:t>Pow</a:t>
            </a:r>
            <a:r>
              <a:rPr lang="fr-FR" sz="2000" dirty="0"/>
              <a:t> = 0.6 </a:t>
            </a:r>
          </a:p>
          <a:p>
            <a:r>
              <a:rPr lang="fr-FR" sz="2000" dirty="0"/>
              <a:t>|S| = 4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DD6F2464-899F-47A9-ADC2-2446D628DF9E}"/>
              </a:ext>
            </a:extLst>
          </p:cNvPr>
          <p:cNvSpPr txBox="1"/>
          <p:nvPr/>
        </p:nvSpPr>
        <p:spPr>
          <a:xfrm>
            <a:off x="8799799" y="1339702"/>
            <a:ext cx="2521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 Extract hypotheses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3AB61ED6-1451-4AAC-835D-0E9044152469}"/>
              </a:ext>
            </a:extLst>
          </p:cNvPr>
          <p:cNvSpPr txBox="1"/>
          <p:nvPr/>
        </p:nvSpPr>
        <p:spPr>
          <a:xfrm>
            <a:off x="8849814" y="1984839"/>
            <a:ext cx="29259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Set of possible </a:t>
            </a:r>
            <a:r>
              <a:rPr lang="fr-FR" sz="2000" dirty="0" err="1">
                <a:solidFill>
                  <a:srgbClr val="FF0000"/>
                </a:solidFill>
              </a:rPr>
              <a:t>sat</a:t>
            </a:r>
            <a:r>
              <a:rPr lang="fr-FR" sz="2000" dirty="0">
                <a:solidFill>
                  <a:srgbClr val="FF0000"/>
                </a:solidFill>
              </a:rPr>
              <a:t> values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dirty="0">
                <a:solidFill>
                  <a:srgbClr val="FF0000"/>
                </a:solidFill>
              </a:rPr>
              <a:t>S = {</a:t>
            </a:r>
            <a:r>
              <a:rPr lang="fr-FR" sz="2000" dirty="0" err="1">
                <a:solidFill>
                  <a:srgbClr val="FF0000"/>
                </a:solidFill>
              </a:rPr>
              <a:t>Jap,It</a:t>
            </a:r>
            <a:r>
              <a:rPr lang="fr-FR" sz="2000" dirty="0">
                <a:solidFill>
                  <a:srgbClr val="FF0000"/>
                </a:solidFill>
              </a:rPr>
              <a:t> ,</a:t>
            </a:r>
            <a:r>
              <a:rPr lang="fr-FR" sz="2000" dirty="0" err="1">
                <a:solidFill>
                  <a:srgbClr val="FF0000"/>
                </a:solidFill>
              </a:rPr>
              <a:t>Ch</a:t>
            </a:r>
            <a:r>
              <a:rPr lang="fr-FR" sz="2000" dirty="0">
                <a:solidFill>
                  <a:srgbClr val="FF0000"/>
                </a:solidFill>
              </a:rPr>
              <a:t>, Fr}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dirty="0">
                <a:solidFill>
                  <a:srgbClr val="FF0000"/>
                </a:solidFill>
              </a:rPr>
              <a:t>S= {</a:t>
            </a:r>
            <a:r>
              <a:rPr lang="fr-FR" sz="2000" dirty="0" err="1">
                <a:solidFill>
                  <a:srgbClr val="FF0000"/>
                </a:solidFill>
              </a:rPr>
              <a:t>Ind</a:t>
            </a:r>
            <a:r>
              <a:rPr lang="fr-FR" sz="2000" dirty="0">
                <a:solidFill>
                  <a:srgbClr val="FF0000"/>
                </a:solidFill>
              </a:rPr>
              <a:t>, Mex, </a:t>
            </a:r>
            <a:r>
              <a:rPr lang="fr-FR" sz="2000" dirty="0" err="1">
                <a:solidFill>
                  <a:srgbClr val="FF0000"/>
                </a:solidFill>
              </a:rPr>
              <a:t>Kor</a:t>
            </a:r>
            <a:r>
              <a:rPr lang="fr-FR" sz="2000" dirty="0">
                <a:solidFill>
                  <a:srgbClr val="FF0000"/>
                </a:solidFill>
              </a:rPr>
              <a:t>, </a:t>
            </a:r>
            <a:r>
              <a:rPr lang="fr-FR" sz="2000" dirty="0" err="1">
                <a:solidFill>
                  <a:srgbClr val="FF0000"/>
                </a:solidFill>
              </a:rPr>
              <a:t>Ch</a:t>
            </a:r>
            <a:r>
              <a:rPr lang="fr-FR" sz="2000" dirty="0">
                <a:solidFill>
                  <a:srgbClr val="FF0000"/>
                </a:solidFill>
              </a:rPr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dirty="0">
                <a:solidFill>
                  <a:srgbClr val="FF0000"/>
                </a:solidFill>
              </a:rPr>
              <a:t>S ={ Fr, It, </a:t>
            </a:r>
            <a:r>
              <a:rPr lang="fr-FR" sz="2000" dirty="0" err="1">
                <a:solidFill>
                  <a:srgbClr val="FF0000"/>
                </a:solidFill>
              </a:rPr>
              <a:t>Ch</a:t>
            </a:r>
            <a:r>
              <a:rPr lang="fr-FR" sz="2000" dirty="0">
                <a:solidFill>
                  <a:srgbClr val="FF0000"/>
                </a:solidFill>
              </a:rPr>
              <a:t>, Jap}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dirty="0">
                <a:solidFill>
                  <a:srgbClr val="FF0000"/>
                </a:solidFill>
              </a:rPr>
              <a:t>. . .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62D3A8CC-9A94-49DD-BC94-FB639D86301E}"/>
              </a:ext>
            </a:extLst>
          </p:cNvPr>
          <p:cNvSpPr txBox="1"/>
          <p:nvPr/>
        </p:nvSpPr>
        <p:spPr>
          <a:xfrm>
            <a:off x="8959555" y="5066011"/>
            <a:ext cx="2989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 Adapt decisional model</a:t>
            </a:r>
          </a:p>
        </p:txBody>
      </p:sp>
      <p:grpSp>
        <p:nvGrpSpPr>
          <p:cNvPr id="97" name="Groupe 96">
            <a:extLst>
              <a:ext uri="{FF2B5EF4-FFF2-40B4-BE49-F238E27FC236}">
                <a16:creationId xmlns:a16="http://schemas.microsoft.com/office/drawing/2014/main" id="{42571464-3243-41CA-A999-0CDCCCFA0CED}"/>
              </a:ext>
            </a:extLst>
          </p:cNvPr>
          <p:cNvGrpSpPr/>
          <p:nvPr/>
        </p:nvGrpSpPr>
        <p:grpSpPr>
          <a:xfrm>
            <a:off x="9119887" y="5588877"/>
            <a:ext cx="2114441" cy="1201838"/>
            <a:chOff x="9092963" y="2498266"/>
            <a:chExt cx="2114441" cy="1201838"/>
          </a:xfrm>
        </p:grpSpPr>
        <p:sp>
          <p:nvSpPr>
            <p:cNvPr id="91" name="Oval 29">
              <a:extLst>
                <a:ext uri="{FF2B5EF4-FFF2-40B4-BE49-F238E27FC236}">
                  <a16:creationId xmlns:a16="http://schemas.microsoft.com/office/drawing/2014/main" id="{F579C1DB-2BBB-449C-835E-D19BFEE3DDBC}"/>
                </a:ext>
              </a:extLst>
            </p:cNvPr>
            <p:cNvSpPr/>
            <p:nvPr/>
          </p:nvSpPr>
          <p:spPr>
            <a:xfrm>
              <a:off x="9092963" y="3362656"/>
              <a:ext cx="269659" cy="269659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2" name="Oval 30">
              <a:extLst>
                <a:ext uri="{FF2B5EF4-FFF2-40B4-BE49-F238E27FC236}">
                  <a16:creationId xmlns:a16="http://schemas.microsoft.com/office/drawing/2014/main" id="{FF51FAED-6C94-4EA0-BD10-7BFDD00437D1}"/>
                </a:ext>
              </a:extLst>
            </p:cNvPr>
            <p:cNvSpPr/>
            <p:nvPr/>
          </p:nvSpPr>
          <p:spPr>
            <a:xfrm>
              <a:off x="9092963" y="2970241"/>
              <a:ext cx="269659" cy="269659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3" name="Oval 31">
              <a:extLst>
                <a:ext uri="{FF2B5EF4-FFF2-40B4-BE49-F238E27FC236}">
                  <a16:creationId xmlns:a16="http://schemas.microsoft.com/office/drawing/2014/main" id="{D50AA7B9-000E-4E87-A602-1270C2F6BD63}"/>
                </a:ext>
              </a:extLst>
            </p:cNvPr>
            <p:cNvSpPr/>
            <p:nvPr/>
          </p:nvSpPr>
          <p:spPr>
            <a:xfrm>
              <a:off x="9092963" y="2562265"/>
              <a:ext cx="269659" cy="26965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4" name="TextBox 32">
              <a:extLst>
                <a:ext uri="{FF2B5EF4-FFF2-40B4-BE49-F238E27FC236}">
                  <a16:creationId xmlns:a16="http://schemas.microsoft.com/office/drawing/2014/main" id="{636AEEA4-32C2-4AD8-AFE4-EEF350799438}"/>
                </a:ext>
              </a:extLst>
            </p:cNvPr>
            <p:cNvSpPr txBox="1"/>
            <p:nvPr/>
          </p:nvSpPr>
          <p:spPr>
            <a:xfrm>
              <a:off x="9460259" y="2498266"/>
              <a:ext cx="144469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000" dirty="0"/>
                <a:t>Satisfiability</a:t>
              </a:r>
            </a:p>
          </p:txBody>
        </p:sp>
        <p:sp>
          <p:nvSpPr>
            <p:cNvPr id="95" name="TextBox 33">
              <a:extLst>
                <a:ext uri="{FF2B5EF4-FFF2-40B4-BE49-F238E27FC236}">
                  <a16:creationId xmlns:a16="http://schemas.microsoft.com/office/drawing/2014/main" id="{91CEBCBD-7B31-4468-8C15-EEB1D75765C9}"/>
                </a:ext>
              </a:extLst>
            </p:cNvPr>
            <p:cNvSpPr txBox="1"/>
            <p:nvPr/>
          </p:nvSpPr>
          <p:spPr>
            <a:xfrm>
              <a:off x="9460259" y="2899130"/>
              <a:ext cx="153490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000" dirty="0"/>
                <a:t>Acceptability</a:t>
              </a:r>
            </a:p>
          </p:txBody>
        </p:sp>
        <p:sp>
          <p:nvSpPr>
            <p:cNvPr id="96" name="TextBox 34">
              <a:extLst>
                <a:ext uri="{FF2B5EF4-FFF2-40B4-BE49-F238E27FC236}">
                  <a16:creationId xmlns:a16="http://schemas.microsoft.com/office/drawing/2014/main" id="{DB4C7E1E-9C31-4CE7-B5B1-E68FD1282CF6}"/>
                </a:ext>
              </a:extLst>
            </p:cNvPr>
            <p:cNvSpPr txBox="1"/>
            <p:nvPr/>
          </p:nvSpPr>
          <p:spPr>
            <a:xfrm>
              <a:off x="9460259" y="3299994"/>
              <a:ext cx="1747145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000" dirty="0"/>
                <a:t>Utterance type</a:t>
              </a:r>
            </a:p>
          </p:txBody>
        </p:sp>
      </p:grpSp>
      <p:sp>
        <p:nvSpPr>
          <p:cNvPr id="98" name="ZoneTexte 97">
            <a:extLst>
              <a:ext uri="{FF2B5EF4-FFF2-40B4-BE49-F238E27FC236}">
                <a16:creationId xmlns:a16="http://schemas.microsoft.com/office/drawing/2014/main" id="{863DB910-7548-45C0-A2F8-442EDD9B6D88}"/>
              </a:ext>
            </a:extLst>
          </p:cNvPr>
          <p:cNvSpPr txBox="1"/>
          <p:nvPr/>
        </p:nvSpPr>
        <p:spPr>
          <a:xfrm>
            <a:off x="840353" y="5070470"/>
            <a:ext cx="2989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 Revision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973F258-A57F-4974-9927-0FC9FEC3B1B2}"/>
              </a:ext>
            </a:extLst>
          </p:cNvPr>
          <p:cNvSpPr/>
          <p:nvPr/>
        </p:nvSpPr>
        <p:spPr>
          <a:xfrm>
            <a:off x="224683" y="1352555"/>
            <a:ext cx="374404" cy="3744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100" b="1" dirty="0"/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7A10167-2C1D-4F7D-9659-08F584C6E4E2}"/>
              </a:ext>
            </a:extLst>
          </p:cNvPr>
          <p:cNvSpPr/>
          <p:nvPr/>
        </p:nvSpPr>
        <p:spPr>
          <a:xfrm>
            <a:off x="4806000" y="1352555"/>
            <a:ext cx="374404" cy="3744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100" b="1"/>
              <a:t>2</a:t>
            </a:r>
            <a:endParaRPr lang="en-US" sz="2100" b="1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7F10496-9A3D-4040-8537-A9855426B335}"/>
              </a:ext>
            </a:extLst>
          </p:cNvPr>
          <p:cNvSpPr/>
          <p:nvPr/>
        </p:nvSpPr>
        <p:spPr>
          <a:xfrm>
            <a:off x="8438300" y="1352555"/>
            <a:ext cx="374404" cy="3744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100" b="1" dirty="0"/>
              <a:t>3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597120E-35C7-4EDC-A0F7-ACD2D60AE76E}"/>
              </a:ext>
            </a:extLst>
          </p:cNvPr>
          <p:cNvSpPr/>
          <p:nvPr/>
        </p:nvSpPr>
        <p:spPr>
          <a:xfrm>
            <a:off x="8585151" y="5078864"/>
            <a:ext cx="374404" cy="3744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100" b="1" dirty="0"/>
              <a:t>4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6591298-1B0F-45AF-BD6D-15A8C82C7196}"/>
              </a:ext>
            </a:extLst>
          </p:cNvPr>
          <p:cNvSpPr/>
          <p:nvPr/>
        </p:nvSpPr>
        <p:spPr>
          <a:xfrm>
            <a:off x="411885" y="5083323"/>
            <a:ext cx="374404" cy="3744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100" b="1" dirty="0"/>
              <a:t>5</a:t>
            </a:r>
          </a:p>
        </p:txBody>
      </p:sp>
      <p:grpSp>
        <p:nvGrpSpPr>
          <p:cNvPr id="109" name="Groupe 108">
            <a:extLst>
              <a:ext uri="{FF2B5EF4-FFF2-40B4-BE49-F238E27FC236}">
                <a16:creationId xmlns:a16="http://schemas.microsoft.com/office/drawing/2014/main" id="{C978C4F1-22B7-40DE-8139-FEF6A6FC8DB5}"/>
              </a:ext>
            </a:extLst>
          </p:cNvPr>
          <p:cNvGrpSpPr/>
          <p:nvPr/>
        </p:nvGrpSpPr>
        <p:grpSpPr>
          <a:xfrm>
            <a:off x="5079671" y="3480227"/>
            <a:ext cx="2160634" cy="2396226"/>
            <a:chOff x="5232400" y="2328174"/>
            <a:chExt cx="2160634" cy="2396226"/>
          </a:xfrm>
        </p:grpSpPr>
        <p:grpSp>
          <p:nvGrpSpPr>
            <p:cNvPr id="110" name="Groupe 109">
              <a:extLst>
                <a:ext uri="{FF2B5EF4-FFF2-40B4-BE49-F238E27FC236}">
                  <a16:creationId xmlns:a16="http://schemas.microsoft.com/office/drawing/2014/main" id="{E685C946-8D33-43B0-BC22-D452F2335DF3}"/>
                </a:ext>
              </a:extLst>
            </p:cNvPr>
            <p:cNvGrpSpPr/>
            <p:nvPr/>
          </p:nvGrpSpPr>
          <p:grpSpPr>
            <a:xfrm>
              <a:off x="5232400" y="3073400"/>
              <a:ext cx="1835150" cy="1651000"/>
              <a:chOff x="5232400" y="3073400"/>
              <a:chExt cx="1835150" cy="1651000"/>
            </a:xfrm>
          </p:grpSpPr>
          <p:pic>
            <p:nvPicPr>
              <p:cNvPr id="113" name="Image 119">
                <a:extLst>
                  <a:ext uri="{FF2B5EF4-FFF2-40B4-BE49-F238E27FC236}">
                    <a16:creationId xmlns:a16="http://schemas.microsoft.com/office/drawing/2014/main" id="{F8FCA28D-3A61-435B-B564-78E48543FC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0170" y="3073400"/>
                <a:ext cx="931660" cy="105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2A5CE5A9-8739-4AC9-8447-B6B9FB4A3A79}"/>
                  </a:ext>
                </a:extLst>
              </p:cNvPr>
              <p:cNvSpPr/>
              <p:nvPr/>
            </p:nvSpPr>
            <p:spPr bwMode="auto">
              <a:xfrm>
                <a:off x="5232400" y="4070350"/>
                <a:ext cx="1835150" cy="65405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SIMULATION THEORY</a:t>
                </a:r>
                <a:endPara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111" name="Image 124">
              <a:extLst>
                <a:ext uri="{FF2B5EF4-FFF2-40B4-BE49-F238E27FC236}">
                  <a16:creationId xmlns:a16="http://schemas.microsoft.com/office/drawing/2014/main" id="{CF62D163-1F1F-4415-8579-68AB0F78C9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7980" y="2516329"/>
              <a:ext cx="558904" cy="673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" name="Phylactère : pensées 111">
              <a:extLst>
                <a:ext uri="{FF2B5EF4-FFF2-40B4-BE49-F238E27FC236}">
                  <a16:creationId xmlns:a16="http://schemas.microsoft.com/office/drawing/2014/main" id="{CE31E31F-FBBD-416C-AB61-CFBC512C781A}"/>
                </a:ext>
              </a:extLst>
            </p:cNvPr>
            <p:cNvSpPr/>
            <p:nvPr/>
          </p:nvSpPr>
          <p:spPr>
            <a:xfrm>
              <a:off x="6561830" y="2328174"/>
              <a:ext cx="831204" cy="1050026"/>
            </a:xfrm>
            <a:prstGeom prst="cloudCallout">
              <a:avLst>
                <a:gd name="adj1" fmla="val -51771"/>
                <a:gd name="adj2" fmla="val 73370"/>
              </a:avLst>
            </a:prstGeom>
            <a:noFill/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5" name="ZoneTexte 114">
            <a:extLst>
              <a:ext uri="{FF2B5EF4-FFF2-40B4-BE49-F238E27FC236}">
                <a16:creationId xmlns:a16="http://schemas.microsoft.com/office/drawing/2014/main" id="{F6CD5D36-6784-49A2-8BC2-341C885BF341}"/>
              </a:ext>
            </a:extLst>
          </p:cNvPr>
          <p:cNvSpPr txBox="1"/>
          <p:nvPr/>
        </p:nvSpPr>
        <p:spPr>
          <a:xfrm>
            <a:off x="767766" y="5548743"/>
            <a:ext cx="2378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Highest number of accurate hypotheses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020807B-BE67-48D0-AF5B-AECCD7E141A2}"/>
              </a:ext>
            </a:extLst>
          </p:cNvPr>
          <p:cNvSpPr/>
          <p:nvPr/>
        </p:nvSpPr>
        <p:spPr>
          <a:xfrm>
            <a:off x="204220" y="1897372"/>
            <a:ext cx="3574030" cy="1660223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20" name="Groupe 119">
            <a:extLst>
              <a:ext uri="{FF2B5EF4-FFF2-40B4-BE49-F238E27FC236}">
                <a16:creationId xmlns:a16="http://schemas.microsoft.com/office/drawing/2014/main" id="{0296D8D4-35E6-4294-B503-B9F72100151C}"/>
              </a:ext>
            </a:extLst>
          </p:cNvPr>
          <p:cNvGrpSpPr/>
          <p:nvPr/>
        </p:nvGrpSpPr>
        <p:grpSpPr>
          <a:xfrm>
            <a:off x="346276" y="1932645"/>
            <a:ext cx="3274715" cy="2880739"/>
            <a:chOff x="1705271" y="2147293"/>
            <a:chExt cx="3274715" cy="3286856"/>
          </a:xfrm>
        </p:grpSpPr>
        <p:grpSp>
          <p:nvGrpSpPr>
            <p:cNvPr id="121" name="Groupe 120">
              <a:extLst>
                <a:ext uri="{FF2B5EF4-FFF2-40B4-BE49-F238E27FC236}">
                  <a16:creationId xmlns:a16="http://schemas.microsoft.com/office/drawing/2014/main" id="{B2B206ED-74A0-454B-9635-D0DA6C7F524D}"/>
                </a:ext>
              </a:extLst>
            </p:cNvPr>
            <p:cNvGrpSpPr/>
            <p:nvPr/>
          </p:nvGrpSpPr>
          <p:grpSpPr>
            <a:xfrm>
              <a:off x="1705271" y="2147293"/>
              <a:ext cx="3274715" cy="3286856"/>
              <a:chOff x="843246" y="2203238"/>
              <a:chExt cx="3926613" cy="4464123"/>
            </a:xfrm>
          </p:grpSpPr>
          <p:sp>
            <p:nvSpPr>
              <p:cNvPr id="126" name="Oval 18">
                <a:extLst>
                  <a:ext uri="{FF2B5EF4-FFF2-40B4-BE49-F238E27FC236}">
                    <a16:creationId xmlns:a16="http://schemas.microsoft.com/office/drawing/2014/main" id="{148E42EE-BF6A-4EC1-94DF-B06F1D79CCE6}"/>
                  </a:ext>
                </a:extLst>
              </p:cNvPr>
              <p:cNvSpPr/>
              <p:nvPr/>
            </p:nvSpPr>
            <p:spPr>
              <a:xfrm>
                <a:off x="2157609" y="4730035"/>
                <a:ext cx="1107559" cy="559192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Oval 18">
                <a:extLst>
                  <a:ext uri="{FF2B5EF4-FFF2-40B4-BE49-F238E27FC236}">
                    <a16:creationId xmlns:a16="http://schemas.microsoft.com/office/drawing/2014/main" id="{9D2C2410-4EA7-4905-8254-AE7E6F220F9A}"/>
                  </a:ext>
                </a:extLst>
              </p:cNvPr>
              <p:cNvSpPr/>
              <p:nvPr/>
            </p:nvSpPr>
            <p:spPr>
              <a:xfrm>
                <a:off x="3507443" y="5514987"/>
                <a:ext cx="1100485" cy="56938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Oval 18">
                <a:extLst>
                  <a:ext uri="{FF2B5EF4-FFF2-40B4-BE49-F238E27FC236}">
                    <a16:creationId xmlns:a16="http://schemas.microsoft.com/office/drawing/2014/main" id="{69FBF859-D8DF-4939-B4C8-3A4FB3821999}"/>
                  </a:ext>
                </a:extLst>
              </p:cNvPr>
              <p:cNvSpPr/>
              <p:nvPr/>
            </p:nvSpPr>
            <p:spPr>
              <a:xfrm>
                <a:off x="869823" y="5471080"/>
                <a:ext cx="1107561" cy="56938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Oval 18">
                <a:extLst>
                  <a:ext uri="{FF2B5EF4-FFF2-40B4-BE49-F238E27FC236}">
                    <a16:creationId xmlns:a16="http://schemas.microsoft.com/office/drawing/2014/main" id="{82D2643B-1ECD-4109-8A21-C04B2F08D4ED}"/>
                  </a:ext>
                </a:extLst>
              </p:cNvPr>
              <p:cNvSpPr/>
              <p:nvPr/>
            </p:nvSpPr>
            <p:spPr>
              <a:xfrm>
                <a:off x="871524" y="4016812"/>
                <a:ext cx="1107561" cy="559552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Oval 18">
                <a:extLst>
                  <a:ext uri="{FF2B5EF4-FFF2-40B4-BE49-F238E27FC236}">
                    <a16:creationId xmlns:a16="http://schemas.microsoft.com/office/drawing/2014/main" id="{278EDDBB-6D61-4520-8C31-20BCA03A4455}"/>
                  </a:ext>
                </a:extLst>
              </p:cNvPr>
              <p:cNvSpPr/>
              <p:nvPr/>
            </p:nvSpPr>
            <p:spPr>
              <a:xfrm>
                <a:off x="3507443" y="4015765"/>
                <a:ext cx="1107561" cy="537808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Oval 18">
                <a:extLst>
                  <a:ext uri="{FF2B5EF4-FFF2-40B4-BE49-F238E27FC236}">
                    <a16:creationId xmlns:a16="http://schemas.microsoft.com/office/drawing/2014/main" id="{E028A175-7095-4CAE-AE50-17269E270086}"/>
                  </a:ext>
                </a:extLst>
              </p:cNvPr>
              <p:cNvSpPr/>
              <p:nvPr/>
            </p:nvSpPr>
            <p:spPr>
              <a:xfrm>
                <a:off x="2130213" y="2203238"/>
                <a:ext cx="1107562" cy="570482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Oval 18">
                <a:extLst>
                  <a:ext uri="{FF2B5EF4-FFF2-40B4-BE49-F238E27FC236}">
                    <a16:creationId xmlns:a16="http://schemas.microsoft.com/office/drawing/2014/main" id="{23FE1FB4-1483-4CC9-9423-A774F302280F}"/>
                  </a:ext>
                </a:extLst>
              </p:cNvPr>
              <p:cNvSpPr/>
              <p:nvPr/>
            </p:nvSpPr>
            <p:spPr>
              <a:xfrm>
                <a:off x="2127579" y="3234132"/>
                <a:ext cx="1107561" cy="558099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3" name="Connecteur droit avec flèche 132">
                <a:extLst>
                  <a:ext uri="{FF2B5EF4-FFF2-40B4-BE49-F238E27FC236}">
                    <a16:creationId xmlns:a16="http://schemas.microsoft.com/office/drawing/2014/main" id="{19C4F8A3-4BA8-4D37-8BB9-CB60D41A5CE3}"/>
                  </a:ext>
                </a:extLst>
              </p:cNvPr>
              <p:cNvCxnSpPr>
                <a:cxnSpLocks/>
                <a:stCxn id="127" idx="1"/>
                <a:endCxn id="126" idx="5"/>
              </p:cNvCxnSpPr>
              <p:nvPr/>
            </p:nvCxnSpPr>
            <p:spPr>
              <a:xfrm flipH="1" flipV="1">
                <a:off x="3102970" y="5207336"/>
                <a:ext cx="565635" cy="39103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cteur droit avec flèche 133">
                <a:extLst>
                  <a:ext uri="{FF2B5EF4-FFF2-40B4-BE49-F238E27FC236}">
                    <a16:creationId xmlns:a16="http://schemas.microsoft.com/office/drawing/2014/main" id="{FD3F0CBD-0508-4321-9A2B-D4336BBC0F77}"/>
                  </a:ext>
                </a:extLst>
              </p:cNvPr>
              <p:cNvCxnSpPr>
                <a:cxnSpLocks/>
                <a:stCxn id="126" idx="1"/>
                <a:endCxn id="129" idx="5"/>
              </p:cNvCxnSpPr>
              <p:nvPr/>
            </p:nvCxnSpPr>
            <p:spPr>
              <a:xfrm flipH="1" flipV="1">
                <a:off x="1816886" y="4494420"/>
                <a:ext cx="502921" cy="31750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cteur droit avec flèche 134">
                <a:extLst>
                  <a:ext uri="{FF2B5EF4-FFF2-40B4-BE49-F238E27FC236}">
                    <a16:creationId xmlns:a16="http://schemas.microsoft.com/office/drawing/2014/main" id="{7B54C334-37EF-4A4E-BE0B-73235FE32C4F}"/>
                  </a:ext>
                </a:extLst>
              </p:cNvPr>
              <p:cNvCxnSpPr>
                <a:cxnSpLocks/>
                <a:stCxn id="128" idx="0"/>
                <a:endCxn id="129" idx="4"/>
              </p:cNvCxnSpPr>
              <p:nvPr/>
            </p:nvCxnSpPr>
            <p:spPr>
              <a:xfrm flipV="1">
                <a:off x="1423604" y="4576364"/>
                <a:ext cx="1701" cy="89471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Connecteur droit avec flèche 135">
                <a:extLst>
                  <a:ext uri="{FF2B5EF4-FFF2-40B4-BE49-F238E27FC236}">
                    <a16:creationId xmlns:a16="http://schemas.microsoft.com/office/drawing/2014/main" id="{DE1D9A09-23B8-4901-A550-1C08050663C0}"/>
                  </a:ext>
                </a:extLst>
              </p:cNvPr>
              <p:cNvCxnSpPr>
                <a:cxnSpLocks/>
                <a:stCxn id="126" idx="7"/>
                <a:endCxn id="130" idx="3"/>
              </p:cNvCxnSpPr>
              <p:nvPr/>
            </p:nvCxnSpPr>
            <p:spPr>
              <a:xfrm flipV="1">
                <a:off x="3102971" y="4474813"/>
                <a:ext cx="566671" cy="33711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Connecteur droit avec flèche 136">
                <a:extLst>
                  <a:ext uri="{FF2B5EF4-FFF2-40B4-BE49-F238E27FC236}">
                    <a16:creationId xmlns:a16="http://schemas.microsoft.com/office/drawing/2014/main" id="{C4921C28-9D89-470D-8A9C-5BE8C804F924}"/>
                  </a:ext>
                </a:extLst>
              </p:cNvPr>
              <p:cNvCxnSpPr>
                <a:cxnSpLocks/>
                <a:stCxn id="130" idx="1"/>
                <a:endCxn id="132" idx="4"/>
              </p:cNvCxnSpPr>
              <p:nvPr/>
            </p:nvCxnSpPr>
            <p:spPr>
              <a:xfrm flipH="1" flipV="1">
                <a:off x="2681360" y="3792231"/>
                <a:ext cx="988282" cy="30229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necteur droit avec flèche 137">
                <a:extLst>
                  <a:ext uri="{FF2B5EF4-FFF2-40B4-BE49-F238E27FC236}">
                    <a16:creationId xmlns:a16="http://schemas.microsoft.com/office/drawing/2014/main" id="{46BEBE1F-9CE0-480D-83E1-65EAF42C7185}"/>
                  </a:ext>
                </a:extLst>
              </p:cNvPr>
              <p:cNvCxnSpPr>
                <a:cxnSpLocks/>
                <a:stCxn id="129" idx="7"/>
                <a:endCxn id="132" idx="4"/>
              </p:cNvCxnSpPr>
              <p:nvPr/>
            </p:nvCxnSpPr>
            <p:spPr>
              <a:xfrm flipV="1">
                <a:off x="1816886" y="3792231"/>
                <a:ext cx="864474" cy="306525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cteur droit avec flèche 138">
                <a:extLst>
                  <a:ext uri="{FF2B5EF4-FFF2-40B4-BE49-F238E27FC236}">
                    <a16:creationId xmlns:a16="http://schemas.microsoft.com/office/drawing/2014/main" id="{230AB4EF-7D8D-4A25-851E-BA8AF4773706}"/>
                  </a:ext>
                </a:extLst>
              </p:cNvPr>
              <p:cNvCxnSpPr>
                <a:cxnSpLocks/>
                <a:stCxn id="132" idx="0"/>
                <a:endCxn id="131" idx="4"/>
              </p:cNvCxnSpPr>
              <p:nvPr/>
            </p:nvCxnSpPr>
            <p:spPr>
              <a:xfrm flipV="1">
                <a:off x="2681360" y="2773720"/>
                <a:ext cx="2634" cy="46041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ZoneTexte 139">
                <a:extLst>
                  <a:ext uri="{FF2B5EF4-FFF2-40B4-BE49-F238E27FC236}">
                    <a16:creationId xmlns:a16="http://schemas.microsoft.com/office/drawing/2014/main" id="{5EB5F06E-C92C-41FF-933C-5519B6852468}"/>
                  </a:ext>
                </a:extLst>
              </p:cNvPr>
              <p:cNvSpPr txBox="1"/>
              <p:nvPr/>
            </p:nvSpPr>
            <p:spPr>
              <a:xfrm>
                <a:off x="3792056" y="6142722"/>
                <a:ext cx="711003" cy="524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>
                    <a:latin typeface="+mj-lt"/>
                    <a:cs typeface="Arabic Typesetting" panose="03020402040406030203" pitchFamily="66" charset="-78"/>
                  </a:rPr>
                  <a:t>0.16</a:t>
                </a:r>
              </a:p>
            </p:txBody>
          </p:sp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C0E0C02D-0CA7-456F-AC72-441C8F2F3DC0}"/>
                  </a:ext>
                </a:extLst>
              </p:cNvPr>
              <p:cNvSpPr txBox="1"/>
              <p:nvPr/>
            </p:nvSpPr>
            <p:spPr>
              <a:xfrm>
                <a:off x="1169284" y="6139976"/>
                <a:ext cx="571209" cy="524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>
                    <a:latin typeface="+mj-lt"/>
                    <a:cs typeface="Arabic Typesetting" panose="03020402040406030203" pitchFamily="66" charset="-78"/>
                  </a:rPr>
                  <a:t>0</a:t>
                </a:r>
              </a:p>
            </p:txBody>
          </p:sp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F825E83F-A51B-40AF-8BF7-40105AC283D9}"/>
                  </a:ext>
                </a:extLst>
              </p:cNvPr>
              <p:cNvSpPr txBox="1"/>
              <p:nvPr/>
            </p:nvSpPr>
            <p:spPr>
              <a:xfrm>
                <a:off x="2355886" y="5313581"/>
                <a:ext cx="711003" cy="794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>
                    <a:latin typeface="+mj-lt"/>
                    <a:cs typeface="Arabic Typesetting" panose="03020402040406030203" pitchFamily="66" charset="-78"/>
                  </a:rPr>
                  <a:t>0.33</a:t>
                </a:r>
              </a:p>
            </p:txBody>
          </p:sp>
          <p:sp>
            <p:nvSpPr>
              <p:cNvPr id="143" name="ZoneTexte 142">
                <a:extLst>
                  <a:ext uri="{FF2B5EF4-FFF2-40B4-BE49-F238E27FC236}">
                    <a16:creationId xmlns:a16="http://schemas.microsoft.com/office/drawing/2014/main" id="{EFF3AD44-0504-41EE-AB84-E9BE807B284E}"/>
                  </a:ext>
                </a:extLst>
              </p:cNvPr>
              <p:cNvSpPr txBox="1"/>
              <p:nvPr/>
            </p:nvSpPr>
            <p:spPr>
              <a:xfrm>
                <a:off x="843246" y="4593623"/>
                <a:ext cx="711003" cy="794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>
                    <a:latin typeface="+mj-lt"/>
                    <a:cs typeface="Arabic Typesetting" panose="03020402040406030203" pitchFamily="66" charset="-78"/>
                  </a:rPr>
                  <a:t>0.66</a:t>
                </a:r>
              </a:p>
            </p:txBody>
          </p:sp>
          <p:sp>
            <p:nvSpPr>
              <p:cNvPr id="144" name="ZoneTexte 143">
                <a:extLst>
                  <a:ext uri="{FF2B5EF4-FFF2-40B4-BE49-F238E27FC236}">
                    <a16:creationId xmlns:a16="http://schemas.microsoft.com/office/drawing/2014/main" id="{3FC1FE30-1CF0-4C1A-9ED5-A2601CB00A45}"/>
                  </a:ext>
                </a:extLst>
              </p:cNvPr>
              <p:cNvSpPr txBox="1"/>
              <p:nvPr/>
            </p:nvSpPr>
            <p:spPr>
              <a:xfrm>
                <a:off x="4058856" y="4495000"/>
                <a:ext cx="711003" cy="524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>
                    <a:latin typeface="+mj-lt"/>
                    <a:cs typeface="Arabic Typesetting" panose="03020402040406030203" pitchFamily="66" charset="-78"/>
                  </a:rPr>
                  <a:t>0.5</a:t>
                </a:r>
              </a:p>
            </p:txBody>
          </p:sp>
          <p:sp>
            <p:nvSpPr>
              <p:cNvPr id="145" name="ZoneTexte 144">
                <a:extLst>
                  <a:ext uri="{FF2B5EF4-FFF2-40B4-BE49-F238E27FC236}">
                    <a16:creationId xmlns:a16="http://schemas.microsoft.com/office/drawing/2014/main" id="{F61013ED-9203-4F98-8982-663F8497659F}"/>
                  </a:ext>
                </a:extLst>
              </p:cNvPr>
              <p:cNvSpPr txBox="1"/>
              <p:nvPr/>
            </p:nvSpPr>
            <p:spPr>
              <a:xfrm>
                <a:off x="2414927" y="3876161"/>
                <a:ext cx="711003" cy="794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>
                    <a:latin typeface="+mj-lt"/>
                    <a:cs typeface="Arabic Typesetting" panose="03020402040406030203" pitchFamily="66" charset="-78"/>
                  </a:rPr>
                  <a:t>0.83</a:t>
                </a:r>
              </a:p>
            </p:txBody>
          </p:sp>
          <p:sp>
            <p:nvSpPr>
              <p:cNvPr id="146" name="ZoneTexte 145">
                <a:extLst>
                  <a:ext uri="{FF2B5EF4-FFF2-40B4-BE49-F238E27FC236}">
                    <a16:creationId xmlns:a16="http://schemas.microsoft.com/office/drawing/2014/main" id="{5714AF42-81BC-4AD3-B4CC-82F17F0D09F9}"/>
                  </a:ext>
                </a:extLst>
              </p:cNvPr>
              <p:cNvSpPr txBox="1"/>
              <p:nvPr/>
            </p:nvSpPr>
            <p:spPr>
              <a:xfrm>
                <a:off x="2370895" y="2699079"/>
                <a:ext cx="201057" cy="459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fr-FR"/>
                </a:defPPr>
                <a:lvl1pPr>
                  <a:defRPr b="1">
                    <a:solidFill>
                      <a:schemeClr val="tx1"/>
                    </a:solidFill>
                    <a:latin typeface="+mj-lt"/>
                    <a:cs typeface="Arabic Typesetting" panose="03020402040406030203" pitchFamily="66" charset="-78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fr-FR" sz="1600" dirty="0"/>
                  <a:t>1</a:t>
                </a:r>
              </a:p>
            </p:txBody>
          </p:sp>
          <p:sp>
            <p:nvSpPr>
              <p:cNvPr id="147" name="ZoneTexte 146">
                <a:extLst>
                  <a:ext uri="{FF2B5EF4-FFF2-40B4-BE49-F238E27FC236}">
                    <a16:creationId xmlns:a16="http://schemas.microsoft.com/office/drawing/2014/main" id="{8F887970-344C-4C5E-8CDC-FDBA5A5733E8}"/>
                  </a:ext>
                </a:extLst>
              </p:cNvPr>
              <p:cNvSpPr txBox="1"/>
              <p:nvPr/>
            </p:nvSpPr>
            <p:spPr>
              <a:xfrm>
                <a:off x="2221394" y="2228641"/>
                <a:ext cx="1020487" cy="459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French</a:t>
                </a:r>
                <a:endParaRPr lang="fr-FR" sz="1600" dirty="0"/>
              </a:p>
            </p:txBody>
          </p:sp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0A30640B-A983-4346-A451-D6B59140346C}"/>
                  </a:ext>
                </a:extLst>
              </p:cNvPr>
              <p:cNvSpPr txBox="1"/>
              <p:nvPr/>
            </p:nvSpPr>
            <p:spPr>
              <a:xfrm>
                <a:off x="2249123" y="3242753"/>
                <a:ext cx="965028" cy="459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Italian</a:t>
                </a:r>
                <a:endParaRPr lang="fr-FR" sz="1600" dirty="0"/>
              </a:p>
            </p:txBody>
          </p:sp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B1607380-E190-4393-93EC-F281F47846B8}"/>
                  </a:ext>
                </a:extLst>
              </p:cNvPr>
              <p:cNvSpPr txBox="1"/>
              <p:nvPr/>
            </p:nvSpPr>
            <p:spPr>
              <a:xfrm>
                <a:off x="3652409" y="4022138"/>
                <a:ext cx="967695" cy="459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Indian</a:t>
                </a:r>
              </a:p>
            </p:txBody>
          </p:sp>
          <p:sp>
            <p:nvSpPr>
              <p:cNvPr id="150" name="ZoneTexte 149">
                <a:extLst>
                  <a:ext uri="{FF2B5EF4-FFF2-40B4-BE49-F238E27FC236}">
                    <a16:creationId xmlns:a16="http://schemas.microsoft.com/office/drawing/2014/main" id="{079A33D9-ABB7-41F6-A4A7-76FBC35D1DCA}"/>
                  </a:ext>
                </a:extLst>
              </p:cNvPr>
              <p:cNvSpPr txBox="1"/>
              <p:nvPr/>
            </p:nvSpPr>
            <p:spPr>
              <a:xfrm>
                <a:off x="2261742" y="4767236"/>
                <a:ext cx="959396" cy="459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Korean</a:t>
                </a:r>
                <a:endParaRPr lang="fr-FR" sz="1600" dirty="0"/>
              </a:p>
            </p:txBody>
          </p:sp>
          <p:sp>
            <p:nvSpPr>
              <p:cNvPr id="151" name="ZoneTexte 150">
                <a:extLst>
                  <a:ext uri="{FF2B5EF4-FFF2-40B4-BE49-F238E27FC236}">
                    <a16:creationId xmlns:a16="http://schemas.microsoft.com/office/drawing/2014/main" id="{BC9EFAFE-6234-4599-88BE-8F9A4D9F27CA}"/>
                  </a:ext>
                </a:extLst>
              </p:cNvPr>
              <p:cNvSpPr txBox="1"/>
              <p:nvPr/>
            </p:nvSpPr>
            <p:spPr>
              <a:xfrm>
                <a:off x="927026" y="4051659"/>
                <a:ext cx="1124190" cy="459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Mexican</a:t>
                </a:r>
                <a:endParaRPr lang="fr-FR" sz="1600" dirty="0"/>
              </a:p>
            </p:txBody>
          </p:sp>
          <p:sp>
            <p:nvSpPr>
              <p:cNvPr id="152" name="ZoneTexte 151">
                <a:extLst>
                  <a:ext uri="{FF2B5EF4-FFF2-40B4-BE49-F238E27FC236}">
                    <a16:creationId xmlns:a16="http://schemas.microsoft.com/office/drawing/2014/main" id="{69F0BB03-D7F2-46E3-8BF5-4B525CDC27C5}"/>
                  </a:ext>
                </a:extLst>
              </p:cNvPr>
              <p:cNvSpPr txBox="1"/>
              <p:nvPr/>
            </p:nvSpPr>
            <p:spPr>
              <a:xfrm>
                <a:off x="3510982" y="5532863"/>
                <a:ext cx="1153365" cy="459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Japanese</a:t>
                </a:r>
                <a:endParaRPr lang="fr-FR" sz="1600" dirty="0"/>
              </a:p>
            </p:txBody>
          </p:sp>
          <p:sp>
            <p:nvSpPr>
              <p:cNvPr id="153" name="ZoneTexte 152">
                <a:extLst>
                  <a:ext uri="{FF2B5EF4-FFF2-40B4-BE49-F238E27FC236}">
                    <a16:creationId xmlns:a16="http://schemas.microsoft.com/office/drawing/2014/main" id="{B3DA227B-4821-4DA6-AE4B-B363A4C93460}"/>
                  </a:ext>
                </a:extLst>
              </p:cNvPr>
              <p:cNvSpPr txBox="1"/>
              <p:nvPr/>
            </p:nvSpPr>
            <p:spPr>
              <a:xfrm>
                <a:off x="873692" y="5543305"/>
                <a:ext cx="1076350" cy="459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Chinese</a:t>
                </a:r>
                <a:endParaRPr lang="fr-FR" sz="1600" dirty="0"/>
              </a:p>
            </p:txBody>
          </p:sp>
        </p:grpSp>
        <p:cxnSp>
          <p:nvCxnSpPr>
            <p:cNvPr id="123" name="Connecteur droit avec flèche 122">
              <a:extLst>
                <a:ext uri="{FF2B5EF4-FFF2-40B4-BE49-F238E27FC236}">
                  <a16:creationId xmlns:a16="http://schemas.microsoft.com/office/drawing/2014/main" id="{C8A2B4E7-E35A-4DAA-9D10-28EB55419045}"/>
                </a:ext>
              </a:extLst>
            </p:cNvPr>
            <p:cNvCxnSpPr>
              <a:cxnSpLocks/>
              <a:stCxn id="128" idx="6"/>
              <a:endCxn id="152" idx="1"/>
            </p:cNvCxnSpPr>
            <p:nvPr/>
          </p:nvCxnSpPr>
          <p:spPr>
            <a:xfrm>
              <a:off x="2651119" y="4762963"/>
              <a:ext cx="1278989" cy="515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Connecteur droit avec flèche 123">
              <a:extLst>
                <a:ext uri="{FF2B5EF4-FFF2-40B4-BE49-F238E27FC236}">
                  <a16:creationId xmlns:a16="http://schemas.microsoft.com/office/drawing/2014/main" id="{A89459B7-584D-490B-907F-A8E5A026CD47}"/>
                </a:ext>
              </a:extLst>
            </p:cNvPr>
            <p:cNvCxnSpPr>
              <a:cxnSpLocks/>
              <a:stCxn id="128" idx="7"/>
              <a:endCxn id="126" idx="3"/>
            </p:cNvCxnSpPr>
            <p:nvPr/>
          </p:nvCxnSpPr>
          <p:spPr>
            <a:xfrm flipV="1">
              <a:off x="2515849" y="4359158"/>
              <a:ext cx="420844" cy="25558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Connecteur droit avec flèche 124">
              <a:extLst>
                <a:ext uri="{FF2B5EF4-FFF2-40B4-BE49-F238E27FC236}">
                  <a16:creationId xmlns:a16="http://schemas.microsoft.com/office/drawing/2014/main" id="{34932540-0EF4-45A7-B30C-E49BE513F07B}"/>
                </a:ext>
              </a:extLst>
            </p:cNvPr>
            <p:cNvCxnSpPr>
              <a:cxnSpLocks/>
              <a:stCxn id="130" idx="2"/>
              <a:endCxn id="129" idx="6"/>
            </p:cNvCxnSpPr>
            <p:nvPr/>
          </p:nvCxnSpPr>
          <p:spPr>
            <a:xfrm flipH="1">
              <a:off x="2652538" y="3679815"/>
              <a:ext cx="1274619" cy="87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24D3BD-7AE1-49E8-B8C1-86B03D1DA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390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0" grpId="0"/>
      <p:bldP spid="62" grpId="0"/>
      <p:bldP spid="84" grpId="0"/>
      <p:bldP spid="86" grpId="0"/>
      <p:bldP spid="88" grpId="0"/>
      <p:bldP spid="98" grpId="0"/>
      <p:bldP spid="103" grpId="0" animBg="1"/>
      <p:bldP spid="104" grpId="0" animBg="1"/>
      <p:bldP spid="105" grpId="0" animBg="1"/>
      <p:bldP spid="106" grpId="0" animBg="1"/>
      <p:bldP spid="107" grpId="0" animBg="1"/>
      <p:bldP spid="115" grpId="0"/>
      <p:bldP spid="6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C7554A57-51DF-4C94-BBA9-1D887C793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26" y="210929"/>
            <a:ext cx="11511616" cy="1064475"/>
          </a:xfrm>
        </p:spPr>
        <p:txBody>
          <a:bodyPr>
            <a:normAutofit/>
          </a:bodyPr>
          <a:lstStyle/>
          <a:p>
            <a:r>
              <a:rPr lang="en-US" sz="3200" b="1" cap="all" dirty="0">
                <a:solidFill>
                  <a:srgbClr val="FFC000"/>
                </a:solidFill>
                <a:latin typeface="Open Sans" panose="020B0606030504020204" pitchFamily="34" charset="0"/>
              </a:rPr>
              <a:t>Evaluation:</a:t>
            </a:r>
            <a:r>
              <a:rPr lang="en-US" sz="32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 reasoning with uncertainty</a:t>
            </a:r>
            <a:endParaRPr lang="fr-FR" sz="32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20E04C6-AF48-44A7-99F3-12E3AF2AEC9D}"/>
              </a:ext>
            </a:extLst>
          </p:cNvPr>
          <p:cNvSpPr txBox="1"/>
          <p:nvPr/>
        </p:nvSpPr>
        <p:spPr>
          <a:xfrm>
            <a:off x="889399" y="1724728"/>
            <a:ext cx="638343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Goal</a:t>
            </a:r>
          </a:p>
          <a:p>
            <a:pPr marL="800100" lvl="1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200" b="1" dirty="0"/>
              <a:t>Evaluate the accuracy of predictions</a:t>
            </a:r>
          </a:p>
          <a:p>
            <a:pPr marL="800100" lvl="1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200" b="1" dirty="0"/>
              <a:t>Time execution for each prediction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9FD3A345-D3F1-4B4D-9282-1819136B7970}"/>
              </a:ext>
            </a:extLst>
          </p:cNvPr>
          <p:cNvGrpSpPr/>
          <p:nvPr/>
        </p:nvGrpSpPr>
        <p:grpSpPr>
          <a:xfrm>
            <a:off x="6812450" y="1525389"/>
            <a:ext cx="4864556" cy="1928506"/>
            <a:chOff x="4191558" y="2674858"/>
            <a:chExt cx="3924361" cy="1928506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6C6DC980-D1AD-4E89-B0B6-C3634409D971}"/>
                </a:ext>
              </a:extLst>
            </p:cNvPr>
            <p:cNvGrpSpPr/>
            <p:nvPr/>
          </p:nvGrpSpPr>
          <p:grpSpPr>
            <a:xfrm>
              <a:off x="4412176" y="2674858"/>
              <a:ext cx="3703743" cy="1714060"/>
              <a:chOff x="4967760" y="1419240"/>
              <a:chExt cx="3703743" cy="1714060"/>
            </a:xfrm>
          </p:grpSpPr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750A17C0-96F5-4104-BB44-B83D73293697}"/>
                  </a:ext>
                </a:extLst>
              </p:cNvPr>
              <p:cNvGrpSpPr/>
              <p:nvPr/>
            </p:nvGrpSpPr>
            <p:grpSpPr>
              <a:xfrm>
                <a:off x="4967760" y="1419240"/>
                <a:ext cx="1245424" cy="1570239"/>
                <a:chOff x="1782205" y="1419240"/>
                <a:chExt cx="1245424" cy="1570239"/>
              </a:xfrm>
            </p:grpSpPr>
            <p:pic>
              <p:nvPicPr>
                <p:cNvPr id="10" name="Image 119">
                  <a:extLst>
                    <a:ext uri="{FF2B5EF4-FFF2-40B4-BE49-F238E27FC236}">
                      <a16:creationId xmlns:a16="http://schemas.microsoft.com/office/drawing/2014/main" id="{3C146A18-BFD5-4454-A888-FE35AFA6D5A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78615" y="1574087"/>
                  <a:ext cx="384615" cy="4539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2" name="Groupe 1">
                  <a:extLst>
                    <a:ext uri="{FF2B5EF4-FFF2-40B4-BE49-F238E27FC236}">
                      <a16:creationId xmlns:a16="http://schemas.microsoft.com/office/drawing/2014/main" id="{8461097D-B9F4-4B92-908D-D196B5BC8B0A}"/>
                    </a:ext>
                  </a:extLst>
                </p:cNvPr>
                <p:cNvGrpSpPr/>
                <p:nvPr/>
              </p:nvGrpSpPr>
              <p:grpSpPr>
                <a:xfrm>
                  <a:off x="1782205" y="1419240"/>
                  <a:ext cx="1245424" cy="1570239"/>
                  <a:chOff x="1782205" y="1419240"/>
                  <a:chExt cx="1245424" cy="1570239"/>
                </a:xfrm>
              </p:grpSpPr>
              <p:pic>
                <p:nvPicPr>
                  <p:cNvPr id="3" name="Image 119">
                    <a:extLst>
                      <a:ext uri="{FF2B5EF4-FFF2-40B4-BE49-F238E27FC236}">
                        <a16:creationId xmlns:a16="http://schemas.microsoft.com/office/drawing/2014/main" id="{E4CAD769-F2A5-4510-A5FE-E75A36DD77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782205" y="2164466"/>
                    <a:ext cx="732013" cy="825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" name="Phylactère : pensées 3">
                    <a:extLst>
                      <a:ext uri="{FF2B5EF4-FFF2-40B4-BE49-F238E27FC236}">
                        <a16:creationId xmlns:a16="http://schemas.microsoft.com/office/drawing/2014/main" id="{80329696-1605-45B5-9B61-FCA82235803B}"/>
                      </a:ext>
                    </a:extLst>
                  </p:cNvPr>
                  <p:cNvSpPr/>
                  <p:nvPr/>
                </p:nvSpPr>
                <p:spPr>
                  <a:xfrm>
                    <a:off x="2514218" y="1419240"/>
                    <a:ext cx="513411" cy="825014"/>
                  </a:xfrm>
                  <a:prstGeom prst="cloudCallout">
                    <a:avLst>
                      <a:gd name="adj1" fmla="val -51771"/>
                      <a:gd name="adj2" fmla="val 73370"/>
                    </a:avLst>
                  </a:prstGeom>
                  <a:noFill/>
                  <a:ln w="19050">
                    <a:solidFill>
                      <a:schemeClr val="tx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181B7E5B-C349-4E24-A432-2C17A1EC92AC}"/>
                  </a:ext>
                </a:extLst>
              </p:cNvPr>
              <p:cNvGrpSpPr/>
              <p:nvPr/>
            </p:nvGrpSpPr>
            <p:grpSpPr>
              <a:xfrm>
                <a:off x="7405672" y="1419240"/>
                <a:ext cx="1265831" cy="1570239"/>
                <a:chOff x="7525177" y="1419240"/>
                <a:chExt cx="1265831" cy="1570239"/>
              </a:xfrm>
            </p:grpSpPr>
            <p:pic>
              <p:nvPicPr>
                <p:cNvPr id="9" name="Image 119">
                  <a:extLst>
                    <a:ext uri="{FF2B5EF4-FFF2-40B4-BE49-F238E27FC236}">
                      <a16:creationId xmlns:a16="http://schemas.microsoft.com/office/drawing/2014/main" id="{D2BED25B-BD70-45FC-AC3D-77FE5A134E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312512" y="1604779"/>
                  <a:ext cx="402765" cy="4539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7" name="Groupe 6">
                  <a:extLst>
                    <a:ext uri="{FF2B5EF4-FFF2-40B4-BE49-F238E27FC236}">
                      <a16:creationId xmlns:a16="http://schemas.microsoft.com/office/drawing/2014/main" id="{673E6754-F1E3-41B9-B240-77FC4B4699CA}"/>
                    </a:ext>
                  </a:extLst>
                </p:cNvPr>
                <p:cNvGrpSpPr/>
                <p:nvPr/>
              </p:nvGrpSpPr>
              <p:grpSpPr>
                <a:xfrm>
                  <a:off x="7525177" y="1419240"/>
                  <a:ext cx="1265831" cy="1570239"/>
                  <a:chOff x="7525177" y="1419240"/>
                  <a:chExt cx="1265831" cy="1570239"/>
                </a:xfrm>
              </p:grpSpPr>
              <p:pic>
                <p:nvPicPr>
                  <p:cNvPr id="5" name="Image 119">
                    <a:extLst>
                      <a:ext uri="{FF2B5EF4-FFF2-40B4-BE49-F238E27FC236}">
                        <a16:creationId xmlns:a16="http://schemas.microsoft.com/office/drawing/2014/main" id="{04FCE152-B934-4723-9663-82BEE9BB12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25177" y="2164466"/>
                    <a:ext cx="732013" cy="825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6" name="Phylactère : pensées 5">
                    <a:extLst>
                      <a:ext uri="{FF2B5EF4-FFF2-40B4-BE49-F238E27FC236}">
                        <a16:creationId xmlns:a16="http://schemas.microsoft.com/office/drawing/2014/main" id="{8696171D-E00D-4A35-A838-0B35402B2768}"/>
                      </a:ext>
                    </a:extLst>
                  </p:cNvPr>
                  <p:cNvSpPr/>
                  <p:nvPr/>
                </p:nvSpPr>
                <p:spPr>
                  <a:xfrm>
                    <a:off x="8257190" y="1419240"/>
                    <a:ext cx="533818" cy="825014"/>
                  </a:xfrm>
                  <a:prstGeom prst="cloudCallout">
                    <a:avLst>
                      <a:gd name="adj1" fmla="val -51771"/>
                      <a:gd name="adj2" fmla="val 73370"/>
                    </a:avLst>
                  </a:prstGeom>
                  <a:noFill/>
                  <a:ln w="19050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dirty="0"/>
                  </a:p>
                </p:txBody>
              </p:sp>
            </p:grpSp>
          </p:grpSp>
          <p:sp>
            <p:nvSpPr>
              <p:cNvPr id="14" name="Shape 166">
                <a:extLst>
                  <a:ext uri="{FF2B5EF4-FFF2-40B4-BE49-F238E27FC236}">
                    <a16:creationId xmlns:a16="http://schemas.microsoft.com/office/drawing/2014/main" id="{A32207DA-3FAB-442A-A5B3-99725592C22F}"/>
                  </a:ext>
                </a:extLst>
              </p:cNvPr>
              <p:cNvSpPr/>
              <p:nvPr/>
            </p:nvSpPr>
            <p:spPr>
              <a:xfrm>
                <a:off x="6331277" y="2896393"/>
                <a:ext cx="613920" cy="236907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19050" cap="flat" cmpd="sng">
                <a:noFill/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Calibri"/>
                    <a:cs typeface="Calibri"/>
                    <a:sym typeface="Calibri"/>
                  </a:rPr>
                  <a:t>Utt1</a:t>
                </a:r>
                <a:endParaRPr kumimoji="0" sz="1700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Freeform 295">
                <a:extLst>
                  <a:ext uri="{FF2B5EF4-FFF2-40B4-BE49-F238E27FC236}">
                    <a16:creationId xmlns:a16="http://schemas.microsoft.com/office/drawing/2014/main" id="{06E395A2-7BA7-4D0F-8615-A61ECE19641C}"/>
                  </a:ext>
                </a:extLst>
              </p:cNvPr>
              <p:cNvSpPr>
                <a:spLocks/>
              </p:cNvSpPr>
              <p:nvPr/>
            </p:nvSpPr>
            <p:spPr bwMode="auto">
              <a:xfrm rot="20349791" flipH="1">
                <a:off x="5958659" y="2520065"/>
                <a:ext cx="1207739" cy="487177"/>
              </a:xfrm>
              <a:custGeom>
                <a:avLst/>
                <a:gdLst>
                  <a:gd name="T0" fmla="*/ 1392 w 1460"/>
                  <a:gd name="T1" fmla="*/ 10 h 959"/>
                  <a:gd name="T2" fmla="*/ 1384 w 1460"/>
                  <a:gd name="T3" fmla="*/ 10 h 959"/>
                  <a:gd name="T4" fmla="*/ 1377 w 1460"/>
                  <a:gd name="T5" fmla="*/ 11 h 959"/>
                  <a:gd name="T6" fmla="*/ 1370 w 1460"/>
                  <a:gd name="T7" fmla="*/ 6 h 959"/>
                  <a:gd name="T8" fmla="*/ 1359 w 1460"/>
                  <a:gd name="T9" fmla="*/ 6 h 959"/>
                  <a:gd name="T10" fmla="*/ 1233 w 1460"/>
                  <a:gd name="T11" fmla="*/ 23 h 959"/>
                  <a:gd name="T12" fmla="*/ 1109 w 1460"/>
                  <a:gd name="T13" fmla="*/ 48 h 959"/>
                  <a:gd name="T14" fmla="*/ 1100 w 1460"/>
                  <a:gd name="T15" fmla="*/ 50 h 959"/>
                  <a:gd name="T16" fmla="*/ 1086 w 1460"/>
                  <a:gd name="T17" fmla="*/ 65 h 959"/>
                  <a:gd name="T18" fmla="*/ 1078 w 1460"/>
                  <a:gd name="T19" fmla="*/ 83 h 959"/>
                  <a:gd name="T20" fmla="*/ 1079 w 1460"/>
                  <a:gd name="T21" fmla="*/ 102 h 959"/>
                  <a:gd name="T22" fmla="*/ 1083 w 1460"/>
                  <a:gd name="T23" fmla="*/ 111 h 959"/>
                  <a:gd name="T24" fmla="*/ 1106 w 1460"/>
                  <a:gd name="T25" fmla="*/ 145 h 959"/>
                  <a:gd name="T26" fmla="*/ 1130 w 1460"/>
                  <a:gd name="T27" fmla="*/ 180 h 959"/>
                  <a:gd name="T28" fmla="*/ 996 w 1460"/>
                  <a:gd name="T29" fmla="*/ 282 h 959"/>
                  <a:gd name="T30" fmla="*/ 723 w 1460"/>
                  <a:gd name="T31" fmla="*/ 474 h 959"/>
                  <a:gd name="T32" fmla="*/ 443 w 1460"/>
                  <a:gd name="T33" fmla="*/ 656 h 959"/>
                  <a:gd name="T34" fmla="*/ 156 w 1460"/>
                  <a:gd name="T35" fmla="*/ 829 h 959"/>
                  <a:gd name="T36" fmla="*/ 11 w 1460"/>
                  <a:gd name="T37" fmla="*/ 915 h 959"/>
                  <a:gd name="T38" fmla="*/ 2 w 1460"/>
                  <a:gd name="T39" fmla="*/ 921 h 959"/>
                  <a:gd name="T40" fmla="*/ 0 w 1460"/>
                  <a:gd name="T41" fmla="*/ 938 h 959"/>
                  <a:gd name="T42" fmla="*/ 7 w 1460"/>
                  <a:gd name="T43" fmla="*/ 952 h 959"/>
                  <a:gd name="T44" fmla="*/ 24 w 1460"/>
                  <a:gd name="T45" fmla="*/ 959 h 959"/>
                  <a:gd name="T46" fmla="*/ 34 w 1460"/>
                  <a:gd name="T47" fmla="*/ 956 h 959"/>
                  <a:gd name="T48" fmla="*/ 111 w 1460"/>
                  <a:gd name="T49" fmla="*/ 923 h 959"/>
                  <a:gd name="T50" fmla="*/ 263 w 1460"/>
                  <a:gd name="T51" fmla="*/ 849 h 959"/>
                  <a:gd name="T52" fmla="*/ 484 w 1460"/>
                  <a:gd name="T53" fmla="*/ 728 h 959"/>
                  <a:gd name="T54" fmla="*/ 769 w 1460"/>
                  <a:gd name="T55" fmla="*/ 549 h 959"/>
                  <a:gd name="T56" fmla="*/ 1044 w 1460"/>
                  <a:gd name="T57" fmla="*/ 352 h 959"/>
                  <a:gd name="T58" fmla="*/ 1176 w 1460"/>
                  <a:gd name="T59" fmla="*/ 249 h 959"/>
                  <a:gd name="T60" fmla="*/ 1182 w 1460"/>
                  <a:gd name="T61" fmla="*/ 256 h 959"/>
                  <a:gd name="T62" fmla="*/ 1185 w 1460"/>
                  <a:gd name="T63" fmla="*/ 263 h 959"/>
                  <a:gd name="T64" fmla="*/ 1201 w 1460"/>
                  <a:gd name="T65" fmla="*/ 285 h 959"/>
                  <a:gd name="T66" fmla="*/ 1231 w 1460"/>
                  <a:gd name="T67" fmla="*/ 308 h 959"/>
                  <a:gd name="T68" fmla="*/ 1254 w 1460"/>
                  <a:gd name="T69" fmla="*/ 316 h 959"/>
                  <a:gd name="T70" fmla="*/ 1268 w 1460"/>
                  <a:gd name="T71" fmla="*/ 315 h 959"/>
                  <a:gd name="T72" fmla="*/ 1284 w 1460"/>
                  <a:gd name="T73" fmla="*/ 312 h 959"/>
                  <a:gd name="T74" fmla="*/ 1310 w 1460"/>
                  <a:gd name="T75" fmla="*/ 295 h 959"/>
                  <a:gd name="T76" fmla="*/ 1340 w 1460"/>
                  <a:gd name="T77" fmla="*/ 259 h 959"/>
                  <a:gd name="T78" fmla="*/ 1357 w 1460"/>
                  <a:gd name="T79" fmla="*/ 233 h 959"/>
                  <a:gd name="T80" fmla="*/ 1384 w 1460"/>
                  <a:gd name="T81" fmla="*/ 192 h 959"/>
                  <a:gd name="T82" fmla="*/ 1433 w 1460"/>
                  <a:gd name="T83" fmla="*/ 103 h 959"/>
                  <a:gd name="T84" fmla="*/ 1455 w 1460"/>
                  <a:gd name="T85" fmla="*/ 59 h 959"/>
                  <a:gd name="T86" fmla="*/ 1460 w 1460"/>
                  <a:gd name="T87" fmla="*/ 43 h 959"/>
                  <a:gd name="T88" fmla="*/ 1451 w 1460"/>
                  <a:gd name="T89" fmla="*/ 17 h 959"/>
                  <a:gd name="T90" fmla="*/ 1429 w 1460"/>
                  <a:gd name="T91" fmla="*/ 0 h 959"/>
                  <a:gd name="T92" fmla="*/ 1403 w 1460"/>
                  <a:gd name="T93" fmla="*/ 0 h 959"/>
                  <a:gd name="T94" fmla="*/ 1392 w 1460"/>
                  <a:gd name="T95" fmla="*/ 10 h 9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60" h="959">
                    <a:moveTo>
                      <a:pt x="1392" y="10"/>
                    </a:moveTo>
                    <a:lnTo>
                      <a:pt x="1384" y="10"/>
                    </a:lnTo>
                    <a:lnTo>
                      <a:pt x="1377" y="11"/>
                    </a:lnTo>
                    <a:lnTo>
                      <a:pt x="1370" y="6"/>
                    </a:lnTo>
                    <a:lnTo>
                      <a:pt x="1359" y="6"/>
                    </a:lnTo>
                    <a:lnTo>
                      <a:pt x="1233" y="23"/>
                    </a:lnTo>
                    <a:lnTo>
                      <a:pt x="1109" y="48"/>
                    </a:lnTo>
                    <a:lnTo>
                      <a:pt x="1100" y="50"/>
                    </a:lnTo>
                    <a:lnTo>
                      <a:pt x="1086" y="65"/>
                    </a:lnTo>
                    <a:lnTo>
                      <a:pt x="1078" y="83"/>
                    </a:lnTo>
                    <a:lnTo>
                      <a:pt x="1079" y="102"/>
                    </a:lnTo>
                    <a:lnTo>
                      <a:pt x="1083" y="111"/>
                    </a:lnTo>
                    <a:lnTo>
                      <a:pt x="1106" y="145"/>
                    </a:lnTo>
                    <a:lnTo>
                      <a:pt x="1130" y="180"/>
                    </a:lnTo>
                    <a:lnTo>
                      <a:pt x="996" y="282"/>
                    </a:lnTo>
                    <a:lnTo>
                      <a:pt x="723" y="474"/>
                    </a:lnTo>
                    <a:lnTo>
                      <a:pt x="443" y="656"/>
                    </a:lnTo>
                    <a:lnTo>
                      <a:pt x="156" y="829"/>
                    </a:lnTo>
                    <a:lnTo>
                      <a:pt x="11" y="915"/>
                    </a:lnTo>
                    <a:lnTo>
                      <a:pt x="2" y="921"/>
                    </a:lnTo>
                    <a:lnTo>
                      <a:pt x="0" y="938"/>
                    </a:lnTo>
                    <a:lnTo>
                      <a:pt x="7" y="952"/>
                    </a:lnTo>
                    <a:lnTo>
                      <a:pt x="24" y="959"/>
                    </a:lnTo>
                    <a:lnTo>
                      <a:pt x="34" y="956"/>
                    </a:lnTo>
                    <a:lnTo>
                      <a:pt x="111" y="923"/>
                    </a:lnTo>
                    <a:lnTo>
                      <a:pt x="263" y="849"/>
                    </a:lnTo>
                    <a:lnTo>
                      <a:pt x="484" y="728"/>
                    </a:lnTo>
                    <a:lnTo>
                      <a:pt x="769" y="549"/>
                    </a:lnTo>
                    <a:lnTo>
                      <a:pt x="1044" y="352"/>
                    </a:lnTo>
                    <a:lnTo>
                      <a:pt x="1176" y="249"/>
                    </a:lnTo>
                    <a:lnTo>
                      <a:pt x="1182" y="256"/>
                    </a:lnTo>
                    <a:lnTo>
                      <a:pt x="1185" y="263"/>
                    </a:lnTo>
                    <a:lnTo>
                      <a:pt x="1201" y="285"/>
                    </a:lnTo>
                    <a:lnTo>
                      <a:pt x="1231" y="308"/>
                    </a:lnTo>
                    <a:lnTo>
                      <a:pt x="1254" y="316"/>
                    </a:lnTo>
                    <a:lnTo>
                      <a:pt x="1268" y="315"/>
                    </a:lnTo>
                    <a:lnTo>
                      <a:pt x="1284" y="312"/>
                    </a:lnTo>
                    <a:lnTo>
                      <a:pt x="1310" y="295"/>
                    </a:lnTo>
                    <a:lnTo>
                      <a:pt x="1340" y="259"/>
                    </a:lnTo>
                    <a:lnTo>
                      <a:pt x="1357" y="233"/>
                    </a:lnTo>
                    <a:lnTo>
                      <a:pt x="1384" y="192"/>
                    </a:lnTo>
                    <a:lnTo>
                      <a:pt x="1433" y="103"/>
                    </a:lnTo>
                    <a:lnTo>
                      <a:pt x="1455" y="59"/>
                    </a:lnTo>
                    <a:lnTo>
                      <a:pt x="1460" y="43"/>
                    </a:lnTo>
                    <a:lnTo>
                      <a:pt x="1451" y="17"/>
                    </a:lnTo>
                    <a:lnTo>
                      <a:pt x="1429" y="0"/>
                    </a:lnTo>
                    <a:lnTo>
                      <a:pt x="1403" y="0"/>
                    </a:lnTo>
                    <a:lnTo>
                      <a:pt x="1392" y="1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" name="Freeform 295">
                <a:extLst>
                  <a:ext uri="{FF2B5EF4-FFF2-40B4-BE49-F238E27FC236}">
                    <a16:creationId xmlns:a16="http://schemas.microsoft.com/office/drawing/2014/main" id="{569743D0-7357-4F98-A56F-92737C14C4F2}"/>
                  </a:ext>
                </a:extLst>
              </p:cNvPr>
              <p:cNvSpPr>
                <a:spLocks/>
              </p:cNvSpPr>
              <p:nvPr/>
            </p:nvSpPr>
            <p:spPr bwMode="auto">
              <a:xfrm rot="19815642" flipV="1">
                <a:off x="6164141" y="2205087"/>
                <a:ext cx="1027334" cy="566919"/>
              </a:xfrm>
              <a:custGeom>
                <a:avLst/>
                <a:gdLst>
                  <a:gd name="T0" fmla="*/ 1392 w 1460"/>
                  <a:gd name="T1" fmla="*/ 10 h 959"/>
                  <a:gd name="T2" fmla="*/ 1384 w 1460"/>
                  <a:gd name="T3" fmla="*/ 10 h 959"/>
                  <a:gd name="T4" fmla="*/ 1377 w 1460"/>
                  <a:gd name="T5" fmla="*/ 11 h 959"/>
                  <a:gd name="T6" fmla="*/ 1370 w 1460"/>
                  <a:gd name="T7" fmla="*/ 6 h 959"/>
                  <a:gd name="T8" fmla="*/ 1359 w 1460"/>
                  <a:gd name="T9" fmla="*/ 6 h 959"/>
                  <a:gd name="T10" fmla="*/ 1233 w 1460"/>
                  <a:gd name="T11" fmla="*/ 23 h 959"/>
                  <a:gd name="T12" fmla="*/ 1109 w 1460"/>
                  <a:gd name="T13" fmla="*/ 48 h 959"/>
                  <a:gd name="T14" fmla="*/ 1100 w 1460"/>
                  <a:gd name="T15" fmla="*/ 50 h 959"/>
                  <a:gd name="T16" fmla="*/ 1086 w 1460"/>
                  <a:gd name="T17" fmla="*/ 65 h 959"/>
                  <a:gd name="T18" fmla="*/ 1078 w 1460"/>
                  <a:gd name="T19" fmla="*/ 83 h 959"/>
                  <a:gd name="T20" fmla="*/ 1079 w 1460"/>
                  <a:gd name="T21" fmla="*/ 102 h 959"/>
                  <a:gd name="T22" fmla="*/ 1083 w 1460"/>
                  <a:gd name="T23" fmla="*/ 111 h 959"/>
                  <a:gd name="T24" fmla="*/ 1106 w 1460"/>
                  <a:gd name="T25" fmla="*/ 145 h 959"/>
                  <a:gd name="T26" fmla="*/ 1130 w 1460"/>
                  <a:gd name="T27" fmla="*/ 180 h 959"/>
                  <a:gd name="T28" fmla="*/ 996 w 1460"/>
                  <a:gd name="T29" fmla="*/ 282 h 959"/>
                  <a:gd name="T30" fmla="*/ 723 w 1460"/>
                  <a:gd name="T31" fmla="*/ 474 h 959"/>
                  <a:gd name="T32" fmla="*/ 443 w 1460"/>
                  <a:gd name="T33" fmla="*/ 656 h 959"/>
                  <a:gd name="T34" fmla="*/ 156 w 1460"/>
                  <a:gd name="T35" fmla="*/ 829 h 959"/>
                  <a:gd name="T36" fmla="*/ 11 w 1460"/>
                  <a:gd name="T37" fmla="*/ 915 h 959"/>
                  <a:gd name="T38" fmla="*/ 2 w 1460"/>
                  <a:gd name="T39" fmla="*/ 921 h 959"/>
                  <a:gd name="T40" fmla="*/ 0 w 1460"/>
                  <a:gd name="T41" fmla="*/ 938 h 959"/>
                  <a:gd name="T42" fmla="*/ 7 w 1460"/>
                  <a:gd name="T43" fmla="*/ 952 h 959"/>
                  <a:gd name="T44" fmla="*/ 24 w 1460"/>
                  <a:gd name="T45" fmla="*/ 959 h 959"/>
                  <a:gd name="T46" fmla="*/ 34 w 1460"/>
                  <a:gd name="T47" fmla="*/ 956 h 959"/>
                  <a:gd name="T48" fmla="*/ 111 w 1460"/>
                  <a:gd name="T49" fmla="*/ 923 h 959"/>
                  <a:gd name="T50" fmla="*/ 263 w 1460"/>
                  <a:gd name="T51" fmla="*/ 849 h 959"/>
                  <a:gd name="T52" fmla="*/ 484 w 1460"/>
                  <a:gd name="T53" fmla="*/ 728 h 959"/>
                  <a:gd name="T54" fmla="*/ 769 w 1460"/>
                  <a:gd name="T55" fmla="*/ 549 h 959"/>
                  <a:gd name="T56" fmla="*/ 1044 w 1460"/>
                  <a:gd name="T57" fmla="*/ 352 h 959"/>
                  <a:gd name="T58" fmla="*/ 1176 w 1460"/>
                  <a:gd name="T59" fmla="*/ 249 h 959"/>
                  <a:gd name="T60" fmla="*/ 1182 w 1460"/>
                  <a:gd name="T61" fmla="*/ 256 h 959"/>
                  <a:gd name="T62" fmla="*/ 1185 w 1460"/>
                  <a:gd name="T63" fmla="*/ 263 h 959"/>
                  <a:gd name="T64" fmla="*/ 1201 w 1460"/>
                  <a:gd name="T65" fmla="*/ 285 h 959"/>
                  <a:gd name="T66" fmla="*/ 1231 w 1460"/>
                  <a:gd name="T67" fmla="*/ 308 h 959"/>
                  <a:gd name="T68" fmla="*/ 1254 w 1460"/>
                  <a:gd name="T69" fmla="*/ 316 h 959"/>
                  <a:gd name="T70" fmla="*/ 1268 w 1460"/>
                  <a:gd name="T71" fmla="*/ 315 h 959"/>
                  <a:gd name="T72" fmla="*/ 1284 w 1460"/>
                  <a:gd name="T73" fmla="*/ 312 h 959"/>
                  <a:gd name="T74" fmla="*/ 1310 w 1460"/>
                  <a:gd name="T75" fmla="*/ 295 h 959"/>
                  <a:gd name="T76" fmla="*/ 1340 w 1460"/>
                  <a:gd name="T77" fmla="*/ 259 h 959"/>
                  <a:gd name="T78" fmla="*/ 1357 w 1460"/>
                  <a:gd name="T79" fmla="*/ 233 h 959"/>
                  <a:gd name="T80" fmla="*/ 1384 w 1460"/>
                  <a:gd name="T81" fmla="*/ 192 h 959"/>
                  <a:gd name="T82" fmla="*/ 1433 w 1460"/>
                  <a:gd name="T83" fmla="*/ 103 h 959"/>
                  <a:gd name="T84" fmla="*/ 1455 w 1460"/>
                  <a:gd name="T85" fmla="*/ 59 h 959"/>
                  <a:gd name="T86" fmla="*/ 1460 w 1460"/>
                  <a:gd name="T87" fmla="*/ 43 h 959"/>
                  <a:gd name="T88" fmla="*/ 1451 w 1460"/>
                  <a:gd name="T89" fmla="*/ 17 h 959"/>
                  <a:gd name="T90" fmla="*/ 1429 w 1460"/>
                  <a:gd name="T91" fmla="*/ 0 h 959"/>
                  <a:gd name="T92" fmla="*/ 1403 w 1460"/>
                  <a:gd name="T93" fmla="*/ 0 h 959"/>
                  <a:gd name="T94" fmla="*/ 1392 w 1460"/>
                  <a:gd name="T95" fmla="*/ 10 h 9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60" h="959">
                    <a:moveTo>
                      <a:pt x="1392" y="10"/>
                    </a:moveTo>
                    <a:lnTo>
                      <a:pt x="1384" y="10"/>
                    </a:lnTo>
                    <a:lnTo>
                      <a:pt x="1377" y="11"/>
                    </a:lnTo>
                    <a:lnTo>
                      <a:pt x="1370" y="6"/>
                    </a:lnTo>
                    <a:lnTo>
                      <a:pt x="1359" y="6"/>
                    </a:lnTo>
                    <a:lnTo>
                      <a:pt x="1233" y="23"/>
                    </a:lnTo>
                    <a:lnTo>
                      <a:pt x="1109" y="48"/>
                    </a:lnTo>
                    <a:lnTo>
                      <a:pt x="1100" y="50"/>
                    </a:lnTo>
                    <a:lnTo>
                      <a:pt x="1086" y="65"/>
                    </a:lnTo>
                    <a:lnTo>
                      <a:pt x="1078" y="83"/>
                    </a:lnTo>
                    <a:lnTo>
                      <a:pt x="1079" y="102"/>
                    </a:lnTo>
                    <a:lnTo>
                      <a:pt x="1083" y="111"/>
                    </a:lnTo>
                    <a:lnTo>
                      <a:pt x="1106" y="145"/>
                    </a:lnTo>
                    <a:lnTo>
                      <a:pt x="1130" y="180"/>
                    </a:lnTo>
                    <a:lnTo>
                      <a:pt x="996" y="282"/>
                    </a:lnTo>
                    <a:lnTo>
                      <a:pt x="723" y="474"/>
                    </a:lnTo>
                    <a:lnTo>
                      <a:pt x="443" y="656"/>
                    </a:lnTo>
                    <a:lnTo>
                      <a:pt x="156" y="829"/>
                    </a:lnTo>
                    <a:lnTo>
                      <a:pt x="11" y="915"/>
                    </a:lnTo>
                    <a:lnTo>
                      <a:pt x="2" y="921"/>
                    </a:lnTo>
                    <a:lnTo>
                      <a:pt x="0" y="938"/>
                    </a:lnTo>
                    <a:lnTo>
                      <a:pt x="7" y="952"/>
                    </a:lnTo>
                    <a:lnTo>
                      <a:pt x="24" y="959"/>
                    </a:lnTo>
                    <a:lnTo>
                      <a:pt x="34" y="956"/>
                    </a:lnTo>
                    <a:lnTo>
                      <a:pt x="111" y="923"/>
                    </a:lnTo>
                    <a:lnTo>
                      <a:pt x="263" y="849"/>
                    </a:lnTo>
                    <a:lnTo>
                      <a:pt x="484" y="728"/>
                    </a:lnTo>
                    <a:lnTo>
                      <a:pt x="769" y="549"/>
                    </a:lnTo>
                    <a:lnTo>
                      <a:pt x="1044" y="352"/>
                    </a:lnTo>
                    <a:lnTo>
                      <a:pt x="1176" y="249"/>
                    </a:lnTo>
                    <a:lnTo>
                      <a:pt x="1182" y="256"/>
                    </a:lnTo>
                    <a:lnTo>
                      <a:pt x="1185" y="263"/>
                    </a:lnTo>
                    <a:lnTo>
                      <a:pt x="1201" y="285"/>
                    </a:lnTo>
                    <a:lnTo>
                      <a:pt x="1231" y="308"/>
                    </a:lnTo>
                    <a:lnTo>
                      <a:pt x="1254" y="316"/>
                    </a:lnTo>
                    <a:lnTo>
                      <a:pt x="1268" y="315"/>
                    </a:lnTo>
                    <a:lnTo>
                      <a:pt x="1284" y="312"/>
                    </a:lnTo>
                    <a:lnTo>
                      <a:pt x="1310" y="295"/>
                    </a:lnTo>
                    <a:lnTo>
                      <a:pt x="1340" y="259"/>
                    </a:lnTo>
                    <a:lnTo>
                      <a:pt x="1357" y="233"/>
                    </a:lnTo>
                    <a:lnTo>
                      <a:pt x="1384" y="192"/>
                    </a:lnTo>
                    <a:lnTo>
                      <a:pt x="1433" y="103"/>
                    </a:lnTo>
                    <a:lnTo>
                      <a:pt x="1455" y="59"/>
                    </a:lnTo>
                    <a:lnTo>
                      <a:pt x="1460" y="43"/>
                    </a:lnTo>
                    <a:lnTo>
                      <a:pt x="1451" y="17"/>
                    </a:lnTo>
                    <a:lnTo>
                      <a:pt x="1429" y="0"/>
                    </a:lnTo>
                    <a:lnTo>
                      <a:pt x="1403" y="0"/>
                    </a:lnTo>
                    <a:lnTo>
                      <a:pt x="1392" y="1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" name="Shape 166">
                <a:extLst>
                  <a:ext uri="{FF2B5EF4-FFF2-40B4-BE49-F238E27FC236}">
                    <a16:creationId xmlns:a16="http://schemas.microsoft.com/office/drawing/2014/main" id="{25C4DAA4-C68C-4C7C-8069-E990601A1D36}"/>
                  </a:ext>
                </a:extLst>
              </p:cNvPr>
              <p:cNvSpPr/>
              <p:nvPr/>
            </p:nvSpPr>
            <p:spPr>
              <a:xfrm>
                <a:off x="6331277" y="2050825"/>
                <a:ext cx="613920" cy="266688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9050" cap="flat" cmpd="sng">
                <a:noFill/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Calibri"/>
                    <a:cs typeface="Calibri"/>
                    <a:sym typeface="Calibri"/>
                  </a:rPr>
                  <a:t>Utt2</a:t>
                </a:r>
                <a:endParaRPr kumimoji="0" sz="1700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DD13842-787B-4491-992A-FCDF081DF542}"/>
                </a:ext>
              </a:extLst>
            </p:cNvPr>
            <p:cNvSpPr/>
            <p:nvPr/>
          </p:nvSpPr>
          <p:spPr>
            <a:xfrm>
              <a:off x="4191558" y="4320095"/>
              <a:ext cx="1173247" cy="28326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Dominant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22A4F4D-D0C4-4588-AB1A-256AD62E7DC8}"/>
                </a:ext>
              </a:extLst>
            </p:cNvPr>
            <p:cNvSpPr/>
            <p:nvPr/>
          </p:nvSpPr>
          <p:spPr>
            <a:xfrm>
              <a:off x="6630596" y="4282231"/>
              <a:ext cx="1173247" cy="25129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Submissive</a:t>
              </a:r>
              <a:endParaRPr lang="fr-FR" dirty="0"/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57EA8BCA-E4B6-4DE6-8100-ACC9CF2E6B64}"/>
              </a:ext>
            </a:extLst>
          </p:cNvPr>
          <p:cNvSpPr txBox="1"/>
          <p:nvPr/>
        </p:nvSpPr>
        <p:spPr>
          <a:xfrm>
            <a:off x="969522" y="3223559"/>
            <a:ext cx="6383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Conditions: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977ACC-2D5B-4F9E-B71F-B086E1080F37}"/>
              </a:ext>
            </a:extLst>
          </p:cNvPr>
          <p:cNvSpPr/>
          <p:nvPr/>
        </p:nvSpPr>
        <p:spPr>
          <a:xfrm>
            <a:off x="453950" y="1768359"/>
            <a:ext cx="374404" cy="3744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b="1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4122DF-B7DF-4A49-B453-92E5D3182777}"/>
              </a:ext>
            </a:extLst>
          </p:cNvPr>
          <p:cNvSpPr/>
          <p:nvPr/>
        </p:nvSpPr>
        <p:spPr>
          <a:xfrm>
            <a:off x="514995" y="3266693"/>
            <a:ext cx="374404" cy="3744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b="1" dirty="0"/>
              <a:t>2</a:t>
            </a:r>
          </a:p>
        </p:txBody>
      </p:sp>
      <p:sp>
        <p:nvSpPr>
          <p:cNvPr id="29" name="Oval 14">
            <a:extLst>
              <a:ext uri="{FF2B5EF4-FFF2-40B4-BE49-F238E27FC236}">
                <a16:creationId xmlns:a16="http://schemas.microsoft.com/office/drawing/2014/main" id="{65DA8092-C7F6-4643-A2DA-104BAD3E5BF0}"/>
              </a:ext>
            </a:extLst>
          </p:cNvPr>
          <p:cNvSpPr/>
          <p:nvPr/>
        </p:nvSpPr>
        <p:spPr>
          <a:xfrm>
            <a:off x="836080" y="4012454"/>
            <a:ext cx="269659" cy="269659"/>
          </a:xfrm>
          <a:prstGeom prst="ellipse">
            <a:avLst/>
          </a:prstGeom>
          <a:gradFill rotWithShape="1">
            <a:gsLst>
              <a:gs pos="0">
                <a:schemeClr val="accent4">
                  <a:lumMod val="60000"/>
                  <a:lumOff val="40000"/>
                </a:schemeClr>
              </a:gs>
              <a:gs pos="8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6200000" scaled="0"/>
          </a:gra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D7FC69E5-EB17-4C06-A4B9-D12300FCF724}"/>
              </a:ext>
            </a:extLst>
          </p:cNvPr>
          <p:cNvSpPr txBox="1"/>
          <p:nvPr/>
        </p:nvSpPr>
        <p:spPr>
          <a:xfrm>
            <a:off x="1207763" y="3859107"/>
            <a:ext cx="296638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b="1" dirty="0">
                <a:solidFill>
                  <a:prstClr val="black"/>
                </a:solidFill>
              </a:rPr>
              <a:t>Initial value of power </a:t>
            </a:r>
            <a:endParaRPr lang="fr-FR" sz="2000" dirty="0">
              <a:solidFill>
                <a:prstClr val="black"/>
              </a:solidFill>
            </a:endParaRPr>
          </a:p>
        </p:txBody>
      </p:sp>
      <p:graphicFrame>
        <p:nvGraphicFramePr>
          <p:cNvPr id="31" name="Tableau 30">
            <a:extLst>
              <a:ext uri="{FF2B5EF4-FFF2-40B4-BE49-F238E27FC236}">
                <a16:creationId xmlns:a16="http://schemas.microsoft.com/office/drawing/2014/main" id="{18AD3B63-1515-4785-9518-656FE3E41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30251"/>
              </p:ext>
            </p:extLst>
          </p:nvPr>
        </p:nvGraphicFramePr>
        <p:xfrm>
          <a:off x="1054962" y="4449324"/>
          <a:ext cx="4835298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8617">
                  <a:extLst>
                    <a:ext uri="{9D8B030D-6E8A-4147-A177-3AD203B41FA5}">
                      <a16:colId xmlns:a16="http://schemas.microsoft.com/office/drawing/2014/main" val="842695176"/>
                    </a:ext>
                  </a:extLst>
                </a:gridCol>
                <a:gridCol w="3246681">
                  <a:extLst>
                    <a:ext uri="{9D8B030D-6E8A-4147-A177-3AD203B41FA5}">
                      <a16:colId xmlns:a16="http://schemas.microsoft.com/office/drawing/2014/main" val="18833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noProof="0" dirty="0"/>
                        <a:t>Submissive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 0.3         0.4        0.5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328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noProof="0" dirty="0"/>
                        <a:t>Dominant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0.6         0.7       0.8       0.9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517541"/>
                  </a:ext>
                </a:extLst>
              </a:tr>
            </a:tbl>
          </a:graphicData>
        </a:graphic>
      </p:graphicFrame>
      <p:grpSp>
        <p:nvGrpSpPr>
          <p:cNvPr id="34" name="Groupe 33">
            <a:extLst>
              <a:ext uri="{FF2B5EF4-FFF2-40B4-BE49-F238E27FC236}">
                <a16:creationId xmlns:a16="http://schemas.microsoft.com/office/drawing/2014/main" id="{4C5C3F98-86F1-497A-9696-3BD81247A465}"/>
              </a:ext>
            </a:extLst>
          </p:cNvPr>
          <p:cNvGrpSpPr/>
          <p:nvPr/>
        </p:nvGrpSpPr>
        <p:grpSpPr>
          <a:xfrm>
            <a:off x="6404645" y="3891587"/>
            <a:ext cx="2899063" cy="461665"/>
            <a:chOff x="1051400" y="4833681"/>
            <a:chExt cx="2899063" cy="461665"/>
          </a:xfrm>
        </p:grpSpPr>
        <p:sp>
          <p:nvSpPr>
            <p:cNvPr id="32" name="Oval 14">
              <a:extLst>
                <a:ext uri="{FF2B5EF4-FFF2-40B4-BE49-F238E27FC236}">
                  <a16:creationId xmlns:a16="http://schemas.microsoft.com/office/drawing/2014/main" id="{61E3F2E5-2658-4FDC-89F8-44A7247021FE}"/>
                </a:ext>
              </a:extLst>
            </p:cNvPr>
            <p:cNvSpPr/>
            <p:nvPr/>
          </p:nvSpPr>
          <p:spPr>
            <a:xfrm>
              <a:off x="1051400" y="4936663"/>
              <a:ext cx="269659" cy="269659"/>
            </a:xfrm>
            <a:prstGeom prst="ellipse">
              <a:avLst/>
            </a:prstGeom>
            <a:gradFill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8000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TextBox 15">
              <a:extLst>
                <a:ext uri="{FF2B5EF4-FFF2-40B4-BE49-F238E27FC236}">
                  <a16:creationId xmlns:a16="http://schemas.microsoft.com/office/drawing/2014/main" id="{DDC84DF0-5ECB-4573-A45A-FFE897D92159}"/>
                </a:ext>
              </a:extLst>
            </p:cNvPr>
            <p:cNvSpPr txBox="1"/>
            <p:nvPr/>
          </p:nvSpPr>
          <p:spPr>
            <a:xfrm>
              <a:off x="1459204" y="4833681"/>
              <a:ext cx="249125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2400" b="1" dirty="0">
                  <a:solidFill>
                    <a:prstClr val="black"/>
                  </a:solidFill>
                </a:rPr>
                <a:t>Initial preferences</a:t>
              </a:r>
              <a:endParaRPr lang="fr-FR" sz="2000" dirty="0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36" name="Tableau 35">
            <a:extLst>
              <a:ext uri="{FF2B5EF4-FFF2-40B4-BE49-F238E27FC236}">
                <a16:creationId xmlns:a16="http://schemas.microsoft.com/office/drawing/2014/main" id="{FE8AEA01-5CF5-46AC-B9B9-B1C9769842A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13947" y="4491608"/>
          <a:ext cx="4767868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4147">
                  <a:extLst>
                    <a:ext uri="{9D8B030D-6E8A-4147-A177-3AD203B41FA5}">
                      <a16:colId xmlns:a16="http://schemas.microsoft.com/office/drawing/2014/main" val="3707696596"/>
                    </a:ext>
                  </a:extLst>
                </a:gridCol>
                <a:gridCol w="3093721">
                  <a:extLst>
                    <a:ext uri="{9D8B030D-6E8A-4147-A177-3AD203B41FA5}">
                      <a16:colId xmlns:a16="http://schemas.microsoft.com/office/drawing/2014/main" val="15518044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000" b="1" dirty="0"/>
                        <a:t>Domain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1" dirty="0"/>
                        <a:t>Nb possible </a:t>
                      </a:r>
                      <a:r>
                        <a:rPr lang="en-US" sz="2000" b="1" noProof="0" dirty="0"/>
                        <a:t>hypotheses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725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 b="0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1" dirty="0"/>
                        <a:t>1296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768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 b="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1" dirty="0"/>
                        <a:t>4.14 x 10</a:t>
                      </a:r>
                      <a:r>
                        <a:rPr lang="fr-FR" sz="2200" b="1" baseline="30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183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 b="0" dirty="0"/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1" dirty="0"/>
                        <a:t>2.6 x 10</a:t>
                      </a:r>
                      <a:r>
                        <a:rPr lang="fr-FR" sz="2200" b="1" baseline="300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358152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6B6E5DF4-D18D-406A-AA23-FE27B413E05E}"/>
              </a:ext>
            </a:extLst>
          </p:cNvPr>
          <p:cNvSpPr/>
          <p:nvPr/>
        </p:nvSpPr>
        <p:spPr>
          <a:xfrm>
            <a:off x="1694235" y="5618566"/>
            <a:ext cx="3292463" cy="91600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Total dialogues : 1080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0B102660-E834-485D-A2DB-452554AF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2619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3B79D026-250A-401C-A7E3-F9B315976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26" y="210929"/>
            <a:ext cx="11511616" cy="1064475"/>
          </a:xfrm>
        </p:spPr>
        <p:txBody>
          <a:bodyPr>
            <a:normAutofit/>
          </a:bodyPr>
          <a:lstStyle/>
          <a:p>
            <a:r>
              <a:rPr lang="en-US" sz="3200" b="1" cap="all" dirty="0">
                <a:solidFill>
                  <a:srgbClr val="FFC000"/>
                </a:solidFill>
                <a:latin typeface="Open Sans" panose="020B0606030504020204" pitchFamily="34" charset="0"/>
              </a:rPr>
              <a:t>Results:</a:t>
            </a:r>
            <a:r>
              <a:rPr lang="en-US" sz="32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 accuracy of predictions</a:t>
            </a:r>
            <a:endParaRPr lang="fr-FR" sz="32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D5A98F1-02B7-4A60-9F15-4179F88B5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46</a:t>
            </a:fld>
            <a:endParaRPr lang="fr-FR" dirty="0"/>
          </a:p>
        </p:txBody>
      </p:sp>
      <p:grpSp>
        <p:nvGrpSpPr>
          <p:cNvPr id="30" name="Group 11">
            <a:extLst>
              <a:ext uri="{FF2B5EF4-FFF2-40B4-BE49-F238E27FC236}">
                <a16:creationId xmlns:a16="http://schemas.microsoft.com/office/drawing/2014/main" id="{092144BE-B566-47EB-A98F-CA5FD47A1818}"/>
              </a:ext>
            </a:extLst>
          </p:cNvPr>
          <p:cNvGrpSpPr/>
          <p:nvPr/>
        </p:nvGrpSpPr>
        <p:grpSpPr>
          <a:xfrm>
            <a:off x="441707" y="3668110"/>
            <a:ext cx="11058032" cy="229213"/>
            <a:chOff x="512670" y="3337977"/>
            <a:chExt cx="8196061" cy="182043"/>
          </a:xfrm>
        </p:grpSpPr>
        <p:cxnSp>
          <p:nvCxnSpPr>
            <p:cNvPr id="31" name="Straight Arrow Connector 4">
              <a:extLst>
                <a:ext uri="{FF2B5EF4-FFF2-40B4-BE49-F238E27FC236}">
                  <a16:creationId xmlns:a16="http://schemas.microsoft.com/office/drawing/2014/main" id="{ADB5612B-CE87-498C-9586-297620461654}"/>
                </a:ext>
              </a:extLst>
            </p:cNvPr>
            <p:cNvCxnSpPr>
              <a:cxnSpLocks/>
            </p:cNvCxnSpPr>
            <p:nvPr/>
          </p:nvCxnSpPr>
          <p:spPr>
            <a:xfrm>
              <a:off x="512670" y="3429000"/>
              <a:ext cx="8118662" cy="0"/>
            </a:xfrm>
            <a:prstGeom prst="straightConnector1">
              <a:avLst/>
            </a:prstGeom>
            <a:ln w="19050">
              <a:solidFill>
                <a:schemeClr val="bg2">
                  <a:lumMod val="9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Isosceles Triangle 18">
              <a:extLst>
                <a:ext uri="{FF2B5EF4-FFF2-40B4-BE49-F238E27FC236}">
                  <a16:creationId xmlns:a16="http://schemas.microsoft.com/office/drawing/2014/main" id="{9518ED37-50C3-4997-9B4E-F6CB5B31638B}"/>
                </a:ext>
              </a:extLst>
            </p:cNvPr>
            <p:cNvSpPr/>
            <p:nvPr/>
          </p:nvSpPr>
          <p:spPr>
            <a:xfrm rot="5400000">
              <a:off x="8483510" y="3294800"/>
              <a:ext cx="182043" cy="26839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</p:grpSp>
      <p:sp>
        <p:nvSpPr>
          <p:cNvPr id="52" name="Teardrop 89">
            <a:extLst>
              <a:ext uri="{FF2B5EF4-FFF2-40B4-BE49-F238E27FC236}">
                <a16:creationId xmlns:a16="http://schemas.microsoft.com/office/drawing/2014/main" id="{A64BBFA6-BD76-490C-AD09-AACC7EB6FE5E}"/>
              </a:ext>
            </a:extLst>
          </p:cNvPr>
          <p:cNvSpPr/>
          <p:nvPr/>
        </p:nvSpPr>
        <p:spPr>
          <a:xfrm rot="2700000" flipV="1">
            <a:off x="4356151" y="3668112"/>
            <a:ext cx="285750" cy="285704"/>
          </a:xfrm>
          <a:prstGeom prst="teardrop">
            <a:avLst>
              <a:gd name="adj" fmla="val 20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53" name="Straight Connector 91">
            <a:extLst>
              <a:ext uri="{FF2B5EF4-FFF2-40B4-BE49-F238E27FC236}">
                <a16:creationId xmlns:a16="http://schemas.microsoft.com/office/drawing/2014/main" id="{6832889B-6814-4E6E-923D-BCC6FEA7B35E}"/>
              </a:ext>
            </a:extLst>
          </p:cNvPr>
          <p:cNvCxnSpPr>
            <a:cxnSpLocks/>
          </p:cNvCxnSpPr>
          <p:nvPr/>
        </p:nvCxnSpPr>
        <p:spPr>
          <a:xfrm>
            <a:off x="4491997" y="3668111"/>
            <a:ext cx="0" cy="242303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row: Pentagon 90">
            <a:extLst>
              <a:ext uri="{FF2B5EF4-FFF2-40B4-BE49-F238E27FC236}">
                <a16:creationId xmlns:a16="http://schemas.microsoft.com/office/drawing/2014/main" id="{E82E64B5-4CF2-40C6-A526-D1ED8CFFC163}"/>
              </a:ext>
            </a:extLst>
          </p:cNvPr>
          <p:cNvSpPr/>
          <p:nvPr/>
        </p:nvSpPr>
        <p:spPr>
          <a:xfrm>
            <a:off x="4491995" y="5537627"/>
            <a:ext cx="3048281" cy="553523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/>
              <a:t>2. Correct predictions 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0C49923-CD22-402F-8BAD-1A2E901A1AF8}"/>
              </a:ext>
            </a:extLst>
          </p:cNvPr>
          <p:cNvGrpSpPr/>
          <p:nvPr/>
        </p:nvGrpSpPr>
        <p:grpSpPr>
          <a:xfrm>
            <a:off x="729396" y="1501857"/>
            <a:ext cx="2888309" cy="2440574"/>
            <a:chOff x="1465563" y="1501857"/>
            <a:chExt cx="2888309" cy="2440574"/>
          </a:xfrm>
        </p:grpSpPr>
        <p:sp>
          <p:nvSpPr>
            <p:cNvPr id="41" name="Teardrop 5">
              <a:extLst>
                <a:ext uri="{FF2B5EF4-FFF2-40B4-BE49-F238E27FC236}">
                  <a16:creationId xmlns:a16="http://schemas.microsoft.com/office/drawing/2014/main" id="{73790481-C4EE-4E0E-8B9B-9F6CC5AB01BC}"/>
                </a:ext>
              </a:extLst>
            </p:cNvPr>
            <p:cNvSpPr/>
            <p:nvPr/>
          </p:nvSpPr>
          <p:spPr>
            <a:xfrm rot="18900000">
              <a:off x="1465563" y="3656681"/>
              <a:ext cx="285750" cy="285750"/>
            </a:xfrm>
            <a:prstGeom prst="teardrop">
              <a:avLst>
                <a:gd name="adj" fmla="val 20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44" name="Straight Connector 8">
              <a:extLst>
                <a:ext uri="{FF2B5EF4-FFF2-40B4-BE49-F238E27FC236}">
                  <a16:creationId xmlns:a16="http://schemas.microsoft.com/office/drawing/2014/main" id="{1DC63505-2639-4632-83FB-973976EB8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8434" y="1501857"/>
              <a:ext cx="0" cy="244057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Arrow: Pentagon 6">
              <a:extLst>
                <a:ext uri="{FF2B5EF4-FFF2-40B4-BE49-F238E27FC236}">
                  <a16:creationId xmlns:a16="http://schemas.microsoft.com/office/drawing/2014/main" id="{55826E91-357D-4583-AFD7-390B97B3CA51}"/>
                </a:ext>
              </a:extLst>
            </p:cNvPr>
            <p:cNvSpPr/>
            <p:nvPr/>
          </p:nvSpPr>
          <p:spPr>
            <a:xfrm>
              <a:off x="1608433" y="1501857"/>
              <a:ext cx="2745439" cy="548267"/>
            </a:xfrm>
            <a:prstGeom prst="homePlat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dirty="0"/>
                <a:t>1. Accuracy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D1F11295-641E-495E-89EA-AAD9C3FC7058}"/>
              </a:ext>
            </a:extLst>
          </p:cNvPr>
          <p:cNvGrpSpPr/>
          <p:nvPr/>
        </p:nvGrpSpPr>
        <p:grpSpPr>
          <a:xfrm>
            <a:off x="7408073" y="1501857"/>
            <a:ext cx="3075630" cy="2440574"/>
            <a:chOff x="7822742" y="1501857"/>
            <a:chExt cx="3075630" cy="2440574"/>
          </a:xfrm>
        </p:grpSpPr>
        <p:sp>
          <p:nvSpPr>
            <p:cNvPr id="48" name="Teardrop 83">
              <a:extLst>
                <a:ext uri="{FF2B5EF4-FFF2-40B4-BE49-F238E27FC236}">
                  <a16:creationId xmlns:a16="http://schemas.microsoft.com/office/drawing/2014/main" id="{5D231B21-6EF1-4671-BC79-92554B929A60}"/>
                </a:ext>
              </a:extLst>
            </p:cNvPr>
            <p:cNvSpPr/>
            <p:nvPr/>
          </p:nvSpPr>
          <p:spPr>
            <a:xfrm rot="18900000">
              <a:off x="7822742" y="3656681"/>
              <a:ext cx="285750" cy="285750"/>
            </a:xfrm>
            <a:prstGeom prst="teardrop">
              <a:avLst>
                <a:gd name="adj" fmla="val 20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49" name="Straight Connector 85">
              <a:extLst>
                <a:ext uri="{FF2B5EF4-FFF2-40B4-BE49-F238E27FC236}">
                  <a16:creationId xmlns:a16="http://schemas.microsoft.com/office/drawing/2014/main" id="{9609BAF4-4582-4C09-90B6-297051FE42FB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 flipV="1">
              <a:off x="7965617" y="1507173"/>
              <a:ext cx="2" cy="2435258"/>
            </a:xfrm>
            <a:prstGeom prst="line">
              <a:avLst/>
            </a:prstGeom>
            <a:ln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62" name="Arrow: Pentagon 84">
              <a:extLst>
                <a:ext uri="{FF2B5EF4-FFF2-40B4-BE49-F238E27FC236}">
                  <a16:creationId xmlns:a16="http://schemas.microsoft.com/office/drawing/2014/main" id="{3F4E6714-8A49-430A-8D1C-964B0A610AB8}"/>
                </a:ext>
              </a:extLst>
            </p:cNvPr>
            <p:cNvSpPr/>
            <p:nvPr/>
          </p:nvSpPr>
          <p:spPr>
            <a:xfrm>
              <a:off x="7965617" y="1501857"/>
              <a:ext cx="2932755" cy="548267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dirty="0"/>
                <a:t>3. Convergence</a:t>
              </a:r>
            </a:p>
          </p:txBody>
        </p:sp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2E5E4ED3-8512-4DA2-83E7-5A5FD18DDDD2}"/>
              </a:ext>
            </a:extLst>
          </p:cNvPr>
          <p:cNvGrpSpPr/>
          <p:nvPr/>
        </p:nvGrpSpPr>
        <p:grpSpPr>
          <a:xfrm>
            <a:off x="1037541" y="2258448"/>
            <a:ext cx="2279543" cy="1271316"/>
            <a:chOff x="5554383" y="1419240"/>
            <a:chExt cx="3022111" cy="1651208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7D3218EB-AB4F-48FE-B0F2-8B4981248ED2}"/>
                </a:ext>
              </a:extLst>
            </p:cNvPr>
            <p:cNvGrpSpPr/>
            <p:nvPr/>
          </p:nvGrpSpPr>
          <p:grpSpPr>
            <a:xfrm>
              <a:off x="5554383" y="1419240"/>
              <a:ext cx="1397862" cy="1613989"/>
              <a:chOff x="2368828" y="1419240"/>
              <a:chExt cx="1397862" cy="1613989"/>
            </a:xfrm>
          </p:grpSpPr>
          <p:pic>
            <p:nvPicPr>
              <p:cNvPr id="80" name="Image 119">
                <a:extLst>
                  <a:ext uri="{FF2B5EF4-FFF2-40B4-BE49-F238E27FC236}">
                    <a16:creationId xmlns:a16="http://schemas.microsoft.com/office/drawing/2014/main" id="{D23DF4CD-0A07-497C-B146-C5F20AEC4B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8828" y="2208216"/>
                <a:ext cx="732013" cy="825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1" name="Phylactère : pensées 80">
                <a:extLst>
                  <a:ext uri="{FF2B5EF4-FFF2-40B4-BE49-F238E27FC236}">
                    <a16:creationId xmlns:a16="http://schemas.microsoft.com/office/drawing/2014/main" id="{3D15C967-DD06-479C-97D6-6B1242BF6126}"/>
                  </a:ext>
                </a:extLst>
              </p:cNvPr>
              <p:cNvSpPr/>
              <p:nvPr/>
            </p:nvSpPr>
            <p:spPr>
              <a:xfrm>
                <a:off x="2514216" y="1419240"/>
                <a:ext cx="1252474" cy="693269"/>
              </a:xfrm>
              <a:prstGeom prst="cloudCallout">
                <a:avLst>
                  <a:gd name="adj1" fmla="val 1672"/>
                  <a:gd name="adj2" fmla="val 97245"/>
                </a:avLst>
              </a:prstGeom>
              <a:noFill/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77" name="Image 119">
              <a:extLst>
                <a:ext uri="{FF2B5EF4-FFF2-40B4-BE49-F238E27FC236}">
                  <a16:creationId xmlns:a16="http://schemas.microsoft.com/office/drawing/2014/main" id="{12D2A410-0966-42BE-AD05-171EBF7747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4481" y="2245435"/>
              <a:ext cx="732013" cy="825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Freeform 295">
              <a:extLst>
                <a:ext uri="{FF2B5EF4-FFF2-40B4-BE49-F238E27FC236}">
                  <a16:creationId xmlns:a16="http://schemas.microsoft.com/office/drawing/2014/main" id="{D541EF20-A4A7-49ED-9618-ADD03A426B2A}"/>
                </a:ext>
              </a:extLst>
            </p:cNvPr>
            <p:cNvSpPr>
              <a:spLocks/>
            </p:cNvSpPr>
            <p:nvPr/>
          </p:nvSpPr>
          <p:spPr bwMode="auto">
            <a:xfrm rot="20349791" flipH="1">
              <a:off x="6706696" y="2295721"/>
              <a:ext cx="1207739" cy="487177"/>
            </a:xfrm>
            <a:custGeom>
              <a:avLst/>
              <a:gdLst>
                <a:gd name="T0" fmla="*/ 1392 w 1460"/>
                <a:gd name="T1" fmla="*/ 10 h 959"/>
                <a:gd name="T2" fmla="*/ 1384 w 1460"/>
                <a:gd name="T3" fmla="*/ 10 h 959"/>
                <a:gd name="T4" fmla="*/ 1377 w 1460"/>
                <a:gd name="T5" fmla="*/ 11 h 959"/>
                <a:gd name="T6" fmla="*/ 1370 w 1460"/>
                <a:gd name="T7" fmla="*/ 6 h 959"/>
                <a:gd name="T8" fmla="*/ 1359 w 1460"/>
                <a:gd name="T9" fmla="*/ 6 h 959"/>
                <a:gd name="T10" fmla="*/ 1233 w 1460"/>
                <a:gd name="T11" fmla="*/ 23 h 959"/>
                <a:gd name="T12" fmla="*/ 1109 w 1460"/>
                <a:gd name="T13" fmla="*/ 48 h 959"/>
                <a:gd name="T14" fmla="*/ 1100 w 1460"/>
                <a:gd name="T15" fmla="*/ 50 h 959"/>
                <a:gd name="T16" fmla="*/ 1086 w 1460"/>
                <a:gd name="T17" fmla="*/ 65 h 959"/>
                <a:gd name="T18" fmla="*/ 1078 w 1460"/>
                <a:gd name="T19" fmla="*/ 83 h 959"/>
                <a:gd name="T20" fmla="*/ 1079 w 1460"/>
                <a:gd name="T21" fmla="*/ 102 h 959"/>
                <a:gd name="T22" fmla="*/ 1083 w 1460"/>
                <a:gd name="T23" fmla="*/ 111 h 959"/>
                <a:gd name="T24" fmla="*/ 1106 w 1460"/>
                <a:gd name="T25" fmla="*/ 145 h 959"/>
                <a:gd name="T26" fmla="*/ 1130 w 1460"/>
                <a:gd name="T27" fmla="*/ 180 h 959"/>
                <a:gd name="T28" fmla="*/ 996 w 1460"/>
                <a:gd name="T29" fmla="*/ 282 h 959"/>
                <a:gd name="T30" fmla="*/ 723 w 1460"/>
                <a:gd name="T31" fmla="*/ 474 h 959"/>
                <a:gd name="T32" fmla="*/ 443 w 1460"/>
                <a:gd name="T33" fmla="*/ 656 h 959"/>
                <a:gd name="T34" fmla="*/ 156 w 1460"/>
                <a:gd name="T35" fmla="*/ 829 h 959"/>
                <a:gd name="T36" fmla="*/ 11 w 1460"/>
                <a:gd name="T37" fmla="*/ 915 h 959"/>
                <a:gd name="T38" fmla="*/ 2 w 1460"/>
                <a:gd name="T39" fmla="*/ 921 h 959"/>
                <a:gd name="T40" fmla="*/ 0 w 1460"/>
                <a:gd name="T41" fmla="*/ 938 h 959"/>
                <a:gd name="T42" fmla="*/ 7 w 1460"/>
                <a:gd name="T43" fmla="*/ 952 h 959"/>
                <a:gd name="T44" fmla="*/ 24 w 1460"/>
                <a:gd name="T45" fmla="*/ 959 h 959"/>
                <a:gd name="T46" fmla="*/ 34 w 1460"/>
                <a:gd name="T47" fmla="*/ 956 h 959"/>
                <a:gd name="T48" fmla="*/ 111 w 1460"/>
                <a:gd name="T49" fmla="*/ 923 h 959"/>
                <a:gd name="T50" fmla="*/ 263 w 1460"/>
                <a:gd name="T51" fmla="*/ 849 h 959"/>
                <a:gd name="T52" fmla="*/ 484 w 1460"/>
                <a:gd name="T53" fmla="*/ 728 h 959"/>
                <a:gd name="T54" fmla="*/ 769 w 1460"/>
                <a:gd name="T55" fmla="*/ 549 h 959"/>
                <a:gd name="T56" fmla="*/ 1044 w 1460"/>
                <a:gd name="T57" fmla="*/ 352 h 959"/>
                <a:gd name="T58" fmla="*/ 1176 w 1460"/>
                <a:gd name="T59" fmla="*/ 249 h 959"/>
                <a:gd name="T60" fmla="*/ 1182 w 1460"/>
                <a:gd name="T61" fmla="*/ 256 h 959"/>
                <a:gd name="T62" fmla="*/ 1185 w 1460"/>
                <a:gd name="T63" fmla="*/ 263 h 959"/>
                <a:gd name="T64" fmla="*/ 1201 w 1460"/>
                <a:gd name="T65" fmla="*/ 285 h 959"/>
                <a:gd name="T66" fmla="*/ 1231 w 1460"/>
                <a:gd name="T67" fmla="*/ 308 h 959"/>
                <a:gd name="T68" fmla="*/ 1254 w 1460"/>
                <a:gd name="T69" fmla="*/ 316 h 959"/>
                <a:gd name="T70" fmla="*/ 1268 w 1460"/>
                <a:gd name="T71" fmla="*/ 315 h 959"/>
                <a:gd name="T72" fmla="*/ 1284 w 1460"/>
                <a:gd name="T73" fmla="*/ 312 h 959"/>
                <a:gd name="T74" fmla="*/ 1310 w 1460"/>
                <a:gd name="T75" fmla="*/ 295 h 959"/>
                <a:gd name="T76" fmla="*/ 1340 w 1460"/>
                <a:gd name="T77" fmla="*/ 259 h 959"/>
                <a:gd name="T78" fmla="*/ 1357 w 1460"/>
                <a:gd name="T79" fmla="*/ 233 h 959"/>
                <a:gd name="T80" fmla="*/ 1384 w 1460"/>
                <a:gd name="T81" fmla="*/ 192 h 959"/>
                <a:gd name="T82" fmla="*/ 1433 w 1460"/>
                <a:gd name="T83" fmla="*/ 103 h 959"/>
                <a:gd name="T84" fmla="*/ 1455 w 1460"/>
                <a:gd name="T85" fmla="*/ 59 h 959"/>
                <a:gd name="T86" fmla="*/ 1460 w 1460"/>
                <a:gd name="T87" fmla="*/ 43 h 959"/>
                <a:gd name="T88" fmla="*/ 1451 w 1460"/>
                <a:gd name="T89" fmla="*/ 17 h 959"/>
                <a:gd name="T90" fmla="*/ 1429 w 1460"/>
                <a:gd name="T91" fmla="*/ 0 h 959"/>
                <a:gd name="T92" fmla="*/ 1403 w 1460"/>
                <a:gd name="T93" fmla="*/ 0 h 959"/>
                <a:gd name="T94" fmla="*/ 1392 w 1460"/>
                <a:gd name="T95" fmla="*/ 10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60" h="959">
                  <a:moveTo>
                    <a:pt x="1392" y="10"/>
                  </a:moveTo>
                  <a:lnTo>
                    <a:pt x="1384" y="10"/>
                  </a:lnTo>
                  <a:lnTo>
                    <a:pt x="1377" y="11"/>
                  </a:lnTo>
                  <a:lnTo>
                    <a:pt x="1370" y="6"/>
                  </a:lnTo>
                  <a:lnTo>
                    <a:pt x="1359" y="6"/>
                  </a:lnTo>
                  <a:lnTo>
                    <a:pt x="1233" y="23"/>
                  </a:lnTo>
                  <a:lnTo>
                    <a:pt x="1109" y="48"/>
                  </a:lnTo>
                  <a:lnTo>
                    <a:pt x="1100" y="50"/>
                  </a:lnTo>
                  <a:lnTo>
                    <a:pt x="1086" y="65"/>
                  </a:lnTo>
                  <a:lnTo>
                    <a:pt x="1078" y="83"/>
                  </a:lnTo>
                  <a:lnTo>
                    <a:pt x="1079" y="102"/>
                  </a:lnTo>
                  <a:lnTo>
                    <a:pt x="1083" y="111"/>
                  </a:lnTo>
                  <a:lnTo>
                    <a:pt x="1106" y="145"/>
                  </a:lnTo>
                  <a:lnTo>
                    <a:pt x="1130" y="180"/>
                  </a:lnTo>
                  <a:lnTo>
                    <a:pt x="996" y="282"/>
                  </a:lnTo>
                  <a:lnTo>
                    <a:pt x="723" y="474"/>
                  </a:lnTo>
                  <a:lnTo>
                    <a:pt x="443" y="656"/>
                  </a:lnTo>
                  <a:lnTo>
                    <a:pt x="156" y="829"/>
                  </a:lnTo>
                  <a:lnTo>
                    <a:pt x="11" y="915"/>
                  </a:lnTo>
                  <a:lnTo>
                    <a:pt x="2" y="921"/>
                  </a:lnTo>
                  <a:lnTo>
                    <a:pt x="0" y="938"/>
                  </a:lnTo>
                  <a:lnTo>
                    <a:pt x="7" y="952"/>
                  </a:lnTo>
                  <a:lnTo>
                    <a:pt x="24" y="959"/>
                  </a:lnTo>
                  <a:lnTo>
                    <a:pt x="34" y="956"/>
                  </a:lnTo>
                  <a:lnTo>
                    <a:pt x="111" y="923"/>
                  </a:lnTo>
                  <a:lnTo>
                    <a:pt x="263" y="849"/>
                  </a:lnTo>
                  <a:lnTo>
                    <a:pt x="484" y="728"/>
                  </a:lnTo>
                  <a:lnTo>
                    <a:pt x="769" y="549"/>
                  </a:lnTo>
                  <a:lnTo>
                    <a:pt x="1044" y="352"/>
                  </a:lnTo>
                  <a:lnTo>
                    <a:pt x="1176" y="249"/>
                  </a:lnTo>
                  <a:lnTo>
                    <a:pt x="1182" y="256"/>
                  </a:lnTo>
                  <a:lnTo>
                    <a:pt x="1185" y="263"/>
                  </a:lnTo>
                  <a:lnTo>
                    <a:pt x="1201" y="285"/>
                  </a:lnTo>
                  <a:lnTo>
                    <a:pt x="1231" y="308"/>
                  </a:lnTo>
                  <a:lnTo>
                    <a:pt x="1254" y="316"/>
                  </a:lnTo>
                  <a:lnTo>
                    <a:pt x="1268" y="315"/>
                  </a:lnTo>
                  <a:lnTo>
                    <a:pt x="1284" y="312"/>
                  </a:lnTo>
                  <a:lnTo>
                    <a:pt x="1310" y="295"/>
                  </a:lnTo>
                  <a:lnTo>
                    <a:pt x="1340" y="259"/>
                  </a:lnTo>
                  <a:lnTo>
                    <a:pt x="1357" y="233"/>
                  </a:lnTo>
                  <a:lnTo>
                    <a:pt x="1384" y="192"/>
                  </a:lnTo>
                  <a:lnTo>
                    <a:pt x="1433" y="103"/>
                  </a:lnTo>
                  <a:lnTo>
                    <a:pt x="1455" y="59"/>
                  </a:lnTo>
                  <a:lnTo>
                    <a:pt x="1460" y="43"/>
                  </a:lnTo>
                  <a:lnTo>
                    <a:pt x="1451" y="17"/>
                  </a:lnTo>
                  <a:lnTo>
                    <a:pt x="1429" y="0"/>
                  </a:lnTo>
                  <a:lnTo>
                    <a:pt x="1403" y="0"/>
                  </a:lnTo>
                  <a:lnTo>
                    <a:pt x="1392" y="1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9" name="Freeform 295">
              <a:extLst>
                <a:ext uri="{FF2B5EF4-FFF2-40B4-BE49-F238E27FC236}">
                  <a16:creationId xmlns:a16="http://schemas.microsoft.com/office/drawing/2014/main" id="{9F6D47E3-7391-4719-BD3F-CB93969FA123}"/>
                </a:ext>
              </a:extLst>
            </p:cNvPr>
            <p:cNvSpPr>
              <a:spLocks/>
            </p:cNvSpPr>
            <p:nvPr/>
          </p:nvSpPr>
          <p:spPr bwMode="auto">
            <a:xfrm rot="19815642" flipV="1">
              <a:off x="6827117" y="1762455"/>
              <a:ext cx="1027334" cy="566919"/>
            </a:xfrm>
            <a:custGeom>
              <a:avLst/>
              <a:gdLst>
                <a:gd name="T0" fmla="*/ 1392 w 1460"/>
                <a:gd name="T1" fmla="*/ 10 h 959"/>
                <a:gd name="T2" fmla="*/ 1384 w 1460"/>
                <a:gd name="T3" fmla="*/ 10 h 959"/>
                <a:gd name="T4" fmla="*/ 1377 w 1460"/>
                <a:gd name="T5" fmla="*/ 11 h 959"/>
                <a:gd name="T6" fmla="*/ 1370 w 1460"/>
                <a:gd name="T7" fmla="*/ 6 h 959"/>
                <a:gd name="T8" fmla="*/ 1359 w 1460"/>
                <a:gd name="T9" fmla="*/ 6 h 959"/>
                <a:gd name="T10" fmla="*/ 1233 w 1460"/>
                <a:gd name="T11" fmla="*/ 23 h 959"/>
                <a:gd name="T12" fmla="*/ 1109 w 1460"/>
                <a:gd name="T13" fmla="*/ 48 h 959"/>
                <a:gd name="T14" fmla="*/ 1100 w 1460"/>
                <a:gd name="T15" fmla="*/ 50 h 959"/>
                <a:gd name="T16" fmla="*/ 1086 w 1460"/>
                <a:gd name="T17" fmla="*/ 65 h 959"/>
                <a:gd name="T18" fmla="*/ 1078 w 1460"/>
                <a:gd name="T19" fmla="*/ 83 h 959"/>
                <a:gd name="T20" fmla="*/ 1079 w 1460"/>
                <a:gd name="T21" fmla="*/ 102 h 959"/>
                <a:gd name="T22" fmla="*/ 1083 w 1460"/>
                <a:gd name="T23" fmla="*/ 111 h 959"/>
                <a:gd name="T24" fmla="*/ 1106 w 1460"/>
                <a:gd name="T25" fmla="*/ 145 h 959"/>
                <a:gd name="T26" fmla="*/ 1130 w 1460"/>
                <a:gd name="T27" fmla="*/ 180 h 959"/>
                <a:gd name="T28" fmla="*/ 996 w 1460"/>
                <a:gd name="T29" fmla="*/ 282 h 959"/>
                <a:gd name="T30" fmla="*/ 723 w 1460"/>
                <a:gd name="T31" fmla="*/ 474 h 959"/>
                <a:gd name="T32" fmla="*/ 443 w 1460"/>
                <a:gd name="T33" fmla="*/ 656 h 959"/>
                <a:gd name="T34" fmla="*/ 156 w 1460"/>
                <a:gd name="T35" fmla="*/ 829 h 959"/>
                <a:gd name="T36" fmla="*/ 11 w 1460"/>
                <a:gd name="T37" fmla="*/ 915 h 959"/>
                <a:gd name="T38" fmla="*/ 2 w 1460"/>
                <a:gd name="T39" fmla="*/ 921 h 959"/>
                <a:gd name="T40" fmla="*/ 0 w 1460"/>
                <a:gd name="T41" fmla="*/ 938 h 959"/>
                <a:gd name="T42" fmla="*/ 7 w 1460"/>
                <a:gd name="T43" fmla="*/ 952 h 959"/>
                <a:gd name="T44" fmla="*/ 24 w 1460"/>
                <a:gd name="T45" fmla="*/ 959 h 959"/>
                <a:gd name="T46" fmla="*/ 34 w 1460"/>
                <a:gd name="T47" fmla="*/ 956 h 959"/>
                <a:gd name="T48" fmla="*/ 111 w 1460"/>
                <a:gd name="T49" fmla="*/ 923 h 959"/>
                <a:gd name="T50" fmla="*/ 263 w 1460"/>
                <a:gd name="T51" fmla="*/ 849 h 959"/>
                <a:gd name="T52" fmla="*/ 484 w 1460"/>
                <a:gd name="T53" fmla="*/ 728 h 959"/>
                <a:gd name="T54" fmla="*/ 769 w 1460"/>
                <a:gd name="T55" fmla="*/ 549 h 959"/>
                <a:gd name="T56" fmla="*/ 1044 w 1460"/>
                <a:gd name="T57" fmla="*/ 352 h 959"/>
                <a:gd name="T58" fmla="*/ 1176 w 1460"/>
                <a:gd name="T59" fmla="*/ 249 h 959"/>
                <a:gd name="T60" fmla="*/ 1182 w 1460"/>
                <a:gd name="T61" fmla="*/ 256 h 959"/>
                <a:gd name="T62" fmla="*/ 1185 w 1460"/>
                <a:gd name="T63" fmla="*/ 263 h 959"/>
                <a:gd name="T64" fmla="*/ 1201 w 1460"/>
                <a:gd name="T65" fmla="*/ 285 h 959"/>
                <a:gd name="T66" fmla="*/ 1231 w 1460"/>
                <a:gd name="T67" fmla="*/ 308 h 959"/>
                <a:gd name="T68" fmla="*/ 1254 w 1460"/>
                <a:gd name="T69" fmla="*/ 316 h 959"/>
                <a:gd name="T70" fmla="*/ 1268 w 1460"/>
                <a:gd name="T71" fmla="*/ 315 h 959"/>
                <a:gd name="T72" fmla="*/ 1284 w 1460"/>
                <a:gd name="T73" fmla="*/ 312 h 959"/>
                <a:gd name="T74" fmla="*/ 1310 w 1460"/>
                <a:gd name="T75" fmla="*/ 295 h 959"/>
                <a:gd name="T76" fmla="*/ 1340 w 1460"/>
                <a:gd name="T77" fmla="*/ 259 h 959"/>
                <a:gd name="T78" fmla="*/ 1357 w 1460"/>
                <a:gd name="T79" fmla="*/ 233 h 959"/>
                <a:gd name="T80" fmla="*/ 1384 w 1460"/>
                <a:gd name="T81" fmla="*/ 192 h 959"/>
                <a:gd name="T82" fmla="*/ 1433 w 1460"/>
                <a:gd name="T83" fmla="*/ 103 h 959"/>
                <a:gd name="T84" fmla="*/ 1455 w 1460"/>
                <a:gd name="T85" fmla="*/ 59 h 959"/>
                <a:gd name="T86" fmla="*/ 1460 w 1460"/>
                <a:gd name="T87" fmla="*/ 43 h 959"/>
                <a:gd name="T88" fmla="*/ 1451 w 1460"/>
                <a:gd name="T89" fmla="*/ 17 h 959"/>
                <a:gd name="T90" fmla="*/ 1429 w 1460"/>
                <a:gd name="T91" fmla="*/ 0 h 959"/>
                <a:gd name="T92" fmla="*/ 1403 w 1460"/>
                <a:gd name="T93" fmla="*/ 0 h 959"/>
                <a:gd name="T94" fmla="*/ 1392 w 1460"/>
                <a:gd name="T95" fmla="*/ 10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60" h="959">
                  <a:moveTo>
                    <a:pt x="1392" y="10"/>
                  </a:moveTo>
                  <a:lnTo>
                    <a:pt x="1384" y="10"/>
                  </a:lnTo>
                  <a:lnTo>
                    <a:pt x="1377" y="11"/>
                  </a:lnTo>
                  <a:lnTo>
                    <a:pt x="1370" y="6"/>
                  </a:lnTo>
                  <a:lnTo>
                    <a:pt x="1359" y="6"/>
                  </a:lnTo>
                  <a:lnTo>
                    <a:pt x="1233" y="23"/>
                  </a:lnTo>
                  <a:lnTo>
                    <a:pt x="1109" y="48"/>
                  </a:lnTo>
                  <a:lnTo>
                    <a:pt x="1100" y="50"/>
                  </a:lnTo>
                  <a:lnTo>
                    <a:pt x="1086" y="65"/>
                  </a:lnTo>
                  <a:lnTo>
                    <a:pt x="1078" y="83"/>
                  </a:lnTo>
                  <a:lnTo>
                    <a:pt x="1079" y="102"/>
                  </a:lnTo>
                  <a:lnTo>
                    <a:pt x="1083" y="111"/>
                  </a:lnTo>
                  <a:lnTo>
                    <a:pt x="1106" y="145"/>
                  </a:lnTo>
                  <a:lnTo>
                    <a:pt x="1130" y="180"/>
                  </a:lnTo>
                  <a:lnTo>
                    <a:pt x="996" y="282"/>
                  </a:lnTo>
                  <a:lnTo>
                    <a:pt x="723" y="474"/>
                  </a:lnTo>
                  <a:lnTo>
                    <a:pt x="443" y="656"/>
                  </a:lnTo>
                  <a:lnTo>
                    <a:pt x="156" y="829"/>
                  </a:lnTo>
                  <a:lnTo>
                    <a:pt x="11" y="915"/>
                  </a:lnTo>
                  <a:lnTo>
                    <a:pt x="2" y="921"/>
                  </a:lnTo>
                  <a:lnTo>
                    <a:pt x="0" y="938"/>
                  </a:lnTo>
                  <a:lnTo>
                    <a:pt x="7" y="952"/>
                  </a:lnTo>
                  <a:lnTo>
                    <a:pt x="24" y="959"/>
                  </a:lnTo>
                  <a:lnTo>
                    <a:pt x="34" y="956"/>
                  </a:lnTo>
                  <a:lnTo>
                    <a:pt x="111" y="923"/>
                  </a:lnTo>
                  <a:lnTo>
                    <a:pt x="263" y="849"/>
                  </a:lnTo>
                  <a:lnTo>
                    <a:pt x="484" y="728"/>
                  </a:lnTo>
                  <a:lnTo>
                    <a:pt x="769" y="549"/>
                  </a:lnTo>
                  <a:lnTo>
                    <a:pt x="1044" y="352"/>
                  </a:lnTo>
                  <a:lnTo>
                    <a:pt x="1176" y="249"/>
                  </a:lnTo>
                  <a:lnTo>
                    <a:pt x="1182" y="256"/>
                  </a:lnTo>
                  <a:lnTo>
                    <a:pt x="1185" y="263"/>
                  </a:lnTo>
                  <a:lnTo>
                    <a:pt x="1201" y="285"/>
                  </a:lnTo>
                  <a:lnTo>
                    <a:pt x="1231" y="308"/>
                  </a:lnTo>
                  <a:lnTo>
                    <a:pt x="1254" y="316"/>
                  </a:lnTo>
                  <a:lnTo>
                    <a:pt x="1268" y="315"/>
                  </a:lnTo>
                  <a:lnTo>
                    <a:pt x="1284" y="312"/>
                  </a:lnTo>
                  <a:lnTo>
                    <a:pt x="1310" y="295"/>
                  </a:lnTo>
                  <a:lnTo>
                    <a:pt x="1340" y="259"/>
                  </a:lnTo>
                  <a:lnTo>
                    <a:pt x="1357" y="233"/>
                  </a:lnTo>
                  <a:lnTo>
                    <a:pt x="1384" y="192"/>
                  </a:lnTo>
                  <a:lnTo>
                    <a:pt x="1433" y="103"/>
                  </a:lnTo>
                  <a:lnTo>
                    <a:pt x="1455" y="59"/>
                  </a:lnTo>
                  <a:lnTo>
                    <a:pt x="1460" y="43"/>
                  </a:lnTo>
                  <a:lnTo>
                    <a:pt x="1451" y="17"/>
                  </a:lnTo>
                  <a:lnTo>
                    <a:pt x="1429" y="0"/>
                  </a:lnTo>
                  <a:lnTo>
                    <a:pt x="1403" y="0"/>
                  </a:lnTo>
                  <a:lnTo>
                    <a:pt x="1392" y="1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sp>
        <p:nvSpPr>
          <p:cNvPr id="71" name="ZoneTexte 70">
            <a:extLst>
              <a:ext uri="{FF2B5EF4-FFF2-40B4-BE49-F238E27FC236}">
                <a16:creationId xmlns:a16="http://schemas.microsoft.com/office/drawing/2014/main" id="{E2CADFFA-0321-4638-9B9D-CC18DCABBDEB}"/>
              </a:ext>
            </a:extLst>
          </p:cNvPr>
          <p:cNvSpPr txBox="1"/>
          <p:nvPr/>
        </p:nvSpPr>
        <p:spPr>
          <a:xfrm>
            <a:off x="1168973" y="2274038"/>
            <a:ext cx="1001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600" b="1" dirty="0" err="1">
                <a:solidFill>
                  <a:schemeClr val="tx2">
                    <a:lumMod val="50000"/>
                  </a:schemeClr>
                </a:solidFill>
              </a:rPr>
              <a:t>Pow</a:t>
            </a:r>
            <a:r>
              <a:rPr lang="fr-FR" b="1" baseline="-25000" dirty="0" err="1">
                <a:solidFill>
                  <a:schemeClr val="tx2">
                    <a:lumMod val="50000"/>
                  </a:schemeClr>
                </a:solidFill>
              </a:rPr>
              <a:t>other</a:t>
            </a:r>
            <a:endParaRPr lang="fr-FR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Freeform 191">
            <a:extLst>
              <a:ext uri="{FF2B5EF4-FFF2-40B4-BE49-F238E27FC236}">
                <a16:creationId xmlns:a16="http://schemas.microsoft.com/office/drawing/2014/main" id="{E0713CDB-D07B-4AAD-9130-F8D8AB7E4647}"/>
              </a:ext>
            </a:extLst>
          </p:cNvPr>
          <p:cNvSpPr>
            <a:spLocks/>
          </p:cNvSpPr>
          <p:nvPr/>
        </p:nvSpPr>
        <p:spPr bwMode="auto">
          <a:xfrm>
            <a:off x="2954919" y="2165458"/>
            <a:ext cx="662792" cy="598398"/>
          </a:xfrm>
          <a:custGeom>
            <a:avLst/>
            <a:gdLst>
              <a:gd name="T0" fmla="*/ 4017 w 4210"/>
              <a:gd name="T1" fmla="*/ 53 h 1948"/>
              <a:gd name="T2" fmla="*/ 3974 w 4210"/>
              <a:gd name="T3" fmla="*/ 58 h 1948"/>
              <a:gd name="T4" fmla="*/ 3956 w 4210"/>
              <a:gd name="T5" fmla="*/ 49 h 1948"/>
              <a:gd name="T6" fmla="*/ 3788 w 4210"/>
              <a:gd name="T7" fmla="*/ 27 h 1948"/>
              <a:gd name="T8" fmla="*/ 3503 w 4210"/>
              <a:gd name="T9" fmla="*/ 17 h 1948"/>
              <a:gd name="T10" fmla="*/ 3017 w 4210"/>
              <a:gd name="T11" fmla="*/ 2 h 1948"/>
              <a:gd name="T12" fmla="*/ 2302 w 4210"/>
              <a:gd name="T13" fmla="*/ 6 h 1948"/>
              <a:gd name="T14" fmla="*/ 1829 w 4210"/>
              <a:gd name="T15" fmla="*/ 27 h 1948"/>
              <a:gd name="T16" fmla="*/ 882 w 4210"/>
              <a:gd name="T17" fmla="*/ 104 h 1948"/>
              <a:gd name="T18" fmla="*/ 299 w 4210"/>
              <a:gd name="T19" fmla="*/ 199 h 1948"/>
              <a:gd name="T20" fmla="*/ 174 w 4210"/>
              <a:gd name="T21" fmla="*/ 228 h 1948"/>
              <a:gd name="T22" fmla="*/ 166 w 4210"/>
              <a:gd name="T23" fmla="*/ 264 h 1948"/>
              <a:gd name="T24" fmla="*/ 191 w 4210"/>
              <a:gd name="T25" fmla="*/ 277 h 1948"/>
              <a:gd name="T26" fmla="*/ 1360 w 4210"/>
              <a:gd name="T27" fmla="*/ 153 h 1948"/>
              <a:gd name="T28" fmla="*/ 2064 w 4210"/>
              <a:gd name="T29" fmla="*/ 101 h 1948"/>
              <a:gd name="T30" fmla="*/ 2763 w 4210"/>
              <a:gd name="T31" fmla="*/ 84 h 1948"/>
              <a:gd name="T32" fmla="*/ 3228 w 4210"/>
              <a:gd name="T33" fmla="*/ 91 h 1948"/>
              <a:gd name="T34" fmla="*/ 3578 w 4210"/>
              <a:gd name="T35" fmla="*/ 107 h 1948"/>
              <a:gd name="T36" fmla="*/ 3875 w 4210"/>
              <a:gd name="T37" fmla="*/ 124 h 1948"/>
              <a:gd name="T38" fmla="*/ 3959 w 4210"/>
              <a:gd name="T39" fmla="*/ 220 h 1948"/>
              <a:gd name="T40" fmla="*/ 4002 w 4210"/>
              <a:gd name="T41" fmla="*/ 610 h 1948"/>
              <a:gd name="T42" fmla="*/ 3983 w 4210"/>
              <a:gd name="T43" fmla="*/ 1100 h 1948"/>
              <a:gd name="T44" fmla="*/ 3965 w 4210"/>
              <a:gd name="T45" fmla="*/ 1593 h 1948"/>
              <a:gd name="T46" fmla="*/ 3965 w 4210"/>
              <a:gd name="T47" fmla="*/ 1690 h 1948"/>
              <a:gd name="T48" fmla="*/ 3862 w 4210"/>
              <a:gd name="T49" fmla="*/ 1684 h 1948"/>
              <a:gd name="T50" fmla="*/ 3680 w 4210"/>
              <a:gd name="T51" fmla="*/ 1662 h 1948"/>
              <a:gd name="T52" fmla="*/ 3267 w 4210"/>
              <a:gd name="T53" fmla="*/ 1611 h 1948"/>
              <a:gd name="T54" fmla="*/ 2598 w 4210"/>
              <a:gd name="T55" fmla="*/ 1592 h 1948"/>
              <a:gd name="T56" fmla="*/ 2218 w 4210"/>
              <a:gd name="T57" fmla="*/ 1582 h 1948"/>
              <a:gd name="T58" fmla="*/ 1529 w 4210"/>
              <a:gd name="T59" fmla="*/ 1547 h 1948"/>
              <a:gd name="T60" fmla="*/ 330 w 4210"/>
              <a:gd name="T61" fmla="*/ 1514 h 1948"/>
              <a:gd name="T62" fmla="*/ 89 w 4210"/>
              <a:gd name="T63" fmla="*/ 1441 h 1948"/>
              <a:gd name="T64" fmla="*/ 113 w 4210"/>
              <a:gd name="T65" fmla="*/ 1050 h 1948"/>
              <a:gd name="T66" fmla="*/ 140 w 4210"/>
              <a:gd name="T67" fmla="*/ 722 h 1948"/>
              <a:gd name="T68" fmla="*/ 159 w 4210"/>
              <a:gd name="T69" fmla="*/ 473 h 1948"/>
              <a:gd name="T70" fmla="*/ 160 w 4210"/>
              <a:gd name="T71" fmla="*/ 281 h 1948"/>
              <a:gd name="T72" fmla="*/ 152 w 4210"/>
              <a:gd name="T73" fmla="*/ 238 h 1948"/>
              <a:gd name="T74" fmla="*/ 127 w 4210"/>
              <a:gd name="T75" fmla="*/ 234 h 1948"/>
              <a:gd name="T76" fmla="*/ 108 w 4210"/>
              <a:gd name="T77" fmla="*/ 282 h 1948"/>
              <a:gd name="T78" fmla="*/ 78 w 4210"/>
              <a:gd name="T79" fmla="*/ 490 h 1948"/>
              <a:gd name="T80" fmla="*/ 55 w 4210"/>
              <a:gd name="T81" fmla="*/ 753 h 1948"/>
              <a:gd name="T82" fmla="*/ 25 w 4210"/>
              <a:gd name="T83" fmla="*/ 1108 h 1948"/>
              <a:gd name="T84" fmla="*/ 4 w 4210"/>
              <a:gd name="T85" fmla="*/ 1350 h 1948"/>
              <a:gd name="T86" fmla="*/ 12 w 4210"/>
              <a:gd name="T87" fmla="*/ 1527 h 1948"/>
              <a:gd name="T88" fmla="*/ 24 w 4210"/>
              <a:gd name="T89" fmla="*/ 1569 h 1948"/>
              <a:gd name="T90" fmla="*/ 37 w 4210"/>
              <a:gd name="T91" fmla="*/ 1599 h 1948"/>
              <a:gd name="T92" fmla="*/ 159 w 4210"/>
              <a:gd name="T93" fmla="*/ 1693 h 1948"/>
              <a:gd name="T94" fmla="*/ 353 w 4210"/>
              <a:gd name="T95" fmla="*/ 1757 h 1948"/>
              <a:gd name="T96" fmla="*/ 724 w 4210"/>
              <a:gd name="T97" fmla="*/ 1783 h 1948"/>
              <a:gd name="T98" fmla="*/ 1368 w 4210"/>
              <a:gd name="T99" fmla="*/ 1814 h 1948"/>
              <a:gd name="T100" fmla="*/ 2992 w 4210"/>
              <a:gd name="T101" fmla="*/ 1897 h 1948"/>
              <a:gd name="T102" fmla="*/ 4087 w 4210"/>
              <a:gd name="T103" fmla="*/ 1948 h 1948"/>
              <a:gd name="T104" fmla="*/ 4138 w 4210"/>
              <a:gd name="T105" fmla="*/ 1913 h 1948"/>
              <a:gd name="T106" fmla="*/ 4152 w 4210"/>
              <a:gd name="T107" fmla="*/ 1868 h 1948"/>
              <a:gd name="T108" fmla="*/ 4192 w 4210"/>
              <a:gd name="T109" fmla="*/ 767 h 1948"/>
              <a:gd name="T110" fmla="*/ 4208 w 4210"/>
              <a:gd name="T111" fmla="*/ 531 h 1948"/>
              <a:gd name="T112" fmla="*/ 4203 w 4210"/>
              <a:gd name="T113" fmla="*/ 326 h 1948"/>
              <a:gd name="T114" fmla="*/ 4151 w 4210"/>
              <a:gd name="T115" fmla="*/ 170 h 1948"/>
              <a:gd name="T116" fmla="*/ 4094 w 4210"/>
              <a:gd name="T117" fmla="*/ 100 h 1948"/>
              <a:gd name="T118" fmla="*/ 4033 w 4210"/>
              <a:gd name="T119" fmla="*/ 59 h 1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210" h="1948">
                <a:moveTo>
                  <a:pt x="4033" y="59"/>
                </a:moveTo>
                <a:lnTo>
                  <a:pt x="4017" y="53"/>
                </a:lnTo>
                <a:lnTo>
                  <a:pt x="3987" y="53"/>
                </a:lnTo>
                <a:lnTo>
                  <a:pt x="3974" y="58"/>
                </a:lnTo>
                <a:lnTo>
                  <a:pt x="3968" y="53"/>
                </a:lnTo>
                <a:lnTo>
                  <a:pt x="3956" y="49"/>
                </a:lnTo>
                <a:lnTo>
                  <a:pt x="3902" y="39"/>
                </a:lnTo>
                <a:lnTo>
                  <a:pt x="3788" y="27"/>
                </a:lnTo>
                <a:lnTo>
                  <a:pt x="3617" y="21"/>
                </a:lnTo>
                <a:lnTo>
                  <a:pt x="3503" y="17"/>
                </a:lnTo>
                <a:lnTo>
                  <a:pt x="3260" y="6"/>
                </a:lnTo>
                <a:lnTo>
                  <a:pt x="3017" y="2"/>
                </a:lnTo>
                <a:lnTo>
                  <a:pt x="2778" y="0"/>
                </a:lnTo>
                <a:lnTo>
                  <a:pt x="2302" y="6"/>
                </a:lnTo>
                <a:lnTo>
                  <a:pt x="2064" y="15"/>
                </a:lnTo>
                <a:lnTo>
                  <a:pt x="1829" y="27"/>
                </a:lnTo>
                <a:lnTo>
                  <a:pt x="1355" y="57"/>
                </a:lnTo>
                <a:lnTo>
                  <a:pt x="882" y="104"/>
                </a:lnTo>
                <a:lnTo>
                  <a:pt x="531" y="155"/>
                </a:lnTo>
                <a:lnTo>
                  <a:pt x="299" y="199"/>
                </a:lnTo>
                <a:lnTo>
                  <a:pt x="183" y="224"/>
                </a:lnTo>
                <a:lnTo>
                  <a:pt x="174" y="228"/>
                </a:lnTo>
                <a:lnTo>
                  <a:pt x="165" y="245"/>
                </a:lnTo>
                <a:lnTo>
                  <a:pt x="166" y="264"/>
                </a:lnTo>
                <a:lnTo>
                  <a:pt x="181" y="277"/>
                </a:lnTo>
                <a:lnTo>
                  <a:pt x="191" y="277"/>
                </a:lnTo>
                <a:lnTo>
                  <a:pt x="659" y="229"/>
                </a:lnTo>
                <a:lnTo>
                  <a:pt x="1360" y="153"/>
                </a:lnTo>
                <a:lnTo>
                  <a:pt x="1828" y="113"/>
                </a:lnTo>
                <a:lnTo>
                  <a:pt x="2064" y="101"/>
                </a:lnTo>
                <a:lnTo>
                  <a:pt x="2297" y="92"/>
                </a:lnTo>
                <a:lnTo>
                  <a:pt x="2763" y="84"/>
                </a:lnTo>
                <a:lnTo>
                  <a:pt x="2996" y="87"/>
                </a:lnTo>
                <a:lnTo>
                  <a:pt x="3228" y="91"/>
                </a:lnTo>
                <a:lnTo>
                  <a:pt x="3461" y="100"/>
                </a:lnTo>
                <a:lnTo>
                  <a:pt x="3578" y="107"/>
                </a:lnTo>
                <a:lnTo>
                  <a:pt x="3757" y="120"/>
                </a:lnTo>
                <a:lnTo>
                  <a:pt x="3875" y="124"/>
                </a:lnTo>
                <a:lnTo>
                  <a:pt x="3934" y="123"/>
                </a:lnTo>
                <a:lnTo>
                  <a:pt x="3959" y="220"/>
                </a:lnTo>
                <a:lnTo>
                  <a:pt x="3990" y="415"/>
                </a:lnTo>
                <a:lnTo>
                  <a:pt x="4002" y="610"/>
                </a:lnTo>
                <a:lnTo>
                  <a:pt x="4000" y="806"/>
                </a:lnTo>
                <a:lnTo>
                  <a:pt x="3983" y="1100"/>
                </a:lnTo>
                <a:lnTo>
                  <a:pt x="3967" y="1396"/>
                </a:lnTo>
                <a:lnTo>
                  <a:pt x="3965" y="1593"/>
                </a:lnTo>
                <a:lnTo>
                  <a:pt x="3971" y="1691"/>
                </a:lnTo>
                <a:lnTo>
                  <a:pt x="3965" y="1690"/>
                </a:lnTo>
                <a:lnTo>
                  <a:pt x="3960" y="1690"/>
                </a:lnTo>
                <a:lnTo>
                  <a:pt x="3862" y="1684"/>
                </a:lnTo>
                <a:lnTo>
                  <a:pt x="3762" y="1676"/>
                </a:lnTo>
                <a:lnTo>
                  <a:pt x="3680" y="1662"/>
                </a:lnTo>
                <a:lnTo>
                  <a:pt x="3516" y="1637"/>
                </a:lnTo>
                <a:lnTo>
                  <a:pt x="3267" y="1611"/>
                </a:lnTo>
                <a:lnTo>
                  <a:pt x="2932" y="1594"/>
                </a:lnTo>
                <a:lnTo>
                  <a:pt x="2598" y="1592"/>
                </a:lnTo>
                <a:lnTo>
                  <a:pt x="2431" y="1593"/>
                </a:lnTo>
                <a:lnTo>
                  <a:pt x="2218" y="1582"/>
                </a:lnTo>
                <a:lnTo>
                  <a:pt x="2007" y="1572"/>
                </a:lnTo>
                <a:lnTo>
                  <a:pt x="1529" y="1547"/>
                </a:lnTo>
                <a:lnTo>
                  <a:pt x="809" y="1519"/>
                </a:lnTo>
                <a:lnTo>
                  <a:pt x="330" y="1514"/>
                </a:lnTo>
                <a:lnTo>
                  <a:pt x="91" y="1519"/>
                </a:lnTo>
                <a:lnTo>
                  <a:pt x="89" y="1441"/>
                </a:lnTo>
                <a:lnTo>
                  <a:pt x="94" y="1284"/>
                </a:lnTo>
                <a:lnTo>
                  <a:pt x="113" y="1050"/>
                </a:lnTo>
                <a:lnTo>
                  <a:pt x="127" y="893"/>
                </a:lnTo>
                <a:lnTo>
                  <a:pt x="140" y="722"/>
                </a:lnTo>
                <a:lnTo>
                  <a:pt x="152" y="549"/>
                </a:lnTo>
                <a:lnTo>
                  <a:pt x="159" y="473"/>
                </a:lnTo>
                <a:lnTo>
                  <a:pt x="164" y="358"/>
                </a:lnTo>
                <a:lnTo>
                  <a:pt x="160" y="281"/>
                </a:lnTo>
                <a:lnTo>
                  <a:pt x="155" y="245"/>
                </a:lnTo>
                <a:lnTo>
                  <a:pt x="152" y="238"/>
                </a:lnTo>
                <a:lnTo>
                  <a:pt x="143" y="232"/>
                </a:lnTo>
                <a:lnTo>
                  <a:pt x="127" y="234"/>
                </a:lnTo>
                <a:lnTo>
                  <a:pt x="121" y="245"/>
                </a:lnTo>
                <a:lnTo>
                  <a:pt x="108" y="282"/>
                </a:lnTo>
                <a:lnTo>
                  <a:pt x="91" y="364"/>
                </a:lnTo>
                <a:lnTo>
                  <a:pt x="78" y="490"/>
                </a:lnTo>
                <a:lnTo>
                  <a:pt x="72" y="571"/>
                </a:lnTo>
                <a:lnTo>
                  <a:pt x="55" y="753"/>
                </a:lnTo>
                <a:lnTo>
                  <a:pt x="39" y="936"/>
                </a:lnTo>
                <a:lnTo>
                  <a:pt x="25" y="1108"/>
                </a:lnTo>
                <a:lnTo>
                  <a:pt x="11" y="1279"/>
                </a:lnTo>
                <a:lnTo>
                  <a:pt x="4" y="1350"/>
                </a:lnTo>
                <a:lnTo>
                  <a:pt x="0" y="1457"/>
                </a:lnTo>
                <a:lnTo>
                  <a:pt x="12" y="1527"/>
                </a:lnTo>
                <a:lnTo>
                  <a:pt x="26" y="1559"/>
                </a:lnTo>
                <a:lnTo>
                  <a:pt x="24" y="1569"/>
                </a:lnTo>
                <a:lnTo>
                  <a:pt x="29" y="1590"/>
                </a:lnTo>
                <a:lnTo>
                  <a:pt x="37" y="1599"/>
                </a:lnTo>
                <a:lnTo>
                  <a:pt x="73" y="1636"/>
                </a:lnTo>
                <a:lnTo>
                  <a:pt x="159" y="1693"/>
                </a:lnTo>
                <a:lnTo>
                  <a:pt x="252" y="1732"/>
                </a:lnTo>
                <a:lnTo>
                  <a:pt x="353" y="1757"/>
                </a:lnTo>
                <a:lnTo>
                  <a:pt x="512" y="1777"/>
                </a:lnTo>
                <a:lnTo>
                  <a:pt x="724" y="1783"/>
                </a:lnTo>
                <a:lnTo>
                  <a:pt x="824" y="1786"/>
                </a:lnTo>
                <a:lnTo>
                  <a:pt x="1368" y="1814"/>
                </a:lnTo>
                <a:lnTo>
                  <a:pt x="1912" y="1843"/>
                </a:lnTo>
                <a:lnTo>
                  <a:pt x="2992" y="1897"/>
                </a:lnTo>
                <a:lnTo>
                  <a:pt x="4070" y="1948"/>
                </a:lnTo>
                <a:lnTo>
                  <a:pt x="4087" y="1948"/>
                </a:lnTo>
                <a:lnTo>
                  <a:pt x="4116" y="1935"/>
                </a:lnTo>
                <a:lnTo>
                  <a:pt x="4138" y="1913"/>
                </a:lnTo>
                <a:lnTo>
                  <a:pt x="4151" y="1883"/>
                </a:lnTo>
                <a:lnTo>
                  <a:pt x="4152" y="1868"/>
                </a:lnTo>
                <a:lnTo>
                  <a:pt x="4171" y="1317"/>
                </a:lnTo>
                <a:lnTo>
                  <a:pt x="4192" y="767"/>
                </a:lnTo>
                <a:lnTo>
                  <a:pt x="4197" y="680"/>
                </a:lnTo>
                <a:lnTo>
                  <a:pt x="4208" y="531"/>
                </a:lnTo>
                <a:lnTo>
                  <a:pt x="4210" y="428"/>
                </a:lnTo>
                <a:lnTo>
                  <a:pt x="4203" y="326"/>
                </a:lnTo>
                <a:lnTo>
                  <a:pt x="4180" y="233"/>
                </a:lnTo>
                <a:lnTo>
                  <a:pt x="4151" y="170"/>
                </a:lnTo>
                <a:lnTo>
                  <a:pt x="4125" y="132"/>
                </a:lnTo>
                <a:lnTo>
                  <a:pt x="4094" y="100"/>
                </a:lnTo>
                <a:lnTo>
                  <a:pt x="4055" y="71"/>
                </a:lnTo>
                <a:lnTo>
                  <a:pt x="4033" y="59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>
            <a:solidFill>
              <a:schemeClr val="accent4">
                <a:lumMod val="75000"/>
              </a:schemeClr>
            </a:solidFill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C4FC35C8-76C0-442E-9678-D218D930361D}"/>
              </a:ext>
            </a:extLst>
          </p:cNvPr>
          <p:cNvSpPr txBox="1"/>
          <p:nvPr/>
        </p:nvSpPr>
        <p:spPr>
          <a:xfrm>
            <a:off x="3044722" y="2110549"/>
            <a:ext cx="555804" cy="660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/>
              <a:t>True</a:t>
            </a:r>
            <a:r>
              <a:rPr lang="fr-FR" sz="1600" b="1" dirty="0"/>
              <a:t> </a:t>
            </a:r>
          </a:p>
          <a:p>
            <a:r>
              <a:rPr lang="fr-FR" sz="1600" b="1" dirty="0" err="1"/>
              <a:t>Pow</a:t>
            </a:r>
            <a:endParaRPr lang="fr-FR" sz="1600" b="1" dirty="0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46E9568A-5E92-488D-875F-5D6DC080F693}"/>
              </a:ext>
            </a:extLst>
          </p:cNvPr>
          <p:cNvSpPr txBox="1"/>
          <p:nvPr/>
        </p:nvSpPr>
        <p:spPr>
          <a:xfrm>
            <a:off x="1754615" y="2796734"/>
            <a:ext cx="1260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Comparison</a:t>
            </a:r>
            <a:endParaRPr lang="en-US" sz="1400" b="1" dirty="0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5B35BED8-42EB-4D7B-A9B3-3925A1238B45}"/>
              </a:ext>
            </a:extLst>
          </p:cNvPr>
          <p:cNvSpPr txBox="1"/>
          <p:nvPr/>
        </p:nvSpPr>
        <p:spPr>
          <a:xfrm>
            <a:off x="1294963" y="2329753"/>
            <a:ext cx="10018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0.55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71EF27B6-8433-4044-98BD-A8CE0E4AE580}"/>
              </a:ext>
            </a:extLst>
          </p:cNvPr>
          <p:cNvSpPr txBox="1"/>
          <p:nvPr/>
        </p:nvSpPr>
        <p:spPr>
          <a:xfrm>
            <a:off x="1692986" y="3339317"/>
            <a:ext cx="15352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Base line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CC3E250C-DAD9-4856-A05D-CB47289F0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287120"/>
              </p:ext>
            </p:extLst>
          </p:nvPr>
        </p:nvGraphicFramePr>
        <p:xfrm>
          <a:off x="381726" y="4158650"/>
          <a:ext cx="334222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075">
                  <a:extLst>
                    <a:ext uri="{9D8B030D-6E8A-4147-A177-3AD203B41FA5}">
                      <a16:colId xmlns:a16="http://schemas.microsoft.com/office/drawing/2014/main" val="666491669"/>
                    </a:ext>
                  </a:extLst>
                </a:gridCol>
                <a:gridCol w="1114075">
                  <a:extLst>
                    <a:ext uri="{9D8B030D-6E8A-4147-A177-3AD203B41FA5}">
                      <a16:colId xmlns:a16="http://schemas.microsoft.com/office/drawing/2014/main" val="2250767275"/>
                    </a:ext>
                  </a:extLst>
                </a:gridCol>
                <a:gridCol w="1114075">
                  <a:extLst>
                    <a:ext uri="{9D8B030D-6E8A-4147-A177-3AD203B41FA5}">
                      <a16:colId xmlns:a16="http://schemas.microsoft.com/office/drawing/2014/main" val="413017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MEA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RMSE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16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Base line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066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/>
                        <a:t>ToM</a:t>
                      </a:r>
                      <a:endParaRPr lang="fr-F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0.07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/>
                        <a:t>0.12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353484"/>
                  </a:ext>
                </a:extLst>
              </a:tr>
            </a:tbl>
          </a:graphicData>
        </a:graphic>
      </p:graphicFrame>
      <p:grpSp>
        <p:nvGrpSpPr>
          <p:cNvPr id="12" name="Groupe 11">
            <a:extLst>
              <a:ext uri="{FF2B5EF4-FFF2-40B4-BE49-F238E27FC236}">
                <a16:creationId xmlns:a16="http://schemas.microsoft.com/office/drawing/2014/main" id="{206C8D8E-0E0D-424B-9EF6-B81DE55E5471}"/>
              </a:ext>
            </a:extLst>
          </p:cNvPr>
          <p:cNvGrpSpPr/>
          <p:nvPr/>
        </p:nvGrpSpPr>
        <p:grpSpPr>
          <a:xfrm>
            <a:off x="5032599" y="4094034"/>
            <a:ext cx="1753258" cy="1240092"/>
            <a:chOff x="6819257" y="4175406"/>
            <a:chExt cx="1753258" cy="1240092"/>
          </a:xfrm>
        </p:grpSpPr>
        <p:grpSp>
          <p:nvGrpSpPr>
            <p:cNvPr id="94" name="Groupe 93">
              <a:extLst>
                <a:ext uri="{FF2B5EF4-FFF2-40B4-BE49-F238E27FC236}">
                  <a16:creationId xmlns:a16="http://schemas.microsoft.com/office/drawing/2014/main" id="{4FE7FA00-3138-40B4-9A3B-7FB2E5DBF6AC}"/>
                </a:ext>
              </a:extLst>
            </p:cNvPr>
            <p:cNvGrpSpPr/>
            <p:nvPr/>
          </p:nvGrpSpPr>
          <p:grpSpPr>
            <a:xfrm>
              <a:off x="6819257" y="4175406"/>
              <a:ext cx="1753258" cy="1240092"/>
              <a:chOff x="6899276" y="3310662"/>
              <a:chExt cx="1536122" cy="1024081"/>
            </a:xfrm>
          </p:grpSpPr>
          <p:graphicFrame>
            <p:nvGraphicFramePr>
              <p:cNvPr id="95" name="Chart 9">
                <a:extLst>
                  <a:ext uri="{FF2B5EF4-FFF2-40B4-BE49-F238E27FC236}">
                    <a16:creationId xmlns:a16="http://schemas.microsoft.com/office/drawing/2014/main" id="{9D5B5BEE-C160-497B-B3AD-66106BACC8A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24814275"/>
                  </p:ext>
                </p:extLst>
              </p:nvPr>
            </p:nvGraphicFramePr>
            <p:xfrm>
              <a:off x="6899276" y="3310662"/>
              <a:ext cx="1536122" cy="102408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96" name="Oval 64">
                <a:extLst>
                  <a:ext uri="{FF2B5EF4-FFF2-40B4-BE49-F238E27FC236}">
                    <a16:creationId xmlns:a16="http://schemas.microsoft.com/office/drawing/2014/main" id="{AED0BC15-DD1B-47E3-9F68-B77D6C4AEC9C}"/>
                  </a:ext>
                </a:extLst>
              </p:cNvPr>
              <p:cNvSpPr/>
              <p:nvPr/>
            </p:nvSpPr>
            <p:spPr>
              <a:xfrm>
                <a:off x="7336673" y="3525175"/>
                <a:ext cx="655701" cy="604383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endParaRPr lang="en-US" sz="2800" b="1" dirty="0">
                  <a:solidFill>
                    <a:prstClr val="black"/>
                  </a:solidFill>
                  <a:latin typeface="Open Sans" panose="020B0606030504020204"/>
                </a:endParaRPr>
              </a:p>
            </p:txBody>
          </p:sp>
        </p:grp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78C7166-0734-4667-94B9-BBF22DC3A077}"/>
                </a:ext>
              </a:extLst>
            </p:cNvPr>
            <p:cNvSpPr txBox="1"/>
            <p:nvPr/>
          </p:nvSpPr>
          <p:spPr>
            <a:xfrm>
              <a:off x="7249243" y="4583124"/>
              <a:ext cx="91651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b="1" dirty="0"/>
                <a:t>97.4%</a:t>
              </a:r>
            </a:p>
          </p:txBody>
        </p:sp>
      </p:grpSp>
      <p:graphicFrame>
        <p:nvGraphicFramePr>
          <p:cNvPr id="17" name="Tableau 16">
            <a:extLst>
              <a:ext uri="{FF2B5EF4-FFF2-40B4-BE49-F238E27FC236}">
                <a16:creationId xmlns:a16="http://schemas.microsoft.com/office/drawing/2014/main" id="{3D4EA974-4DF8-4A85-8637-10F507CFC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706825"/>
              </p:ext>
            </p:extLst>
          </p:nvPr>
        </p:nvGraphicFramePr>
        <p:xfrm>
          <a:off x="7777716" y="2287091"/>
          <a:ext cx="3152546" cy="11887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094395">
                  <a:extLst>
                    <a:ext uri="{9D8B030D-6E8A-4147-A177-3AD203B41FA5}">
                      <a16:colId xmlns:a16="http://schemas.microsoft.com/office/drawing/2014/main" val="2340984868"/>
                    </a:ext>
                  </a:extLst>
                </a:gridCol>
                <a:gridCol w="1058151">
                  <a:extLst>
                    <a:ext uri="{9D8B030D-6E8A-4147-A177-3AD203B41FA5}">
                      <a16:colId xmlns:a16="http://schemas.microsoft.com/office/drawing/2014/main" val="2607266601"/>
                    </a:ext>
                  </a:extLst>
                </a:gridCol>
              </a:tblGrid>
              <a:tr h="280777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Correct prediction</a:t>
                      </a:r>
                      <a:endParaRPr lang="en-US" sz="20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2.53 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74535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RMSE &lt; 0.14</a:t>
                      </a:r>
                      <a:endParaRPr lang="en-US" sz="20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3.25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56593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Final prediction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2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3.79</a:t>
                      </a:r>
                      <a:endParaRPr lang="en-US" sz="20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537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34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5" grpId="0" animBg="1"/>
      <p:bldP spid="71" grpId="0"/>
      <p:bldP spid="82" grpId="0"/>
      <p:bldP spid="8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AF6271-CED5-4005-BC69-0BF9B1D0EE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2A09FFD-81D6-4FF6-B8B5-EF8A1664DBCA}"/>
              </a:ext>
            </a:extLst>
          </p:cNvPr>
          <p:cNvSpPr txBox="1">
            <a:spLocks/>
          </p:cNvSpPr>
          <p:nvPr/>
        </p:nvSpPr>
        <p:spPr>
          <a:xfrm>
            <a:off x="920750" y="1733550"/>
            <a:ext cx="10610849" cy="26509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500" b="1" kern="1200" cap="all" normalizeH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" panose="020B0606030504020204" pitchFamily="34" charset="0"/>
              </a:rPr>
              <a:t>Model</a:t>
            </a:r>
            <a:r>
              <a:rPr kumimoji="0" lang="fr-FR" sz="4000" b="1" i="0" u="none" strike="noStrike" kern="1200" cap="all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" panose="020B0606030504020204" pitchFamily="34" charset="0"/>
              </a:rPr>
              <a:t> of collaborative </a:t>
            </a:r>
            <a:r>
              <a:rPr kumimoji="0" lang="fr-FR" sz="4000" b="1" i="0" u="none" strike="noStrike" kern="1200" cap="all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" panose="020B0606030504020204" pitchFamily="34" charset="0"/>
              </a:rPr>
              <a:t>negotiation</a:t>
            </a:r>
            <a:r>
              <a:rPr kumimoji="0" lang="fr-FR" sz="4000" b="1" i="0" u="none" strike="noStrike" kern="1200" cap="all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" panose="020B0606030504020204" pitchFamily="34" charset="0"/>
              </a:rPr>
              <a:t>: </a:t>
            </a:r>
            <a:r>
              <a:rPr kumimoji="0" lang="fr-FR" sz="4000" b="1" i="0" u="none" strike="noStrike" kern="1200" cap="all" spc="0" normalizeH="0" baseline="0" noProof="0" dirty="0" err="1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</a:rPr>
              <a:t>Simulate</a:t>
            </a:r>
            <a:r>
              <a:rPr kumimoji="0" lang="fr-FR" sz="4000" b="1" i="0" u="none" strike="noStrike" kern="1200" cap="all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</a:rPr>
              <a:t> an </a:t>
            </a:r>
            <a:r>
              <a:rPr kumimoji="0" lang="fr-FR" sz="4000" b="1" i="0" u="none" strike="noStrike" kern="1200" cap="all" spc="0" normalizeH="0" baseline="0" noProof="0" dirty="0" err="1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</a:rPr>
              <a:t>interpersonal</a:t>
            </a:r>
            <a:r>
              <a:rPr kumimoji="0" lang="fr-FR" sz="4000" b="1" i="0" u="none" strike="noStrike" kern="1200" cap="all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</a:rPr>
              <a:t> relation of dominance</a:t>
            </a:r>
            <a:endParaRPr kumimoji="0" lang="fr-FR" sz="4000" b="1" i="0" u="none" strike="noStrike" kern="1200" cap="all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4C2882B-38D3-4516-8518-10561A4D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2250" y="6305550"/>
            <a:ext cx="2743200" cy="365125"/>
          </a:xfrm>
        </p:spPr>
        <p:txBody>
          <a:bodyPr/>
          <a:lstStyle/>
          <a:p>
            <a:fld id="{830C4335-9913-4F80-B9D7-EA4FD23BFB5C}" type="slidenum">
              <a:rPr lang="fr-FR" sz="1400" b="1" smtClean="0"/>
              <a:t>47</a:t>
            </a:fld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396659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04CDC8C6-78D1-4BF9-B9FE-8C489DAB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26" y="151952"/>
            <a:ext cx="11868874" cy="1064475"/>
          </a:xfrm>
        </p:spPr>
        <p:txBody>
          <a:bodyPr>
            <a:normAutofit/>
          </a:bodyPr>
          <a:lstStyle/>
          <a:p>
            <a:r>
              <a:rPr lang="en-US" sz="2800" b="1" cap="all" dirty="0">
                <a:solidFill>
                  <a:srgbClr val="FFC000"/>
                </a:solidFill>
                <a:latin typeface="Open Sans" panose="020B0606030504020204" pitchFamily="34" charset="0"/>
              </a:rPr>
              <a:t>STUDY:</a:t>
            </a:r>
            <a:r>
              <a:rPr lang="en-US" sz="28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 COMPLEMENTARITY VS SIMILARITY IN NEGOTIATION</a:t>
            </a:r>
            <a:endParaRPr lang="fr-FR" sz="28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sp>
        <p:nvSpPr>
          <p:cNvPr id="24" name="Shape 586">
            <a:extLst>
              <a:ext uri="{FF2B5EF4-FFF2-40B4-BE49-F238E27FC236}">
                <a16:creationId xmlns:a16="http://schemas.microsoft.com/office/drawing/2014/main" id="{B4D74D91-715B-4057-AF17-D7D9CE2A9212}"/>
              </a:ext>
            </a:extLst>
          </p:cNvPr>
          <p:cNvSpPr/>
          <p:nvPr/>
        </p:nvSpPr>
        <p:spPr>
          <a:xfrm>
            <a:off x="722376" y="1366983"/>
            <a:ext cx="4663440" cy="5076890"/>
          </a:xfrm>
          <a:prstGeom prst="roundRect">
            <a:avLst>
              <a:gd name="adj" fmla="val 3918"/>
            </a:avLst>
          </a:prstGeom>
          <a:solidFill>
            <a:srgbClr val="FFFFFF"/>
          </a:solidFill>
          <a:ln w="3175" cap="flat">
            <a:solidFill>
              <a:srgbClr val="D9D9D9"/>
            </a:solidFill>
            <a:prstDash val="solid"/>
            <a:miter lim="400000"/>
          </a:ln>
          <a:effectLst>
            <a:outerShdw blurRad="76200" dir="18900000" rotWithShape="0">
              <a:srgbClr val="000000">
                <a:alpha val="20000"/>
              </a:srgbClr>
            </a:outerShdw>
          </a:effectLst>
        </p:spPr>
        <p:txBody>
          <a:bodyPr wrap="square" lIns="34289" tIns="34289" rIns="34289" bIns="3428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5" name="Shape 587">
            <a:extLst>
              <a:ext uri="{FF2B5EF4-FFF2-40B4-BE49-F238E27FC236}">
                <a16:creationId xmlns:a16="http://schemas.microsoft.com/office/drawing/2014/main" id="{3621B3C6-B0B7-4270-9C9F-63C068F2B421}"/>
              </a:ext>
            </a:extLst>
          </p:cNvPr>
          <p:cNvSpPr/>
          <p:nvPr/>
        </p:nvSpPr>
        <p:spPr>
          <a:xfrm>
            <a:off x="722376" y="5477725"/>
            <a:ext cx="4663440" cy="536654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COMPLEMENTARITY</a:t>
            </a:r>
          </a:p>
        </p:txBody>
      </p:sp>
      <p:sp>
        <p:nvSpPr>
          <p:cNvPr id="26" name="Shape 589">
            <a:extLst>
              <a:ext uri="{FF2B5EF4-FFF2-40B4-BE49-F238E27FC236}">
                <a16:creationId xmlns:a16="http://schemas.microsoft.com/office/drawing/2014/main" id="{A47C9DBC-ECE8-457C-A1B5-1C4D7CA8D923}"/>
              </a:ext>
            </a:extLst>
          </p:cNvPr>
          <p:cNvSpPr/>
          <p:nvPr/>
        </p:nvSpPr>
        <p:spPr>
          <a:xfrm>
            <a:off x="1202788" y="2735411"/>
            <a:ext cx="4014216" cy="3393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square" lIns="137160" tIns="34289" rIns="137160" bIns="34289" numCol="1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R="0" lvl="0" algn="just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Increase coordination</a:t>
            </a:r>
          </a:p>
          <a:p>
            <a:pPr marR="0" lvl="0" algn="just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R="0" lvl="0" algn="just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2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V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alue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creation is better</a:t>
            </a:r>
          </a:p>
          <a:p>
            <a:pPr marL="285750" marR="0" lvl="0" indent="-285750" algn="just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2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R="0" lvl="0" algn="just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Better common gain</a:t>
            </a:r>
          </a:p>
          <a:p>
            <a:pPr marL="285750" marR="0" lvl="0" indent="-285750" algn="just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R="0" lvl="0" algn="just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2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Improve the comfort felt and create mutual liking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85750" marR="0" lvl="0" indent="-285750" algn="just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marR="0" lvl="0" indent="-285750" algn="just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3" name="Shape 586">
            <a:extLst>
              <a:ext uri="{FF2B5EF4-FFF2-40B4-BE49-F238E27FC236}">
                <a16:creationId xmlns:a16="http://schemas.microsoft.com/office/drawing/2014/main" id="{8FD9F769-DC2F-4EFC-B435-576A39B59EF9}"/>
              </a:ext>
            </a:extLst>
          </p:cNvPr>
          <p:cNvSpPr/>
          <p:nvPr/>
        </p:nvSpPr>
        <p:spPr>
          <a:xfrm>
            <a:off x="6811024" y="1366982"/>
            <a:ext cx="4663440" cy="5076890"/>
          </a:xfrm>
          <a:prstGeom prst="roundRect">
            <a:avLst>
              <a:gd name="adj" fmla="val 3918"/>
            </a:avLst>
          </a:prstGeom>
          <a:solidFill>
            <a:srgbClr val="FFFFFF"/>
          </a:solidFill>
          <a:ln w="3175" cap="flat">
            <a:solidFill>
              <a:srgbClr val="D9D9D9"/>
            </a:solidFill>
            <a:prstDash val="solid"/>
            <a:miter lim="400000"/>
          </a:ln>
          <a:effectLst>
            <a:outerShdw blurRad="76200" dir="18900000" rotWithShape="0">
              <a:srgbClr val="000000">
                <a:alpha val="20000"/>
              </a:srgbClr>
            </a:outerShdw>
          </a:effectLst>
        </p:spPr>
        <p:txBody>
          <a:bodyPr wrap="square" lIns="34289" tIns="34289" rIns="34289" bIns="3428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4" name="Shape 587">
            <a:extLst>
              <a:ext uri="{FF2B5EF4-FFF2-40B4-BE49-F238E27FC236}">
                <a16:creationId xmlns:a16="http://schemas.microsoft.com/office/drawing/2014/main" id="{F7395A93-A36D-4954-8A2B-AAC8E0EC83C4}"/>
              </a:ext>
            </a:extLst>
          </p:cNvPr>
          <p:cNvSpPr/>
          <p:nvPr/>
        </p:nvSpPr>
        <p:spPr>
          <a:xfrm>
            <a:off x="6806186" y="5477725"/>
            <a:ext cx="4663438" cy="536654"/>
          </a:xfrm>
          <a:prstGeom prst="rect">
            <a:avLst/>
          </a:prstGeom>
          <a:solidFill>
            <a:srgbClr val="063951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SIMILARITY</a:t>
            </a:r>
          </a:p>
        </p:txBody>
      </p:sp>
      <p:sp>
        <p:nvSpPr>
          <p:cNvPr id="35" name="Shape 589">
            <a:extLst>
              <a:ext uri="{FF2B5EF4-FFF2-40B4-BE49-F238E27FC236}">
                <a16:creationId xmlns:a16="http://schemas.microsoft.com/office/drawing/2014/main" id="{1219AD23-6422-4939-BF1E-3729308DDC91}"/>
              </a:ext>
            </a:extLst>
          </p:cNvPr>
          <p:cNvSpPr/>
          <p:nvPr/>
        </p:nvSpPr>
        <p:spPr>
          <a:xfrm>
            <a:off x="7059169" y="3085941"/>
            <a:ext cx="4059936" cy="21005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square" lIns="137160" tIns="34289" rIns="137160" bIns="34289" numCol="1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just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People are attracted to partners who express similar behaviors</a:t>
            </a:r>
          </a:p>
          <a:p>
            <a:pPr marL="0" marR="0" lvl="0" indent="0" algn="just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0" marR="0" lvl="0" indent="0" algn="just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Increase value creation</a:t>
            </a:r>
          </a:p>
          <a:p>
            <a:pPr marL="0" marR="0" lvl="0" indent="0" algn="just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0" marR="0" lvl="0" indent="0" algn="just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Improve attractiveness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1B1E054-5A68-459F-8DF9-EE85CCFA495B}"/>
              </a:ext>
            </a:extLst>
          </p:cNvPr>
          <p:cNvGrpSpPr/>
          <p:nvPr/>
        </p:nvGrpSpPr>
        <p:grpSpPr>
          <a:xfrm>
            <a:off x="8351770" y="1426248"/>
            <a:ext cx="1572269" cy="1101161"/>
            <a:chOff x="8036744" y="1469705"/>
            <a:chExt cx="1572269" cy="1101161"/>
          </a:xfrm>
        </p:grpSpPr>
        <p:pic>
          <p:nvPicPr>
            <p:cNvPr id="61" name="Image 60">
              <a:extLst>
                <a:ext uri="{FF2B5EF4-FFF2-40B4-BE49-F238E27FC236}">
                  <a16:creationId xmlns:a16="http://schemas.microsoft.com/office/drawing/2014/main" id="{83295F66-66B1-4DFE-86F6-B9BDA5262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6744" y="1469705"/>
              <a:ext cx="1101161" cy="1101161"/>
            </a:xfrm>
            <a:prstGeom prst="rect">
              <a:avLst/>
            </a:prstGeom>
          </p:spPr>
        </p:pic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C3CF49F8-2D54-43BC-87C3-34D652471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7852" y="1469705"/>
              <a:ext cx="1101161" cy="1101161"/>
            </a:xfrm>
            <a:prstGeom prst="rect">
              <a:avLst/>
            </a:prstGeom>
          </p:spPr>
        </p:pic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D6624AE8-B856-4A61-879A-C2DB782198E0}"/>
              </a:ext>
            </a:extLst>
          </p:cNvPr>
          <p:cNvGrpSpPr/>
          <p:nvPr/>
        </p:nvGrpSpPr>
        <p:grpSpPr>
          <a:xfrm>
            <a:off x="2362882" y="1424640"/>
            <a:ext cx="1382425" cy="1057753"/>
            <a:chOff x="2349935" y="1491410"/>
            <a:chExt cx="1432198" cy="1101161"/>
          </a:xfrm>
        </p:grpSpPr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45910986-6D64-4F69-9CBD-D67E55D72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972" y="1491410"/>
              <a:ext cx="1101161" cy="1101161"/>
            </a:xfrm>
            <a:prstGeom prst="rect">
              <a:avLst/>
            </a:prstGeom>
          </p:spPr>
        </p:pic>
        <p:pic>
          <p:nvPicPr>
            <p:cNvPr id="64" name="Image 63">
              <a:extLst>
                <a:ext uri="{FF2B5EF4-FFF2-40B4-BE49-F238E27FC236}">
                  <a16:creationId xmlns:a16="http://schemas.microsoft.com/office/drawing/2014/main" id="{37FCAC86-0E49-466D-BB46-D313EA43E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935" y="1626686"/>
              <a:ext cx="778268" cy="778268"/>
            </a:xfrm>
            <a:prstGeom prst="rect">
              <a:avLst/>
            </a:prstGeom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EEDAB44-ACDB-4530-BEB3-7218837A9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EA230C7-53E9-4F95-8876-3AE36A2C8E7E}"/>
              </a:ext>
            </a:extLst>
          </p:cNvPr>
          <p:cNvSpPr txBox="1"/>
          <p:nvPr/>
        </p:nvSpPr>
        <p:spPr>
          <a:xfrm>
            <a:off x="1992376" y="2420184"/>
            <a:ext cx="2053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>
                <a:solidFill>
                  <a:schemeClr val="accent4">
                    <a:lumMod val="75000"/>
                  </a:schemeClr>
                </a:solidFill>
              </a:rPr>
              <a:t>Tiendens</a:t>
            </a:r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 et al, 03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8084325-3042-4110-A9FE-C36B1888B743}"/>
              </a:ext>
            </a:extLst>
          </p:cNvPr>
          <p:cNvSpPr txBox="1"/>
          <p:nvPr/>
        </p:nvSpPr>
        <p:spPr>
          <a:xfrm>
            <a:off x="8111085" y="2468932"/>
            <a:ext cx="2398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>
                <a:solidFill>
                  <a:schemeClr val="tx2"/>
                </a:solidFill>
              </a:rPr>
              <a:t>Olekalns</a:t>
            </a:r>
            <a:r>
              <a:rPr lang="fr-FR" sz="2000" b="1" dirty="0">
                <a:solidFill>
                  <a:schemeClr val="tx2"/>
                </a:solidFill>
              </a:rPr>
              <a:t> &amp; Smith, 13</a:t>
            </a:r>
          </a:p>
        </p:txBody>
      </p:sp>
    </p:spTree>
    <p:extLst>
      <p:ext uri="{BB962C8B-B14F-4D97-AF65-F5344CB8AC3E}">
        <p14:creationId xmlns:p14="http://schemas.microsoft.com/office/powerpoint/2010/main" val="15963557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04CDC8C6-78D1-4BF9-B9FE-8C489DAB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26" y="151952"/>
            <a:ext cx="11868874" cy="1064475"/>
          </a:xfrm>
        </p:spPr>
        <p:txBody>
          <a:bodyPr>
            <a:normAutofit/>
          </a:bodyPr>
          <a:lstStyle/>
          <a:p>
            <a:r>
              <a:rPr lang="en-US" sz="2800" b="1" cap="all" dirty="0">
                <a:solidFill>
                  <a:srgbClr val="FFC000"/>
                </a:solidFill>
                <a:latin typeface="Open Sans" panose="020B0606030504020204" pitchFamily="34" charset="0"/>
              </a:rPr>
              <a:t>STUDY:</a:t>
            </a:r>
            <a:r>
              <a:rPr lang="en-US" sz="28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 COMPLEMENTARITY VS SIMILARITY IN NEGOTIATION</a:t>
            </a:r>
            <a:endParaRPr lang="fr-FR" sz="28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5CF135D-B053-4976-B401-782EF816F506}"/>
              </a:ext>
            </a:extLst>
          </p:cNvPr>
          <p:cNvSpPr txBox="1"/>
          <p:nvPr/>
        </p:nvSpPr>
        <p:spPr>
          <a:xfrm>
            <a:off x="766618" y="1145309"/>
            <a:ext cx="1822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accent4"/>
                </a:solidFill>
              </a:rPr>
              <a:t>CONDITIONS</a:t>
            </a:r>
          </a:p>
        </p:txBody>
      </p:sp>
      <p:cxnSp>
        <p:nvCxnSpPr>
          <p:cNvPr id="37" name="Straight Connector 74">
            <a:extLst>
              <a:ext uri="{FF2B5EF4-FFF2-40B4-BE49-F238E27FC236}">
                <a16:creationId xmlns:a16="http://schemas.microsoft.com/office/drawing/2014/main" id="{EA127B4D-DA7A-4281-92EF-16D4F766B639}"/>
              </a:ext>
            </a:extLst>
          </p:cNvPr>
          <p:cNvCxnSpPr>
            <a:cxnSpLocks/>
          </p:cNvCxnSpPr>
          <p:nvPr/>
        </p:nvCxnSpPr>
        <p:spPr>
          <a:xfrm>
            <a:off x="1780423" y="5010991"/>
            <a:ext cx="883782" cy="769662"/>
          </a:xfrm>
          <a:prstGeom prst="line">
            <a:avLst/>
          </a:prstGeom>
          <a:ln w="152400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Image 119">
            <a:extLst>
              <a:ext uri="{FF2B5EF4-FFF2-40B4-BE49-F238E27FC236}">
                <a16:creationId xmlns:a16="http://schemas.microsoft.com/office/drawing/2014/main" id="{EDF978FD-7C9E-43C6-9A69-BBA41DD4B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09" y="3718759"/>
            <a:ext cx="1126527" cy="102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Freeform 11">
            <a:extLst>
              <a:ext uri="{FF2B5EF4-FFF2-40B4-BE49-F238E27FC236}">
                <a16:creationId xmlns:a16="http://schemas.microsoft.com/office/drawing/2014/main" id="{EA7C26BB-BD7E-45A4-8195-7E30554EB1F3}"/>
              </a:ext>
            </a:extLst>
          </p:cNvPr>
          <p:cNvSpPr>
            <a:spLocks/>
          </p:cNvSpPr>
          <p:nvPr/>
        </p:nvSpPr>
        <p:spPr bwMode="auto">
          <a:xfrm>
            <a:off x="544706" y="2548729"/>
            <a:ext cx="1651390" cy="3279256"/>
          </a:xfrm>
          <a:custGeom>
            <a:avLst/>
            <a:gdLst>
              <a:gd name="T0" fmla="*/ 0 w 3034"/>
              <a:gd name="T1" fmla="*/ 0 h 6068"/>
              <a:gd name="T2" fmla="*/ 3034 w 3034"/>
              <a:gd name="T3" fmla="*/ 3034 h 6068"/>
              <a:gd name="T4" fmla="*/ 0 w 3034"/>
              <a:gd name="T5" fmla="*/ 6068 h 6068"/>
              <a:gd name="T6" fmla="*/ 0 w 3034"/>
              <a:gd name="T7" fmla="*/ 5543 h 6068"/>
              <a:gd name="T8" fmla="*/ 2510 w 3034"/>
              <a:gd name="T9" fmla="*/ 3034 h 6068"/>
              <a:gd name="T10" fmla="*/ 0 w 3034"/>
              <a:gd name="T11" fmla="*/ 525 h 6068"/>
              <a:gd name="T12" fmla="*/ 0 w 3034"/>
              <a:gd name="T13" fmla="*/ 0 h 6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34" h="6068">
                <a:moveTo>
                  <a:pt x="0" y="0"/>
                </a:moveTo>
                <a:cubicBezTo>
                  <a:pt x="1676" y="0"/>
                  <a:pt x="3034" y="1359"/>
                  <a:pt x="3034" y="3034"/>
                </a:cubicBezTo>
                <a:cubicBezTo>
                  <a:pt x="3034" y="4710"/>
                  <a:pt x="1676" y="6068"/>
                  <a:pt x="0" y="6068"/>
                </a:cubicBezTo>
                <a:lnTo>
                  <a:pt x="0" y="5543"/>
                </a:lnTo>
                <a:cubicBezTo>
                  <a:pt x="1386" y="5543"/>
                  <a:pt x="2510" y="4420"/>
                  <a:pt x="2510" y="3034"/>
                </a:cubicBezTo>
                <a:cubicBezTo>
                  <a:pt x="2510" y="1649"/>
                  <a:pt x="1386" y="525"/>
                  <a:pt x="0" y="52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46" name="Freeform 8">
            <a:extLst>
              <a:ext uri="{FF2B5EF4-FFF2-40B4-BE49-F238E27FC236}">
                <a16:creationId xmlns:a16="http://schemas.microsoft.com/office/drawing/2014/main" id="{DF55AE38-FEB3-455F-AE93-9D14B69F9B61}"/>
              </a:ext>
            </a:extLst>
          </p:cNvPr>
          <p:cNvSpPr>
            <a:spLocks/>
          </p:cNvSpPr>
          <p:nvPr/>
        </p:nvSpPr>
        <p:spPr bwMode="auto">
          <a:xfrm>
            <a:off x="544706" y="2824008"/>
            <a:ext cx="1396601" cy="2747993"/>
          </a:xfrm>
          <a:custGeom>
            <a:avLst/>
            <a:gdLst>
              <a:gd name="T0" fmla="*/ 0 w 2510"/>
              <a:gd name="T1" fmla="*/ 0 h 5018"/>
              <a:gd name="T2" fmla="*/ 2510 w 2510"/>
              <a:gd name="T3" fmla="*/ 2509 h 5018"/>
              <a:gd name="T4" fmla="*/ 0 w 2510"/>
              <a:gd name="T5" fmla="*/ 5018 h 5018"/>
              <a:gd name="T6" fmla="*/ 0 w 2510"/>
              <a:gd name="T7" fmla="*/ 4493 h 5018"/>
              <a:gd name="T8" fmla="*/ 1985 w 2510"/>
              <a:gd name="T9" fmla="*/ 2509 h 5018"/>
              <a:gd name="T10" fmla="*/ 0 w 2510"/>
              <a:gd name="T11" fmla="*/ 525 h 5018"/>
              <a:gd name="T12" fmla="*/ 0 w 2510"/>
              <a:gd name="T13" fmla="*/ 0 h 50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10" h="5018">
                <a:moveTo>
                  <a:pt x="0" y="0"/>
                </a:moveTo>
                <a:cubicBezTo>
                  <a:pt x="1386" y="0"/>
                  <a:pt x="2510" y="1124"/>
                  <a:pt x="2510" y="2509"/>
                </a:cubicBezTo>
                <a:cubicBezTo>
                  <a:pt x="2510" y="3895"/>
                  <a:pt x="1386" y="5018"/>
                  <a:pt x="0" y="5018"/>
                </a:cubicBezTo>
                <a:lnTo>
                  <a:pt x="0" y="4493"/>
                </a:lnTo>
                <a:cubicBezTo>
                  <a:pt x="1096" y="4493"/>
                  <a:pt x="1985" y="3605"/>
                  <a:pt x="1985" y="2509"/>
                </a:cubicBezTo>
                <a:cubicBezTo>
                  <a:pt x="1985" y="1413"/>
                  <a:pt x="1096" y="525"/>
                  <a:pt x="0" y="52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 dirty="0"/>
          </a:p>
        </p:txBody>
      </p:sp>
      <p:cxnSp>
        <p:nvCxnSpPr>
          <p:cNvPr id="47" name="Straight Connector 83">
            <a:extLst>
              <a:ext uri="{FF2B5EF4-FFF2-40B4-BE49-F238E27FC236}">
                <a16:creationId xmlns:a16="http://schemas.microsoft.com/office/drawing/2014/main" id="{D59AB366-6FCA-4986-9A98-D97C21D4BE47}"/>
              </a:ext>
            </a:extLst>
          </p:cNvPr>
          <p:cNvCxnSpPr>
            <a:cxnSpLocks/>
          </p:cNvCxnSpPr>
          <p:nvPr/>
        </p:nvCxnSpPr>
        <p:spPr>
          <a:xfrm flipV="1">
            <a:off x="1439078" y="2548729"/>
            <a:ext cx="1149834" cy="1170032"/>
          </a:xfrm>
          <a:prstGeom prst="line">
            <a:avLst/>
          </a:prstGeom>
          <a:ln w="152400">
            <a:solidFill>
              <a:schemeClr val="tx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83D49E7-F436-48EE-8AB4-05BFF667BA25}"/>
              </a:ext>
            </a:extLst>
          </p:cNvPr>
          <p:cNvSpPr/>
          <p:nvPr/>
        </p:nvSpPr>
        <p:spPr>
          <a:xfrm>
            <a:off x="3027692" y="1898200"/>
            <a:ext cx="2380799" cy="6893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/>
          </a:p>
        </p:txBody>
      </p:sp>
      <p:sp>
        <p:nvSpPr>
          <p:cNvPr id="48" name="Oval 84">
            <a:extLst>
              <a:ext uri="{FF2B5EF4-FFF2-40B4-BE49-F238E27FC236}">
                <a16:creationId xmlns:a16="http://schemas.microsoft.com/office/drawing/2014/main" id="{7C1699F5-1DC8-4113-B588-236A240CA6C4}"/>
              </a:ext>
            </a:extLst>
          </p:cNvPr>
          <p:cNvSpPr/>
          <p:nvPr/>
        </p:nvSpPr>
        <p:spPr>
          <a:xfrm>
            <a:off x="2461382" y="1865603"/>
            <a:ext cx="914185" cy="95073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4290" rIns="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33BB6FE3-E8B9-495D-9F77-D119ADA5A036}"/>
              </a:ext>
            </a:extLst>
          </p:cNvPr>
          <p:cNvGrpSpPr/>
          <p:nvPr/>
        </p:nvGrpSpPr>
        <p:grpSpPr>
          <a:xfrm>
            <a:off x="2458921" y="1953946"/>
            <a:ext cx="914185" cy="779693"/>
            <a:chOff x="8036744" y="1469705"/>
            <a:chExt cx="1572269" cy="1101161"/>
          </a:xfrm>
        </p:grpSpPr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1A1385E0-5552-4C0D-AAAC-B0DEAEE29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6744" y="1469705"/>
              <a:ext cx="1101161" cy="1101161"/>
            </a:xfrm>
            <a:prstGeom prst="rect">
              <a:avLst/>
            </a:prstGeom>
          </p:spPr>
        </p:pic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269E2C95-8CA6-486A-856C-5F35EA942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7852" y="1469705"/>
              <a:ext cx="1101161" cy="1101161"/>
            </a:xfrm>
            <a:prstGeom prst="rect">
              <a:avLst/>
            </a:prstGeom>
          </p:spPr>
        </p:pic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16C91132-6551-4F23-9EC5-747A662C3A68}"/>
              </a:ext>
            </a:extLst>
          </p:cNvPr>
          <p:cNvSpPr/>
          <p:nvPr/>
        </p:nvSpPr>
        <p:spPr>
          <a:xfrm>
            <a:off x="3574478" y="3843558"/>
            <a:ext cx="2947113" cy="6893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0C626E2-687B-4DE9-920A-76D8A792657D}"/>
              </a:ext>
            </a:extLst>
          </p:cNvPr>
          <p:cNvSpPr/>
          <p:nvPr/>
        </p:nvSpPr>
        <p:spPr>
          <a:xfrm>
            <a:off x="3238457" y="5604503"/>
            <a:ext cx="2170034" cy="6893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/>
          </a:p>
        </p:txBody>
      </p:sp>
      <p:sp>
        <p:nvSpPr>
          <p:cNvPr id="88" name="Oval 84">
            <a:extLst>
              <a:ext uri="{FF2B5EF4-FFF2-40B4-BE49-F238E27FC236}">
                <a16:creationId xmlns:a16="http://schemas.microsoft.com/office/drawing/2014/main" id="{EE0601FD-3EA8-4DA9-9913-928764AA0E72}"/>
              </a:ext>
            </a:extLst>
          </p:cNvPr>
          <p:cNvSpPr/>
          <p:nvPr/>
        </p:nvSpPr>
        <p:spPr>
          <a:xfrm>
            <a:off x="2458921" y="5443473"/>
            <a:ext cx="914185" cy="95073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4290" rIns="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F95C2779-7D58-495B-A9BC-634071036F8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826" y="5507885"/>
            <a:ext cx="794045" cy="823157"/>
          </a:xfrm>
          <a:prstGeom prst="rect">
            <a:avLst/>
          </a:prstGeom>
        </p:spPr>
      </p:pic>
      <p:sp>
        <p:nvSpPr>
          <p:cNvPr id="91" name="ZoneTexte 90">
            <a:extLst>
              <a:ext uri="{FF2B5EF4-FFF2-40B4-BE49-F238E27FC236}">
                <a16:creationId xmlns:a16="http://schemas.microsoft.com/office/drawing/2014/main" id="{2EFFBCD3-B58F-47FA-8ABF-70664645A493}"/>
              </a:ext>
            </a:extLst>
          </p:cNvPr>
          <p:cNvSpPr txBox="1"/>
          <p:nvPr/>
        </p:nvSpPr>
        <p:spPr>
          <a:xfrm>
            <a:off x="3419239" y="2042796"/>
            <a:ext cx="198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ARTHUR : Similar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82FFC966-F45F-4008-A3EC-FDA6958DFB9D}"/>
              </a:ext>
            </a:extLst>
          </p:cNvPr>
          <p:cNvSpPr txBox="1"/>
          <p:nvPr/>
        </p:nvSpPr>
        <p:spPr>
          <a:xfrm>
            <a:off x="3953324" y="3988154"/>
            <a:ext cx="2555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</a:rPr>
              <a:t>BOB: Complementary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5C3EF2F3-D23C-4098-B2D0-EA3DE996C14D}"/>
              </a:ext>
            </a:extLst>
          </p:cNvPr>
          <p:cNvSpPr txBox="1"/>
          <p:nvPr/>
        </p:nvSpPr>
        <p:spPr>
          <a:xfrm>
            <a:off x="3470049" y="5749099"/>
            <a:ext cx="1845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KEVIN: Neutral</a:t>
            </a:r>
          </a:p>
        </p:txBody>
      </p:sp>
      <p:cxnSp>
        <p:nvCxnSpPr>
          <p:cNvPr id="96" name="Straight Connector 74">
            <a:extLst>
              <a:ext uri="{FF2B5EF4-FFF2-40B4-BE49-F238E27FC236}">
                <a16:creationId xmlns:a16="http://schemas.microsoft.com/office/drawing/2014/main" id="{2F27FA0E-1559-43B0-8075-8B6A985C7F9B}"/>
              </a:ext>
            </a:extLst>
          </p:cNvPr>
          <p:cNvCxnSpPr>
            <a:cxnSpLocks/>
            <a:stCxn id="46" idx="1"/>
            <a:endCxn id="73" idx="2"/>
          </p:cNvCxnSpPr>
          <p:nvPr/>
        </p:nvCxnSpPr>
        <p:spPr>
          <a:xfrm>
            <a:off x="1941307" y="4198005"/>
            <a:ext cx="1042873" cy="10291"/>
          </a:xfrm>
          <a:prstGeom prst="line">
            <a:avLst/>
          </a:prstGeom>
          <a:ln w="152400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84">
            <a:extLst>
              <a:ext uri="{FF2B5EF4-FFF2-40B4-BE49-F238E27FC236}">
                <a16:creationId xmlns:a16="http://schemas.microsoft.com/office/drawing/2014/main" id="{3B1C5F55-AAF2-485A-9501-9A40414918B4}"/>
              </a:ext>
            </a:extLst>
          </p:cNvPr>
          <p:cNvSpPr/>
          <p:nvPr/>
        </p:nvSpPr>
        <p:spPr>
          <a:xfrm>
            <a:off x="2984180" y="3732926"/>
            <a:ext cx="914185" cy="95073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4290" rIns="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A856A89C-F6C6-4FE1-9D51-9B677F6CA5FB}"/>
              </a:ext>
            </a:extLst>
          </p:cNvPr>
          <p:cNvGrpSpPr/>
          <p:nvPr/>
        </p:nvGrpSpPr>
        <p:grpSpPr>
          <a:xfrm>
            <a:off x="2982651" y="3772499"/>
            <a:ext cx="958230" cy="823157"/>
            <a:chOff x="5761605" y="2446907"/>
            <a:chExt cx="958230" cy="823157"/>
          </a:xfrm>
        </p:grpSpPr>
        <p:pic>
          <p:nvPicPr>
            <p:cNvPr id="65" name="Image 64">
              <a:extLst>
                <a:ext uri="{FF2B5EF4-FFF2-40B4-BE49-F238E27FC236}">
                  <a16:creationId xmlns:a16="http://schemas.microsoft.com/office/drawing/2014/main" id="{740C33E9-3350-412F-A682-C6915885A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5790" y="2446907"/>
              <a:ext cx="794045" cy="823157"/>
            </a:xfrm>
            <a:prstGeom prst="rect">
              <a:avLst/>
            </a:prstGeom>
          </p:spPr>
        </p:pic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BCBDFC4D-18C4-4018-A1F3-33F2A9FC3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1605" y="2548729"/>
              <a:ext cx="561207" cy="581783"/>
            </a:xfrm>
            <a:prstGeom prst="rect">
              <a:avLst/>
            </a:prstGeom>
          </p:spPr>
        </p:pic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741FC14C-0521-4B4F-BF61-5133474806AD}"/>
              </a:ext>
            </a:extLst>
          </p:cNvPr>
          <p:cNvGrpSpPr/>
          <p:nvPr/>
        </p:nvGrpSpPr>
        <p:grpSpPr>
          <a:xfrm>
            <a:off x="6876100" y="1924763"/>
            <a:ext cx="4663440" cy="4688464"/>
            <a:chOff x="7102306" y="1603177"/>
            <a:chExt cx="4663440" cy="4688464"/>
          </a:xfrm>
        </p:grpSpPr>
        <p:sp>
          <p:nvSpPr>
            <p:cNvPr id="107" name="Shape 586">
              <a:extLst>
                <a:ext uri="{FF2B5EF4-FFF2-40B4-BE49-F238E27FC236}">
                  <a16:creationId xmlns:a16="http://schemas.microsoft.com/office/drawing/2014/main" id="{42BA936E-C858-4D9C-ACDE-D67EBD48A3A6}"/>
                </a:ext>
              </a:extLst>
            </p:cNvPr>
            <p:cNvSpPr/>
            <p:nvPr/>
          </p:nvSpPr>
          <p:spPr>
            <a:xfrm>
              <a:off x="7102306" y="2044324"/>
              <a:ext cx="4663440" cy="4028302"/>
            </a:xfrm>
            <a:prstGeom prst="roundRect">
              <a:avLst>
                <a:gd name="adj" fmla="val 3918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175" cap="flat">
              <a:solidFill>
                <a:srgbClr val="D9D9D9"/>
              </a:solidFill>
              <a:prstDash val="solid"/>
              <a:miter lim="400000"/>
            </a:ln>
            <a:effectLst>
              <a:outerShdw blurRad="76200" dir="18900000" rotWithShape="0">
                <a:srgbClr val="000000">
                  <a:alpha val="20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1040D32-61FE-458B-8327-142901DE0C0B}"/>
                </a:ext>
              </a:extLst>
            </p:cNvPr>
            <p:cNvSpPr/>
            <p:nvPr/>
          </p:nvSpPr>
          <p:spPr>
            <a:xfrm>
              <a:off x="7102306" y="1603177"/>
              <a:ext cx="4663440" cy="5588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 cap="flat">
              <a:solidFill>
                <a:srgbClr val="D9D9D9"/>
              </a:solidFill>
              <a:prstDash val="solid"/>
              <a:miter lim="4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hangingPunct="0"/>
              <a:r>
                <a:rPr lang="fr-FR" sz="2400" b="1" kern="0" dirty="0">
                  <a:solidFill>
                    <a:srgbClr val="FFFFFF"/>
                  </a:solidFill>
                  <a:latin typeface="Calibri"/>
                  <a:cs typeface="Calibri"/>
                </a:rPr>
                <a:t>INITIAL BEHAVIORS</a:t>
              </a:r>
            </a:p>
          </p:txBody>
        </p:sp>
        <p:sp>
          <p:nvSpPr>
            <p:cNvPr id="112" name="ZoneTexte 111">
              <a:extLst>
                <a:ext uri="{FF2B5EF4-FFF2-40B4-BE49-F238E27FC236}">
                  <a16:creationId xmlns:a16="http://schemas.microsoft.com/office/drawing/2014/main" id="{5FD92044-70FB-4A37-89AC-AA4760834650}"/>
                </a:ext>
              </a:extLst>
            </p:cNvPr>
            <p:cNvSpPr txBox="1"/>
            <p:nvPr/>
          </p:nvSpPr>
          <p:spPr>
            <a:xfrm>
              <a:off x="7177599" y="2444434"/>
              <a:ext cx="4353660" cy="3847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1" dirty="0"/>
                <a:t>POW = 0.55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b="1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1" dirty="0"/>
                <a:t>Decision among </a:t>
              </a:r>
              <a:r>
                <a:rPr lang="en-US" sz="2400" b="1" dirty="0"/>
                <a:t>630 </a:t>
              </a:r>
              <a:r>
                <a:rPr lang="en-US" sz="2000" b="1" dirty="0"/>
                <a:t>restaurants</a:t>
              </a:r>
            </a:p>
            <a:p>
              <a:endParaRPr lang="en-US" sz="2000" b="1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1" dirty="0"/>
                <a:t>Manipulation of preferences: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b="1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sz="2000" b="1" dirty="0"/>
                <a:t>Distance(Agent, User) &gt; 0.7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US" sz="2000" b="1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sz="2000" b="1" dirty="0"/>
                <a:t>Distance(Agent, </a:t>
              </a:r>
              <a:r>
                <a:rPr lang="en-US" sz="2000" b="1" dirty="0" err="1"/>
                <a:t>Agent_i</a:t>
              </a:r>
              <a:r>
                <a:rPr lang="en-US" sz="2000" b="1" dirty="0"/>
                <a:t>) &gt; 0.35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US" sz="2000" b="1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sz="2000" b="1" dirty="0"/>
                <a:t>Most liked values are different</a:t>
              </a:r>
            </a:p>
            <a:p>
              <a:pPr lvl="1"/>
              <a:endParaRPr lang="en-US" sz="2000" b="1" dirty="0"/>
            </a:p>
          </p:txBody>
        </p:sp>
      </p:grpSp>
      <p:sp>
        <p:nvSpPr>
          <p:cNvPr id="49" name="Freeform 5">
            <a:extLst>
              <a:ext uri="{FF2B5EF4-FFF2-40B4-BE49-F238E27FC236}">
                <a16:creationId xmlns:a16="http://schemas.microsoft.com/office/drawing/2014/main" id="{F97732AB-0082-4ABC-918C-961553734BF0}"/>
              </a:ext>
            </a:extLst>
          </p:cNvPr>
          <p:cNvSpPr>
            <a:spLocks/>
          </p:cNvSpPr>
          <p:nvPr/>
        </p:nvSpPr>
        <p:spPr bwMode="auto">
          <a:xfrm>
            <a:off x="544706" y="3086155"/>
            <a:ext cx="1140621" cy="2229861"/>
          </a:xfrm>
          <a:custGeom>
            <a:avLst/>
            <a:gdLst>
              <a:gd name="T0" fmla="*/ 0 w 1985"/>
              <a:gd name="T1" fmla="*/ 0 h 3968"/>
              <a:gd name="T2" fmla="*/ 1985 w 1985"/>
              <a:gd name="T3" fmla="*/ 1984 h 3968"/>
              <a:gd name="T4" fmla="*/ 0 w 1985"/>
              <a:gd name="T5" fmla="*/ 3968 h 3968"/>
              <a:gd name="T6" fmla="*/ 0 w 1985"/>
              <a:gd name="T7" fmla="*/ 3443 h 3968"/>
              <a:gd name="T8" fmla="*/ 1460 w 1985"/>
              <a:gd name="T9" fmla="*/ 1984 h 3968"/>
              <a:gd name="T10" fmla="*/ 0 w 1985"/>
              <a:gd name="T11" fmla="*/ 525 h 3968"/>
              <a:gd name="T12" fmla="*/ 0 w 1985"/>
              <a:gd name="T13" fmla="*/ 0 h 3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85" h="3968">
                <a:moveTo>
                  <a:pt x="0" y="0"/>
                </a:moveTo>
                <a:cubicBezTo>
                  <a:pt x="1096" y="0"/>
                  <a:pt x="1985" y="888"/>
                  <a:pt x="1985" y="1984"/>
                </a:cubicBezTo>
                <a:cubicBezTo>
                  <a:pt x="1985" y="3080"/>
                  <a:pt x="1096" y="3968"/>
                  <a:pt x="0" y="3968"/>
                </a:cubicBezTo>
                <a:lnTo>
                  <a:pt x="0" y="3443"/>
                </a:lnTo>
                <a:cubicBezTo>
                  <a:pt x="806" y="3443"/>
                  <a:pt x="1460" y="2790"/>
                  <a:pt x="1460" y="1984"/>
                </a:cubicBezTo>
                <a:cubicBezTo>
                  <a:pt x="1460" y="1178"/>
                  <a:pt x="806" y="525"/>
                  <a:pt x="0" y="52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 dirty="0"/>
          </a:p>
        </p:txBody>
      </p:sp>
      <p:sp>
        <p:nvSpPr>
          <p:cNvPr id="116" name="Oval 13">
            <a:extLst>
              <a:ext uri="{FF2B5EF4-FFF2-40B4-BE49-F238E27FC236}">
                <a16:creationId xmlns:a16="http://schemas.microsoft.com/office/drawing/2014/main" id="{CC4A4A69-0BCA-4D44-AC00-33F53601BDCE}"/>
              </a:ext>
            </a:extLst>
          </p:cNvPr>
          <p:cNvSpPr/>
          <p:nvPr/>
        </p:nvSpPr>
        <p:spPr>
          <a:xfrm>
            <a:off x="440231" y="1216427"/>
            <a:ext cx="269659" cy="26965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333E949-F4FF-4143-89A7-1E354183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49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8597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C95DD40-51E0-4A54-8888-8514902C6191}"/>
              </a:ext>
            </a:extLst>
          </p:cNvPr>
          <p:cNvSpPr/>
          <p:nvPr/>
        </p:nvSpPr>
        <p:spPr>
          <a:xfrm>
            <a:off x="881743" y="4041894"/>
            <a:ext cx="10360478" cy="2044581"/>
          </a:xfrm>
          <a:prstGeom prst="rect">
            <a:avLst/>
          </a:prstGeom>
          <a:solidFill>
            <a:srgbClr val="00206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CEACD-2684-4CDF-B343-1718041B08DF}"/>
              </a:ext>
            </a:extLst>
          </p:cNvPr>
          <p:cNvSpPr/>
          <p:nvPr/>
        </p:nvSpPr>
        <p:spPr>
          <a:xfrm>
            <a:off x="881743" y="1199284"/>
            <a:ext cx="10360478" cy="637679"/>
          </a:xfrm>
          <a:prstGeom prst="rect">
            <a:avLst/>
          </a:prstGeom>
          <a:solidFill>
            <a:schemeClr val="accent3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B9E134-C230-41E9-87ED-92B69019B8E4}"/>
              </a:ext>
            </a:extLst>
          </p:cNvPr>
          <p:cNvSpPr/>
          <p:nvPr/>
        </p:nvSpPr>
        <p:spPr>
          <a:xfrm>
            <a:off x="881743" y="1918410"/>
            <a:ext cx="10360478" cy="2042037"/>
          </a:xfrm>
          <a:prstGeom prst="rect">
            <a:avLst/>
          </a:prstGeom>
          <a:solidFill>
            <a:schemeClr val="accent5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EEAECE-0A56-4CFC-AC8F-FC9308342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1843" y="1127919"/>
            <a:ext cx="9910082" cy="4958556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3100" dirty="0"/>
              <a:t>Concept of dominance and state of art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3100" dirty="0"/>
              <a:t>Computational model of collaborative negotiation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3100" dirty="0"/>
              <a:t>Decisional model controlled by dominance behaviors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3100" dirty="0"/>
              <a:t>Study and validation: </a:t>
            </a:r>
            <a:r>
              <a:rPr lang="en-US" sz="3100" i="1" dirty="0"/>
              <a:t>perception of dominance in negotiation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3100" dirty="0"/>
              <a:t>Analyze of the partner: </a:t>
            </a:r>
            <a:r>
              <a:rPr lang="en-US" sz="3100" i="1" dirty="0"/>
              <a:t>Model of </a:t>
            </a:r>
            <a:r>
              <a:rPr lang="en-US" sz="3100" i="1" dirty="0" err="1"/>
              <a:t>ToM</a:t>
            </a:r>
            <a:endParaRPr lang="en-US" sz="3100" dirty="0"/>
          </a:p>
          <a:p>
            <a:pPr marL="0" indent="0">
              <a:lnSpc>
                <a:spcPct val="170000"/>
              </a:lnSpc>
              <a:buNone/>
            </a:pPr>
            <a:r>
              <a:rPr lang="en-US" sz="3100" dirty="0"/>
              <a:t>Study and validation : </a:t>
            </a:r>
            <a:r>
              <a:rPr lang="en-US" sz="3100" i="1" dirty="0"/>
              <a:t>complementarity vs similarity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3100" dirty="0"/>
              <a:t>Conclusion and perspectives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900CFA4-D7CC-42CA-9644-A701A7C5C7DC}"/>
              </a:ext>
            </a:extLst>
          </p:cNvPr>
          <p:cNvSpPr txBox="1">
            <a:spLocks/>
          </p:cNvSpPr>
          <p:nvPr/>
        </p:nvSpPr>
        <p:spPr>
          <a:xfrm>
            <a:off x="348761" y="177483"/>
            <a:ext cx="11520853" cy="798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plan</a:t>
            </a:r>
            <a:endParaRPr lang="en-US" sz="4000" dirty="0">
              <a:solidFill>
                <a:srgbClr val="FFC000"/>
              </a:solidFill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83254AE-5691-43A9-A0C6-1319D35B625A}"/>
              </a:ext>
            </a:extLst>
          </p:cNvPr>
          <p:cNvGrpSpPr/>
          <p:nvPr/>
        </p:nvGrpSpPr>
        <p:grpSpPr>
          <a:xfrm>
            <a:off x="1076325" y="1302781"/>
            <a:ext cx="374404" cy="4699973"/>
            <a:chOff x="600075" y="1464706"/>
            <a:chExt cx="374404" cy="469997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F5944A-1E31-40EC-A923-6EC2ACE67E97}"/>
                </a:ext>
              </a:extLst>
            </p:cNvPr>
            <p:cNvSpPr/>
            <p:nvPr/>
          </p:nvSpPr>
          <p:spPr>
            <a:xfrm>
              <a:off x="600075" y="1464706"/>
              <a:ext cx="374404" cy="37440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0" dirty="0">
                  <a:solidFill>
                    <a:prstClr val="white"/>
                  </a:solidFill>
                  <a:latin typeface="Calibri"/>
                </a:rPr>
                <a:t>1</a:t>
              </a:r>
              <a:endPara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88A64F-FCF7-462D-BDFA-4BB503FED502}"/>
                </a:ext>
              </a:extLst>
            </p:cNvPr>
            <p:cNvSpPr/>
            <p:nvPr/>
          </p:nvSpPr>
          <p:spPr>
            <a:xfrm>
              <a:off x="600075" y="2198502"/>
              <a:ext cx="374404" cy="37440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1B885F5-2E67-4538-9466-3E9D47A9BCEA}"/>
                </a:ext>
              </a:extLst>
            </p:cNvPr>
            <p:cNvSpPr/>
            <p:nvPr/>
          </p:nvSpPr>
          <p:spPr>
            <a:xfrm>
              <a:off x="600075" y="2915212"/>
              <a:ext cx="374404" cy="37440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0" dirty="0">
                  <a:solidFill>
                    <a:prstClr val="white"/>
                  </a:solidFill>
                  <a:latin typeface="Calibri"/>
                </a:rPr>
                <a:t>3</a:t>
              </a:r>
              <a:endPara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1B49B8-24C7-4BAD-B104-A5343085F8F2}"/>
                </a:ext>
              </a:extLst>
            </p:cNvPr>
            <p:cNvSpPr/>
            <p:nvPr/>
          </p:nvSpPr>
          <p:spPr>
            <a:xfrm>
              <a:off x="600075" y="3633996"/>
              <a:ext cx="374404" cy="37440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F3003C-62D5-4A8A-986D-0F96F2D89357}"/>
                </a:ext>
              </a:extLst>
            </p:cNvPr>
            <p:cNvSpPr/>
            <p:nvPr/>
          </p:nvSpPr>
          <p:spPr>
            <a:xfrm>
              <a:off x="600075" y="4367755"/>
              <a:ext cx="374404" cy="37440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0" dirty="0">
                  <a:solidFill>
                    <a:prstClr val="white"/>
                  </a:solidFill>
                  <a:latin typeface="Calibri"/>
                </a:rPr>
                <a:t>5</a:t>
              </a:r>
              <a:endPara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E36ADA-344D-4E91-864C-40A5A1EB3AE4}"/>
                </a:ext>
              </a:extLst>
            </p:cNvPr>
            <p:cNvSpPr/>
            <p:nvPr/>
          </p:nvSpPr>
          <p:spPr>
            <a:xfrm>
              <a:off x="600075" y="5101514"/>
              <a:ext cx="374404" cy="37440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9E7FF4-E5D6-4938-BE87-BAEDC29B9246}"/>
                </a:ext>
              </a:extLst>
            </p:cNvPr>
            <p:cNvSpPr/>
            <p:nvPr/>
          </p:nvSpPr>
          <p:spPr>
            <a:xfrm>
              <a:off x="600075" y="5790275"/>
              <a:ext cx="374404" cy="37440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</p:grp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5853AFD-CDB4-45D0-8172-3DCE64558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2569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04CDC8C6-78D1-4BF9-B9FE-8C489DAB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26" y="151952"/>
            <a:ext cx="11868874" cy="1064475"/>
          </a:xfrm>
        </p:spPr>
        <p:txBody>
          <a:bodyPr>
            <a:normAutofit/>
          </a:bodyPr>
          <a:lstStyle/>
          <a:p>
            <a:r>
              <a:rPr lang="en-US" sz="2800" b="1" cap="all" dirty="0">
                <a:solidFill>
                  <a:srgbClr val="FFC000"/>
                </a:solidFill>
                <a:latin typeface="Open Sans" panose="020B0606030504020204" pitchFamily="34" charset="0"/>
              </a:rPr>
              <a:t>STUDY:</a:t>
            </a:r>
            <a:r>
              <a:rPr lang="en-US" sz="28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 COMPLEMENTARITY VS SIMILARITY IN NEGOTIATION</a:t>
            </a:r>
            <a:endParaRPr lang="fr-FR" sz="28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C46F388-7E2C-451F-A21D-3A00748C3BE7}"/>
              </a:ext>
            </a:extLst>
          </p:cNvPr>
          <p:cNvSpPr/>
          <p:nvPr/>
        </p:nvSpPr>
        <p:spPr>
          <a:xfrm>
            <a:off x="687330" y="4560966"/>
            <a:ext cx="11178374" cy="80909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0D1097-1B47-418D-A8BA-172EFD13C191}"/>
              </a:ext>
            </a:extLst>
          </p:cNvPr>
          <p:cNvSpPr/>
          <p:nvPr/>
        </p:nvSpPr>
        <p:spPr>
          <a:xfrm>
            <a:off x="687334" y="1365898"/>
            <a:ext cx="11178372" cy="80909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D99A3C-348B-4812-A8DC-88F0744F409F}"/>
              </a:ext>
            </a:extLst>
          </p:cNvPr>
          <p:cNvSpPr/>
          <p:nvPr/>
        </p:nvSpPr>
        <p:spPr>
          <a:xfrm>
            <a:off x="687331" y="2511130"/>
            <a:ext cx="11178372" cy="80909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8981F7-8597-4AE7-ABE5-757E95A6F658}"/>
              </a:ext>
            </a:extLst>
          </p:cNvPr>
          <p:cNvSpPr/>
          <p:nvPr/>
        </p:nvSpPr>
        <p:spPr>
          <a:xfrm>
            <a:off x="687332" y="3557227"/>
            <a:ext cx="11178374" cy="80909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4FF5A6-36DA-493A-A2DB-8EEFCBB2C91A}"/>
              </a:ext>
            </a:extLst>
          </p:cNvPr>
          <p:cNvSpPr/>
          <p:nvPr/>
        </p:nvSpPr>
        <p:spPr>
          <a:xfrm>
            <a:off x="1093665" y="1265462"/>
            <a:ext cx="10645753" cy="809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D0449174-EECD-4746-8CE6-704408637401}"/>
              </a:ext>
            </a:extLst>
          </p:cNvPr>
          <p:cNvGrpSpPr/>
          <p:nvPr/>
        </p:nvGrpSpPr>
        <p:grpSpPr>
          <a:xfrm>
            <a:off x="323125" y="1290597"/>
            <a:ext cx="1054369" cy="809097"/>
            <a:chOff x="3347870" y="1321249"/>
            <a:chExt cx="857972" cy="78312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9324912-C695-47E8-AE4B-8B4514F9E1C9}"/>
                </a:ext>
              </a:extLst>
            </p:cNvPr>
            <p:cNvSpPr/>
            <p:nvPr/>
          </p:nvSpPr>
          <p:spPr>
            <a:xfrm>
              <a:off x="3347870" y="1321249"/>
              <a:ext cx="627012" cy="78312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H1</a:t>
              </a:r>
            </a:p>
          </p:txBody>
        </p:sp>
        <p:sp>
          <p:nvSpPr>
            <p:cNvPr id="23" name="Isosceles Triangle 5">
              <a:extLst>
                <a:ext uri="{FF2B5EF4-FFF2-40B4-BE49-F238E27FC236}">
                  <a16:creationId xmlns:a16="http://schemas.microsoft.com/office/drawing/2014/main" id="{08431E13-A599-423E-B417-73EB7C12B467}"/>
                </a:ext>
              </a:extLst>
            </p:cNvPr>
            <p:cNvSpPr/>
            <p:nvPr/>
          </p:nvSpPr>
          <p:spPr>
            <a:xfrm rot="5400000">
              <a:off x="3921452" y="1597332"/>
              <a:ext cx="337819" cy="230960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DD42443-331B-4B78-882F-C85AD4337824}"/>
              </a:ext>
            </a:extLst>
          </p:cNvPr>
          <p:cNvSpPr/>
          <p:nvPr/>
        </p:nvSpPr>
        <p:spPr>
          <a:xfrm>
            <a:off x="1069782" y="2398200"/>
            <a:ext cx="10669636" cy="807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26" name="Group 10">
            <a:extLst>
              <a:ext uri="{FF2B5EF4-FFF2-40B4-BE49-F238E27FC236}">
                <a16:creationId xmlns:a16="http://schemas.microsoft.com/office/drawing/2014/main" id="{1D3AC739-5CC5-4E41-8180-327D713449E4}"/>
              </a:ext>
            </a:extLst>
          </p:cNvPr>
          <p:cNvGrpSpPr/>
          <p:nvPr/>
        </p:nvGrpSpPr>
        <p:grpSpPr>
          <a:xfrm>
            <a:off x="323126" y="2404043"/>
            <a:ext cx="1030487" cy="809097"/>
            <a:chOff x="3367305" y="1321249"/>
            <a:chExt cx="838538" cy="78312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5CEDAC3-8C8B-4B00-BD7E-60C91B5AC75B}"/>
                </a:ext>
              </a:extLst>
            </p:cNvPr>
            <p:cNvSpPr/>
            <p:nvPr/>
          </p:nvSpPr>
          <p:spPr>
            <a:xfrm>
              <a:off x="3367305" y="1321249"/>
              <a:ext cx="613236" cy="7831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H2</a:t>
              </a:r>
            </a:p>
          </p:txBody>
        </p:sp>
        <p:sp>
          <p:nvSpPr>
            <p:cNvPr id="28" name="Isosceles Triangle 12">
              <a:extLst>
                <a:ext uri="{FF2B5EF4-FFF2-40B4-BE49-F238E27FC236}">
                  <a16:creationId xmlns:a16="http://schemas.microsoft.com/office/drawing/2014/main" id="{FF1BC946-46C1-4E8A-88D4-647C2E287A17}"/>
                </a:ext>
              </a:extLst>
            </p:cNvPr>
            <p:cNvSpPr/>
            <p:nvPr/>
          </p:nvSpPr>
          <p:spPr>
            <a:xfrm rot="5400000">
              <a:off x="3920629" y="1596508"/>
              <a:ext cx="339467" cy="23096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C21A5C9-5517-407B-8001-B53310161F38}"/>
              </a:ext>
            </a:extLst>
          </p:cNvPr>
          <p:cNvSpPr/>
          <p:nvPr/>
        </p:nvSpPr>
        <p:spPr>
          <a:xfrm>
            <a:off x="1076737" y="3436048"/>
            <a:ext cx="10662682" cy="806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15">
            <a:extLst>
              <a:ext uri="{FF2B5EF4-FFF2-40B4-BE49-F238E27FC236}">
                <a16:creationId xmlns:a16="http://schemas.microsoft.com/office/drawing/2014/main" id="{D9DD13D6-08E6-428E-94F6-95BB0DC4DCF7}"/>
              </a:ext>
            </a:extLst>
          </p:cNvPr>
          <p:cNvGrpSpPr/>
          <p:nvPr/>
        </p:nvGrpSpPr>
        <p:grpSpPr>
          <a:xfrm>
            <a:off x="323126" y="3438493"/>
            <a:ext cx="1030489" cy="809097"/>
            <a:chOff x="3367304" y="1321250"/>
            <a:chExt cx="838539" cy="78312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AE4C06-C9B8-4198-B6E0-553576E582DB}"/>
                </a:ext>
              </a:extLst>
            </p:cNvPr>
            <p:cNvSpPr/>
            <p:nvPr/>
          </p:nvSpPr>
          <p:spPr>
            <a:xfrm>
              <a:off x="3367304" y="1321250"/>
              <a:ext cx="613236" cy="7831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H3</a:t>
              </a:r>
            </a:p>
          </p:txBody>
        </p:sp>
        <p:sp>
          <p:nvSpPr>
            <p:cNvPr id="33" name="Isosceles Triangle 17">
              <a:extLst>
                <a:ext uri="{FF2B5EF4-FFF2-40B4-BE49-F238E27FC236}">
                  <a16:creationId xmlns:a16="http://schemas.microsoft.com/office/drawing/2014/main" id="{715D6E2D-4703-4B29-B67E-77238503FE59}"/>
                </a:ext>
              </a:extLst>
            </p:cNvPr>
            <p:cNvSpPr/>
            <p:nvPr/>
          </p:nvSpPr>
          <p:spPr>
            <a:xfrm rot="5400000">
              <a:off x="3927931" y="1603808"/>
              <a:ext cx="324863" cy="23096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D7F2A4E-1D5D-4542-AA94-A37FF9F8F16E}"/>
              </a:ext>
            </a:extLst>
          </p:cNvPr>
          <p:cNvSpPr/>
          <p:nvPr/>
        </p:nvSpPr>
        <p:spPr>
          <a:xfrm>
            <a:off x="1069783" y="4453894"/>
            <a:ext cx="10669636" cy="809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20">
            <a:extLst>
              <a:ext uri="{FF2B5EF4-FFF2-40B4-BE49-F238E27FC236}">
                <a16:creationId xmlns:a16="http://schemas.microsoft.com/office/drawing/2014/main" id="{7D6115BF-0FCB-4A06-AF8D-B9BDEEE97889}"/>
              </a:ext>
            </a:extLst>
          </p:cNvPr>
          <p:cNvGrpSpPr/>
          <p:nvPr/>
        </p:nvGrpSpPr>
        <p:grpSpPr>
          <a:xfrm>
            <a:off x="311797" y="4457910"/>
            <a:ext cx="1054364" cy="809435"/>
            <a:chOff x="3347871" y="1321249"/>
            <a:chExt cx="857968" cy="78312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77E1C4B-9EDF-4E93-A782-3B372B3AB54E}"/>
                </a:ext>
              </a:extLst>
            </p:cNvPr>
            <p:cNvSpPr/>
            <p:nvPr/>
          </p:nvSpPr>
          <p:spPr>
            <a:xfrm>
              <a:off x="3347871" y="1321249"/>
              <a:ext cx="627012" cy="7831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H4</a:t>
              </a:r>
            </a:p>
          </p:txBody>
        </p:sp>
        <p:sp>
          <p:nvSpPr>
            <p:cNvPr id="38" name="Isosceles Triangle 22">
              <a:extLst>
                <a:ext uri="{FF2B5EF4-FFF2-40B4-BE49-F238E27FC236}">
                  <a16:creationId xmlns:a16="http://schemas.microsoft.com/office/drawing/2014/main" id="{0051C1B8-9165-4100-AFD1-5C500F0FB7FB}"/>
                </a:ext>
              </a:extLst>
            </p:cNvPr>
            <p:cNvSpPr/>
            <p:nvPr/>
          </p:nvSpPr>
          <p:spPr>
            <a:xfrm rot="5400000">
              <a:off x="3888516" y="1628968"/>
              <a:ext cx="403687" cy="23095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26">
            <a:extLst>
              <a:ext uri="{FF2B5EF4-FFF2-40B4-BE49-F238E27FC236}">
                <a16:creationId xmlns:a16="http://schemas.microsoft.com/office/drawing/2014/main" id="{E291BD6B-6110-45F7-9325-7AD498085021}"/>
              </a:ext>
            </a:extLst>
          </p:cNvPr>
          <p:cNvSpPr txBox="1"/>
          <p:nvPr/>
        </p:nvSpPr>
        <p:spPr>
          <a:xfrm>
            <a:off x="1072953" y="1297452"/>
            <a:ext cx="10666466" cy="80021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lvl="1"/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behaviors of dominance expressed by the agent; whether complementary or similar;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correctly perceived by the participants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TextBox 26">
            <a:extLst>
              <a:ext uri="{FF2B5EF4-FFF2-40B4-BE49-F238E27FC236}">
                <a16:creationId xmlns:a16="http://schemas.microsoft.com/office/drawing/2014/main" id="{68ABB317-4098-452A-85F7-7D86DEF52273}"/>
              </a:ext>
            </a:extLst>
          </p:cNvPr>
          <p:cNvSpPr txBox="1"/>
          <p:nvPr/>
        </p:nvSpPr>
        <p:spPr>
          <a:xfrm>
            <a:off x="1076736" y="3516916"/>
            <a:ext cx="10552714" cy="80021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lvl="1"/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Negotiation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converges more quickly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negotiators establish a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complementary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relation of dominance</a:t>
            </a:r>
          </a:p>
        </p:txBody>
      </p:sp>
      <p:sp>
        <p:nvSpPr>
          <p:cNvPr id="42" name="TextBox 26">
            <a:extLst>
              <a:ext uri="{FF2B5EF4-FFF2-40B4-BE49-F238E27FC236}">
                <a16:creationId xmlns:a16="http://schemas.microsoft.com/office/drawing/2014/main" id="{EF2E8707-BDA1-422B-9687-9C0CE8F6A70B}"/>
              </a:ext>
            </a:extLst>
          </p:cNvPr>
          <p:cNvSpPr txBox="1"/>
          <p:nvPr/>
        </p:nvSpPr>
        <p:spPr>
          <a:xfrm>
            <a:off x="1072952" y="4516292"/>
            <a:ext cx="10605593" cy="80021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lvl="1"/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Participants feel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more comfortable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a partner who expresses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complementary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behaviors of dominance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DCBACE3-7915-4353-B9A7-5954AEAA2D8B}"/>
              </a:ext>
            </a:extLst>
          </p:cNvPr>
          <p:cNvSpPr/>
          <p:nvPr/>
        </p:nvSpPr>
        <p:spPr>
          <a:xfrm>
            <a:off x="687331" y="5548341"/>
            <a:ext cx="11178374" cy="80909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B0EBE84-5DDF-444E-928C-CFEF5B7999B5}"/>
              </a:ext>
            </a:extLst>
          </p:cNvPr>
          <p:cNvSpPr/>
          <p:nvPr/>
        </p:nvSpPr>
        <p:spPr>
          <a:xfrm>
            <a:off x="1093665" y="5441269"/>
            <a:ext cx="10645753" cy="809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26">
            <a:extLst>
              <a:ext uri="{FF2B5EF4-FFF2-40B4-BE49-F238E27FC236}">
                <a16:creationId xmlns:a16="http://schemas.microsoft.com/office/drawing/2014/main" id="{D0E5BFB0-1C8B-4ACB-B95C-18E5895B292A}"/>
              </a:ext>
            </a:extLst>
          </p:cNvPr>
          <p:cNvSpPr txBox="1"/>
          <p:nvPr/>
        </p:nvSpPr>
        <p:spPr>
          <a:xfrm>
            <a:off x="988515" y="5459633"/>
            <a:ext cx="10779468" cy="80021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lvl="1"/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Complementarity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the dominance relation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increases appreciation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between negotiators</a:t>
            </a:r>
          </a:p>
        </p:txBody>
      </p:sp>
      <p:grpSp>
        <p:nvGrpSpPr>
          <p:cNvPr id="44" name="Group 20">
            <a:extLst>
              <a:ext uri="{FF2B5EF4-FFF2-40B4-BE49-F238E27FC236}">
                <a16:creationId xmlns:a16="http://schemas.microsoft.com/office/drawing/2014/main" id="{F8FBD695-FD06-40E1-9769-FF0B659AF1F1}"/>
              </a:ext>
            </a:extLst>
          </p:cNvPr>
          <p:cNvGrpSpPr/>
          <p:nvPr/>
        </p:nvGrpSpPr>
        <p:grpSpPr>
          <a:xfrm>
            <a:off x="323126" y="5521070"/>
            <a:ext cx="1048829" cy="757809"/>
            <a:chOff x="3347871" y="1321249"/>
            <a:chExt cx="853464" cy="733483"/>
          </a:xfrm>
          <a:solidFill>
            <a:schemeClr val="accent2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3FD2B3-157D-4C71-9438-F8269A6F40E7}"/>
                </a:ext>
              </a:extLst>
            </p:cNvPr>
            <p:cNvSpPr/>
            <p:nvPr/>
          </p:nvSpPr>
          <p:spPr>
            <a:xfrm>
              <a:off x="3347871" y="1321249"/>
              <a:ext cx="627012" cy="7334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H5</a:t>
              </a:r>
            </a:p>
          </p:txBody>
        </p:sp>
        <p:sp>
          <p:nvSpPr>
            <p:cNvPr id="46" name="Isosceles Triangle 22">
              <a:extLst>
                <a:ext uri="{FF2B5EF4-FFF2-40B4-BE49-F238E27FC236}">
                  <a16:creationId xmlns:a16="http://schemas.microsoft.com/office/drawing/2014/main" id="{FBAD35C5-0CE6-4119-BCF5-A88061E4B843}"/>
                </a:ext>
              </a:extLst>
            </p:cNvPr>
            <p:cNvSpPr/>
            <p:nvPr/>
          </p:nvSpPr>
          <p:spPr>
            <a:xfrm rot="5400000">
              <a:off x="3884012" y="1558073"/>
              <a:ext cx="403687" cy="23095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extBox 26">
            <a:extLst>
              <a:ext uri="{FF2B5EF4-FFF2-40B4-BE49-F238E27FC236}">
                <a16:creationId xmlns:a16="http://schemas.microsoft.com/office/drawing/2014/main" id="{980E96A7-54C4-4C6E-8FD4-A6AA9ECB1FB7}"/>
              </a:ext>
            </a:extLst>
          </p:cNvPr>
          <p:cNvSpPr txBox="1"/>
          <p:nvPr/>
        </p:nvSpPr>
        <p:spPr>
          <a:xfrm>
            <a:off x="1093665" y="2410460"/>
            <a:ext cx="10584880" cy="83099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lvl="1"/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Negotiators achieve a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greater common gain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negotiators establish a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complementary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relation of dominance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30B06EE-E7CA-41CD-BF1F-73E92F1F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60301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E9463E-F8C5-4141-A506-E92B5EB6DDB6}"/>
              </a:ext>
            </a:extLst>
          </p:cNvPr>
          <p:cNvSpPr/>
          <p:nvPr/>
        </p:nvSpPr>
        <p:spPr>
          <a:xfrm>
            <a:off x="5749365" y="1633813"/>
            <a:ext cx="5856941" cy="28158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E6BC2FF2-D9B6-4831-B3EF-D3B42C0ED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26" y="151952"/>
            <a:ext cx="11868874" cy="1064475"/>
          </a:xfrm>
        </p:spPr>
        <p:txBody>
          <a:bodyPr>
            <a:normAutofit/>
          </a:bodyPr>
          <a:lstStyle/>
          <a:p>
            <a:r>
              <a:rPr lang="en-US" sz="2800" b="1" cap="all" dirty="0">
                <a:solidFill>
                  <a:srgbClr val="FFC000"/>
                </a:solidFill>
                <a:latin typeface="Open Sans" panose="020B0606030504020204" pitchFamily="34" charset="0"/>
              </a:rPr>
              <a:t>STUDY:</a:t>
            </a:r>
            <a:r>
              <a:rPr lang="en-US" sz="28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 COMPLEMENTARITY VS SIMILARITY IN NEGOTIATION</a:t>
            </a:r>
            <a:endParaRPr lang="fr-FR" sz="28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ADAA80D-FE42-4E7B-A97E-422145DA9FB1}"/>
              </a:ext>
            </a:extLst>
          </p:cNvPr>
          <p:cNvSpPr txBox="1"/>
          <p:nvPr/>
        </p:nvSpPr>
        <p:spPr>
          <a:xfrm>
            <a:off x="766618" y="1145309"/>
            <a:ext cx="1759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accent4"/>
                </a:solidFill>
              </a:rPr>
              <a:t>PROCEDURE</a:t>
            </a:r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C2ADDF80-EAE2-4EA5-B45D-A90D5CFB3E6E}"/>
              </a:ext>
            </a:extLst>
          </p:cNvPr>
          <p:cNvSpPr/>
          <p:nvPr/>
        </p:nvSpPr>
        <p:spPr>
          <a:xfrm>
            <a:off x="440231" y="1216427"/>
            <a:ext cx="269659" cy="26965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1A96D95-4713-49C0-9D0D-15DD1B626AE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718" y="1247285"/>
            <a:ext cx="825938" cy="825938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E7C59E9E-109B-4E2F-9E3D-74A5090E3C31}"/>
              </a:ext>
            </a:extLst>
          </p:cNvPr>
          <p:cNvGrpSpPr/>
          <p:nvPr/>
        </p:nvGrpSpPr>
        <p:grpSpPr>
          <a:xfrm>
            <a:off x="269631" y="1811284"/>
            <a:ext cx="2368734" cy="2456403"/>
            <a:chOff x="7102306" y="1496561"/>
            <a:chExt cx="4663440" cy="3350630"/>
          </a:xfrm>
        </p:grpSpPr>
        <p:sp>
          <p:nvSpPr>
            <p:cNvPr id="15" name="Shape 586">
              <a:extLst>
                <a:ext uri="{FF2B5EF4-FFF2-40B4-BE49-F238E27FC236}">
                  <a16:creationId xmlns:a16="http://schemas.microsoft.com/office/drawing/2014/main" id="{89D15C63-BC33-4C69-8EF6-89794DD87A79}"/>
                </a:ext>
              </a:extLst>
            </p:cNvPr>
            <p:cNvSpPr/>
            <p:nvPr/>
          </p:nvSpPr>
          <p:spPr>
            <a:xfrm>
              <a:off x="7102306" y="2044324"/>
              <a:ext cx="4663440" cy="2802867"/>
            </a:xfrm>
            <a:prstGeom prst="roundRect">
              <a:avLst>
                <a:gd name="adj" fmla="val 3918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175" cap="flat">
              <a:solidFill>
                <a:srgbClr val="D9D9D9"/>
              </a:solidFill>
              <a:prstDash val="solid"/>
              <a:miter lim="400000"/>
            </a:ln>
            <a:effectLst>
              <a:outerShdw blurRad="76200" dir="18900000" rotWithShape="0">
                <a:srgbClr val="000000">
                  <a:alpha val="20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535449-1215-4948-8832-3766B6107963}"/>
                </a:ext>
              </a:extLst>
            </p:cNvPr>
            <p:cNvSpPr/>
            <p:nvPr/>
          </p:nvSpPr>
          <p:spPr>
            <a:xfrm>
              <a:off x="7102306" y="1496561"/>
              <a:ext cx="4663440" cy="5588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 cap="flat">
              <a:solidFill>
                <a:srgbClr val="D9D9D9"/>
              </a:solidFill>
              <a:prstDash val="solid"/>
              <a:miter lim="4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hangingPunct="0"/>
              <a:r>
                <a:rPr lang="fr-FR" sz="2400" b="1" kern="0" dirty="0">
                  <a:solidFill>
                    <a:srgbClr val="FFFFFF"/>
                  </a:solidFill>
                  <a:latin typeface="Calibri"/>
                  <a:cs typeface="Calibri"/>
                </a:rPr>
                <a:t>Stage 1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7A57870-63C6-4BCE-9FCA-0C4C5B7730CD}"/>
                </a:ext>
              </a:extLst>
            </p:cNvPr>
            <p:cNvSpPr txBox="1"/>
            <p:nvPr/>
          </p:nvSpPr>
          <p:spPr>
            <a:xfrm>
              <a:off x="7257195" y="2296788"/>
              <a:ext cx="4353659" cy="1637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b="1" dirty="0"/>
                <a:t>Tutorial</a:t>
              </a:r>
            </a:p>
            <a:p>
              <a:pPr lvl="1"/>
              <a:endParaRPr lang="en-US" b="1" dirty="0"/>
            </a:p>
            <a:p>
              <a:pPr lvl="1"/>
              <a:r>
                <a:rPr lang="en-US" b="1" dirty="0"/>
                <a:t>Use the interface to know the utterances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A06710B-98C8-4F52-98A6-AC09A2F9E33B}"/>
              </a:ext>
            </a:extLst>
          </p:cNvPr>
          <p:cNvGrpSpPr/>
          <p:nvPr/>
        </p:nvGrpSpPr>
        <p:grpSpPr>
          <a:xfrm>
            <a:off x="3062169" y="1811284"/>
            <a:ext cx="2368734" cy="2456404"/>
            <a:chOff x="7102306" y="1603177"/>
            <a:chExt cx="4663440" cy="4211519"/>
          </a:xfrm>
        </p:grpSpPr>
        <p:sp>
          <p:nvSpPr>
            <p:cNvPr id="19" name="Shape 586">
              <a:extLst>
                <a:ext uri="{FF2B5EF4-FFF2-40B4-BE49-F238E27FC236}">
                  <a16:creationId xmlns:a16="http://schemas.microsoft.com/office/drawing/2014/main" id="{55C93790-B178-4F4D-A00A-0E0935EA0E77}"/>
                </a:ext>
              </a:extLst>
            </p:cNvPr>
            <p:cNvSpPr/>
            <p:nvPr/>
          </p:nvSpPr>
          <p:spPr>
            <a:xfrm>
              <a:off x="7102306" y="2044326"/>
              <a:ext cx="4663440" cy="3770370"/>
            </a:xfrm>
            <a:prstGeom prst="roundRect">
              <a:avLst>
                <a:gd name="adj" fmla="val 3918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175" cap="flat">
              <a:solidFill>
                <a:srgbClr val="D9D9D9"/>
              </a:solidFill>
              <a:prstDash val="solid"/>
              <a:miter lim="400000"/>
            </a:ln>
            <a:effectLst>
              <a:outerShdw blurRad="76200" dir="18900000" rotWithShape="0">
                <a:srgbClr val="000000">
                  <a:alpha val="20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88161DF-4AAB-4BA9-9425-03619B89FF45}"/>
                </a:ext>
              </a:extLst>
            </p:cNvPr>
            <p:cNvSpPr/>
            <p:nvPr/>
          </p:nvSpPr>
          <p:spPr>
            <a:xfrm>
              <a:off x="7102306" y="1603177"/>
              <a:ext cx="4663440" cy="688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 cap="flat">
              <a:solidFill>
                <a:srgbClr val="D9D9D9"/>
              </a:solidFill>
              <a:prstDash val="solid"/>
              <a:miter lim="4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hangingPunct="0"/>
              <a:r>
                <a:rPr lang="fr-FR" sz="2400" b="1" kern="0" dirty="0">
                  <a:solidFill>
                    <a:srgbClr val="FFFFFF"/>
                  </a:solidFill>
                  <a:latin typeface="Calibri"/>
                  <a:cs typeface="Calibri"/>
                </a:rPr>
                <a:t>Stage 2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B4ED1BB9-8359-45FF-8152-C0B2FCA136DB}"/>
                </a:ext>
              </a:extLst>
            </p:cNvPr>
            <p:cNvSpPr txBox="1"/>
            <p:nvPr/>
          </p:nvSpPr>
          <p:spPr>
            <a:xfrm>
              <a:off x="7257195" y="3297296"/>
              <a:ext cx="4353659" cy="1259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b="1" dirty="0"/>
                <a:t>Information about the preferences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F5B81CEF-EEA4-4C30-ABB1-C9D62B158A2E}"/>
              </a:ext>
            </a:extLst>
          </p:cNvPr>
          <p:cNvGrpSpPr/>
          <p:nvPr/>
        </p:nvGrpSpPr>
        <p:grpSpPr>
          <a:xfrm>
            <a:off x="5986009" y="1811284"/>
            <a:ext cx="2368734" cy="2456403"/>
            <a:chOff x="7102306" y="1603177"/>
            <a:chExt cx="4663440" cy="3350631"/>
          </a:xfrm>
        </p:grpSpPr>
        <p:sp>
          <p:nvSpPr>
            <p:cNvPr id="23" name="Shape 586">
              <a:extLst>
                <a:ext uri="{FF2B5EF4-FFF2-40B4-BE49-F238E27FC236}">
                  <a16:creationId xmlns:a16="http://schemas.microsoft.com/office/drawing/2014/main" id="{0058B0EF-73FB-4B3B-87A7-3F8EA570356B}"/>
                </a:ext>
              </a:extLst>
            </p:cNvPr>
            <p:cNvSpPr/>
            <p:nvPr/>
          </p:nvSpPr>
          <p:spPr>
            <a:xfrm>
              <a:off x="7102306" y="2044324"/>
              <a:ext cx="4663440" cy="2909484"/>
            </a:xfrm>
            <a:prstGeom prst="roundRect">
              <a:avLst>
                <a:gd name="adj" fmla="val 3918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175" cap="flat">
              <a:solidFill>
                <a:srgbClr val="D9D9D9"/>
              </a:solidFill>
              <a:prstDash val="solid"/>
              <a:miter lim="400000"/>
            </a:ln>
            <a:effectLst>
              <a:outerShdw blurRad="76200" dir="18900000" rotWithShape="0">
                <a:srgbClr val="000000">
                  <a:alpha val="20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DB70C9-B0DF-473B-A739-BB7F75B9DF09}"/>
                </a:ext>
              </a:extLst>
            </p:cNvPr>
            <p:cNvSpPr/>
            <p:nvPr/>
          </p:nvSpPr>
          <p:spPr>
            <a:xfrm>
              <a:off x="7102306" y="1603177"/>
              <a:ext cx="4663440" cy="5588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 cap="flat">
              <a:solidFill>
                <a:srgbClr val="D9D9D9"/>
              </a:solidFill>
              <a:prstDash val="solid"/>
              <a:miter lim="4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hangingPunct="0"/>
              <a:r>
                <a:rPr lang="fr-FR" sz="2400" b="1" kern="0" dirty="0">
                  <a:solidFill>
                    <a:srgbClr val="FFFFFF"/>
                  </a:solidFill>
                  <a:latin typeface="Calibri"/>
                  <a:cs typeface="Calibri"/>
                </a:rPr>
                <a:t>Stage 3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D236CA6F-1FD6-4DA3-A475-1E92EAB35254}"/>
                </a:ext>
              </a:extLst>
            </p:cNvPr>
            <p:cNvSpPr txBox="1"/>
            <p:nvPr/>
          </p:nvSpPr>
          <p:spPr>
            <a:xfrm>
              <a:off x="7238238" y="2444435"/>
              <a:ext cx="4293024" cy="2015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b="1" dirty="0"/>
                <a:t>Collaborative negotiation with the agent to choose a restaurant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B88BD7B-E029-4A50-AC5A-3689ADDDADDD}"/>
              </a:ext>
            </a:extLst>
          </p:cNvPr>
          <p:cNvGrpSpPr/>
          <p:nvPr/>
        </p:nvGrpSpPr>
        <p:grpSpPr>
          <a:xfrm>
            <a:off x="8978894" y="1811284"/>
            <a:ext cx="2368734" cy="2456403"/>
            <a:chOff x="7102306" y="1603177"/>
            <a:chExt cx="4663440" cy="3350631"/>
          </a:xfrm>
        </p:grpSpPr>
        <p:sp>
          <p:nvSpPr>
            <p:cNvPr id="28" name="Shape 586">
              <a:extLst>
                <a:ext uri="{FF2B5EF4-FFF2-40B4-BE49-F238E27FC236}">
                  <a16:creationId xmlns:a16="http://schemas.microsoft.com/office/drawing/2014/main" id="{1B3D37CE-C978-4A9B-94FF-2F45E998B16A}"/>
                </a:ext>
              </a:extLst>
            </p:cNvPr>
            <p:cNvSpPr/>
            <p:nvPr/>
          </p:nvSpPr>
          <p:spPr>
            <a:xfrm>
              <a:off x="7102306" y="2044324"/>
              <a:ext cx="4663440" cy="2909484"/>
            </a:xfrm>
            <a:prstGeom prst="roundRect">
              <a:avLst>
                <a:gd name="adj" fmla="val 3918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175" cap="flat">
              <a:solidFill>
                <a:srgbClr val="D9D9D9"/>
              </a:solidFill>
              <a:prstDash val="solid"/>
              <a:miter lim="400000"/>
            </a:ln>
            <a:effectLst>
              <a:outerShdw blurRad="76200" dir="18900000" rotWithShape="0">
                <a:srgbClr val="000000">
                  <a:alpha val="20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8190518-85F3-4D8E-A932-35AA9B6BCFAA}"/>
                </a:ext>
              </a:extLst>
            </p:cNvPr>
            <p:cNvSpPr/>
            <p:nvPr/>
          </p:nvSpPr>
          <p:spPr>
            <a:xfrm>
              <a:off x="7102306" y="1603177"/>
              <a:ext cx="4663440" cy="5588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 cap="flat">
              <a:solidFill>
                <a:srgbClr val="D9D9D9"/>
              </a:solidFill>
              <a:prstDash val="solid"/>
              <a:miter lim="4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hangingPunct="0"/>
              <a:r>
                <a:rPr lang="fr-FR" sz="2400" b="1" kern="0" dirty="0">
                  <a:solidFill>
                    <a:srgbClr val="FFFFFF"/>
                  </a:solidFill>
                  <a:latin typeface="Calibri"/>
                  <a:cs typeface="Calibri"/>
                </a:rPr>
                <a:t>Stage 4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A5E70894-10C5-4B55-AAA8-C2A23E46F4FF}"/>
                </a:ext>
              </a:extLst>
            </p:cNvPr>
            <p:cNvSpPr txBox="1"/>
            <p:nvPr/>
          </p:nvSpPr>
          <p:spPr>
            <a:xfrm>
              <a:off x="7177601" y="2444435"/>
              <a:ext cx="4353659" cy="1259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b="1" dirty="0"/>
                <a:t>Questionnaire about the negotiation</a:t>
              </a:r>
            </a:p>
          </p:txBody>
        </p: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F6C2C535-72E0-4B67-B446-2124395B192C}"/>
              </a:ext>
            </a:extLst>
          </p:cNvPr>
          <p:cNvSpPr txBox="1"/>
          <p:nvPr/>
        </p:nvSpPr>
        <p:spPr>
          <a:xfrm>
            <a:off x="766618" y="4514164"/>
            <a:ext cx="916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accent4"/>
                </a:solidFill>
              </a:rPr>
              <a:t>DATA </a:t>
            </a:r>
          </a:p>
        </p:txBody>
      </p:sp>
      <p:sp>
        <p:nvSpPr>
          <p:cNvPr id="32" name="Oval 13">
            <a:extLst>
              <a:ext uri="{FF2B5EF4-FFF2-40B4-BE49-F238E27FC236}">
                <a16:creationId xmlns:a16="http://schemas.microsoft.com/office/drawing/2014/main" id="{D959E2CB-90A5-43B1-B192-30B723C5CF37}"/>
              </a:ext>
            </a:extLst>
          </p:cNvPr>
          <p:cNvSpPr/>
          <p:nvPr/>
        </p:nvSpPr>
        <p:spPr>
          <a:xfrm>
            <a:off x="440231" y="4585282"/>
            <a:ext cx="269659" cy="26965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BD597A2-9372-448E-A0CA-CAA89C52C364}"/>
              </a:ext>
            </a:extLst>
          </p:cNvPr>
          <p:cNvSpPr txBox="1"/>
          <p:nvPr/>
        </p:nvSpPr>
        <p:spPr>
          <a:xfrm>
            <a:off x="766618" y="5036231"/>
            <a:ext cx="897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User </a:t>
            </a:r>
            <a:r>
              <a:rPr lang="fr-FR" sz="2400" dirty="0" err="1"/>
              <a:t>preferences</a:t>
            </a: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Complete dialogue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/>
              <a:t>User_Pow</a:t>
            </a:r>
            <a:r>
              <a:rPr lang="fr-FR" sz="2400" dirty="0"/>
              <a:t> </a:t>
            </a:r>
            <a:r>
              <a:rPr lang="fr-FR" sz="2400" dirty="0" err="1"/>
              <a:t>computed</a:t>
            </a:r>
            <a:r>
              <a:rPr lang="fr-FR" sz="2400" dirty="0"/>
              <a:t> by the </a:t>
            </a:r>
            <a:r>
              <a:rPr lang="fr-FR" sz="2400" dirty="0" err="1"/>
              <a:t>ToM</a:t>
            </a:r>
            <a:r>
              <a:rPr lang="fr-FR" sz="2400" dirty="0"/>
              <a:t> at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negotiation</a:t>
            </a:r>
            <a:r>
              <a:rPr lang="fr-FR" sz="2400" dirty="0"/>
              <a:t> </a:t>
            </a:r>
            <a:r>
              <a:rPr lang="fr-FR" sz="2400" dirty="0" err="1"/>
              <a:t>turn</a:t>
            </a:r>
            <a:endParaRPr lang="fr-FR" sz="24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820352F-1141-4310-B0C3-38D00E2C8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51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85220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E6BC2FF2-D9B6-4831-B3EF-D3B42C0ED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26" y="151952"/>
            <a:ext cx="11868874" cy="1064475"/>
          </a:xfrm>
        </p:spPr>
        <p:txBody>
          <a:bodyPr>
            <a:normAutofit/>
          </a:bodyPr>
          <a:lstStyle/>
          <a:p>
            <a:r>
              <a:rPr lang="en-US" sz="2800" b="1" cap="all" dirty="0">
                <a:solidFill>
                  <a:srgbClr val="FFC000"/>
                </a:solidFill>
                <a:latin typeface="Open Sans" panose="020B0606030504020204" pitchFamily="34" charset="0"/>
              </a:rPr>
              <a:t>RESULTS:</a:t>
            </a:r>
            <a:r>
              <a:rPr lang="en-US" sz="28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 COMPLEMENTARITY VS SIMILARITY IN NEGOTIATION</a:t>
            </a:r>
            <a:endParaRPr lang="fr-FR" sz="28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ADAA80D-FE42-4E7B-A97E-422145DA9FB1}"/>
              </a:ext>
            </a:extLst>
          </p:cNvPr>
          <p:cNvSpPr txBox="1"/>
          <p:nvPr/>
        </p:nvSpPr>
        <p:spPr>
          <a:xfrm>
            <a:off x="766618" y="1145309"/>
            <a:ext cx="564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>
                <a:solidFill>
                  <a:srgbClr val="002060"/>
                </a:solidFill>
              </a:rPr>
              <a:t>H1 : Perception </a:t>
            </a:r>
            <a:r>
              <a:rPr lang="fr-FR" sz="2400" b="1" dirty="0">
                <a:solidFill>
                  <a:srgbClr val="002060"/>
                </a:solidFill>
              </a:rPr>
              <a:t>of self Dominance Vs </a:t>
            </a:r>
            <a:r>
              <a:rPr lang="fr-FR" sz="2400" b="1" dirty="0" err="1">
                <a:solidFill>
                  <a:srgbClr val="002060"/>
                </a:solidFill>
              </a:rPr>
              <a:t>other</a:t>
            </a:r>
            <a:endParaRPr lang="fr-FR" sz="2400" b="1" dirty="0">
              <a:solidFill>
                <a:srgbClr val="002060"/>
              </a:solidFill>
            </a:endParaRPr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C2ADDF80-EAE2-4EA5-B45D-A90D5CFB3E6E}"/>
              </a:ext>
            </a:extLst>
          </p:cNvPr>
          <p:cNvSpPr/>
          <p:nvPr/>
        </p:nvSpPr>
        <p:spPr>
          <a:xfrm>
            <a:off x="440231" y="1216427"/>
            <a:ext cx="269659" cy="26965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>
              <a:solidFill>
                <a:srgbClr val="002060"/>
              </a:solidFill>
            </a:endParaRPr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8725F0E0-6711-4045-BA18-A39AF11262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25250"/>
              </p:ext>
            </p:extLst>
          </p:nvPr>
        </p:nvGraphicFramePr>
        <p:xfrm>
          <a:off x="1792713" y="1705516"/>
          <a:ext cx="8929700" cy="4937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37EEC1B-D61F-4BB9-89B4-F6B2CDD53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37255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E6BC2FF2-D9B6-4831-B3EF-D3B42C0ED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26" y="151952"/>
            <a:ext cx="11868874" cy="1064475"/>
          </a:xfrm>
        </p:spPr>
        <p:txBody>
          <a:bodyPr>
            <a:normAutofit/>
          </a:bodyPr>
          <a:lstStyle/>
          <a:p>
            <a:r>
              <a:rPr lang="en-US" sz="2800" b="1" cap="all" dirty="0">
                <a:solidFill>
                  <a:srgbClr val="FFC000"/>
                </a:solidFill>
                <a:latin typeface="Open Sans" panose="020B0606030504020204" pitchFamily="34" charset="0"/>
              </a:rPr>
              <a:t>RESULTS :</a:t>
            </a:r>
            <a:r>
              <a:rPr lang="en-US" sz="28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 COMPLEMENTARITY VS SIMILARITY IN NEGOTIATION</a:t>
            </a:r>
            <a:endParaRPr lang="fr-FR" sz="28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560FA009-681B-41DD-94D5-C8177CDF59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3463475"/>
              </p:ext>
            </p:extLst>
          </p:nvPr>
        </p:nvGraphicFramePr>
        <p:xfrm>
          <a:off x="1316270" y="1828800"/>
          <a:ext cx="9744317" cy="4823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1B384ABB-86DA-4B25-83AE-6D078AC23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967537" y="5170495"/>
            <a:ext cx="1263679" cy="117206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21B9274-0E79-4A34-9E22-F726C1ACE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7B1CC0D-205D-4223-A42D-47D220D47EF4}"/>
              </a:ext>
            </a:extLst>
          </p:cNvPr>
          <p:cNvSpPr txBox="1"/>
          <p:nvPr/>
        </p:nvSpPr>
        <p:spPr>
          <a:xfrm>
            <a:off x="766618" y="1145309"/>
            <a:ext cx="564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2060"/>
                </a:solidFill>
              </a:rPr>
              <a:t>H1 : Perception of self Dominance Vs </a:t>
            </a:r>
            <a:r>
              <a:rPr lang="fr-FR" sz="2400" b="1" dirty="0" err="1">
                <a:solidFill>
                  <a:srgbClr val="002060"/>
                </a:solidFill>
              </a:rPr>
              <a:t>other</a:t>
            </a:r>
            <a:endParaRPr lang="fr-FR" sz="2400" b="1" dirty="0">
              <a:solidFill>
                <a:srgbClr val="002060"/>
              </a:solidFill>
            </a:endParaRPr>
          </a:p>
        </p:txBody>
      </p:sp>
      <p:sp>
        <p:nvSpPr>
          <p:cNvPr id="15" name="Oval 13">
            <a:extLst>
              <a:ext uri="{FF2B5EF4-FFF2-40B4-BE49-F238E27FC236}">
                <a16:creationId xmlns:a16="http://schemas.microsoft.com/office/drawing/2014/main" id="{3D41B3C6-69EA-46A3-BE63-01FC79137C30}"/>
              </a:ext>
            </a:extLst>
          </p:cNvPr>
          <p:cNvSpPr/>
          <p:nvPr/>
        </p:nvSpPr>
        <p:spPr>
          <a:xfrm>
            <a:off x="440231" y="1216427"/>
            <a:ext cx="269659" cy="26965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7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E6BC2FF2-D9B6-4831-B3EF-D3B42C0ED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26" y="151952"/>
            <a:ext cx="11868874" cy="1064475"/>
          </a:xfrm>
        </p:spPr>
        <p:txBody>
          <a:bodyPr>
            <a:normAutofit/>
          </a:bodyPr>
          <a:lstStyle/>
          <a:p>
            <a:r>
              <a:rPr lang="en-US" sz="2800" b="1" cap="all" dirty="0">
                <a:solidFill>
                  <a:srgbClr val="FFC000"/>
                </a:solidFill>
                <a:latin typeface="Open Sans" panose="020B0606030504020204" pitchFamily="34" charset="0"/>
              </a:rPr>
              <a:t>RESULTS :</a:t>
            </a:r>
            <a:r>
              <a:rPr lang="en-US" sz="28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 COMPLEMENTARITY VS SIMILARITY IN NEGOTIATION</a:t>
            </a:r>
            <a:endParaRPr lang="fr-FR" sz="28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03E6FBB7-7DDC-491B-BFDA-3BF8D6F9AC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9350854"/>
              </p:ext>
            </p:extLst>
          </p:nvPr>
        </p:nvGraphicFramePr>
        <p:xfrm>
          <a:off x="1267134" y="1486086"/>
          <a:ext cx="9878036" cy="5047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C68C460-C878-491C-B656-FA2F6053D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D5D3656-371B-4700-9D47-03549A697296}"/>
              </a:ext>
            </a:extLst>
          </p:cNvPr>
          <p:cNvSpPr txBox="1"/>
          <p:nvPr/>
        </p:nvSpPr>
        <p:spPr>
          <a:xfrm>
            <a:off x="766618" y="1145309"/>
            <a:ext cx="564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2060"/>
                </a:solidFill>
              </a:rPr>
              <a:t>H1 : Perception of self Dominance Vs </a:t>
            </a:r>
            <a:r>
              <a:rPr lang="fr-FR" sz="2400" b="1" dirty="0" err="1">
                <a:solidFill>
                  <a:srgbClr val="002060"/>
                </a:solidFill>
              </a:rPr>
              <a:t>other</a:t>
            </a:r>
            <a:endParaRPr lang="fr-FR" sz="2400" b="1" dirty="0">
              <a:solidFill>
                <a:srgbClr val="002060"/>
              </a:solidFill>
            </a:endParaRPr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1E296220-D4D6-43F7-BD6B-3369338D4D28}"/>
              </a:ext>
            </a:extLst>
          </p:cNvPr>
          <p:cNvSpPr/>
          <p:nvPr/>
        </p:nvSpPr>
        <p:spPr>
          <a:xfrm>
            <a:off x="440231" y="1216427"/>
            <a:ext cx="269659" cy="26965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1586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E6BC2FF2-D9B6-4831-B3EF-D3B42C0ED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26" y="151952"/>
            <a:ext cx="11868874" cy="1064475"/>
          </a:xfrm>
        </p:spPr>
        <p:txBody>
          <a:bodyPr>
            <a:normAutofit/>
          </a:bodyPr>
          <a:lstStyle/>
          <a:p>
            <a:r>
              <a:rPr lang="en-US" sz="2800" b="1" cap="all" dirty="0">
                <a:solidFill>
                  <a:srgbClr val="FFC000"/>
                </a:solidFill>
                <a:latin typeface="Open Sans" panose="020B0606030504020204" pitchFamily="34" charset="0"/>
              </a:rPr>
              <a:t>RESULTS :</a:t>
            </a:r>
            <a:r>
              <a:rPr lang="en-US" sz="28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 COMPLEMENTARITY VS SIMILARITY IN NEGOTIATION</a:t>
            </a:r>
            <a:endParaRPr lang="fr-FR" sz="28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ADAA80D-FE42-4E7B-A97E-422145DA9FB1}"/>
              </a:ext>
            </a:extLst>
          </p:cNvPr>
          <p:cNvSpPr txBox="1"/>
          <p:nvPr/>
        </p:nvSpPr>
        <p:spPr>
          <a:xfrm>
            <a:off x="766618" y="1145309"/>
            <a:ext cx="6170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accent3"/>
                </a:solidFill>
              </a:rPr>
              <a:t>H2 : Common gain </a:t>
            </a:r>
            <a:r>
              <a:rPr lang="fr-FR" sz="2400" b="1" dirty="0" err="1">
                <a:solidFill>
                  <a:schemeClr val="accent3"/>
                </a:solidFill>
              </a:rPr>
              <a:t>obtained</a:t>
            </a:r>
            <a:r>
              <a:rPr lang="fr-FR" sz="2400" b="1" dirty="0">
                <a:solidFill>
                  <a:schemeClr val="accent3"/>
                </a:solidFill>
              </a:rPr>
              <a:t> </a:t>
            </a:r>
            <a:r>
              <a:rPr lang="fr-FR" sz="2400" b="1" dirty="0" err="1">
                <a:solidFill>
                  <a:schemeClr val="accent3"/>
                </a:solidFill>
              </a:rPr>
              <a:t>during</a:t>
            </a:r>
            <a:r>
              <a:rPr lang="fr-FR" sz="2400" b="1" dirty="0">
                <a:solidFill>
                  <a:schemeClr val="accent3"/>
                </a:solidFill>
              </a:rPr>
              <a:t> </a:t>
            </a:r>
            <a:r>
              <a:rPr lang="fr-FR" sz="2400" b="1" dirty="0" err="1">
                <a:solidFill>
                  <a:schemeClr val="accent3"/>
                </a:solidFill>
              </a:rPr>
              <a:t>negotiation</a:t>
            </a:r>
            <a:endParaRPr lang="fr-FR" sz="2400" b="1" dirty="0">
              <a:solidFill>
                <a:schemeClr val="accent3"/>
              </a:solidFill>
            </a:endParaRPr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C2ADDF80-EAE2-4EA5-B45D-A90D5CFB3E6E}"/>
              </a:ext>
            </a:extLst>
          </p:cNvPr>
          <p:cNvSpPr/>
          <p:nvPr/>
        </p:nvSpPr>
        <p:spPr>
          <a:xfrm>
            <a:off x="440231" y="1216427"/>
            <a:ext cx="269659" cy="2696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468117-4B21-4815-81D0-DAC10654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55</a:t>
            </a:fld>
            <a:endParaRPr lang="fr-FR" dirty="0"/>
          </a:p>
        </p:txBody>
      </p:sp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4AB9C94C-7CB7-413E-96AA-33C6CC0BC2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613507"/>
              </p:ext>
            </p:extLst>
          </p:nvPr>
        </p:nvGraphicFramePr>
        <p:xfrm>
          <a:off x="323126" y="2209784"/>
          <a:ext cx="5662809" cy="3853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Graphique 10">
            <a:extLst>
              <a:ext uri="{FF2B5EF4-FFF2-40B4-BE49-F238E27FC236}">
                <a16:creationId xmlns:a16="http://schemas.microsoft.com/office/drawing/2014/main" id="{A5E9DD41-5C35-48B4-A0FB-C2E3AD3620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080708"/>
              </p:ext>
            </p:extLst>
          </p:nvPr>
        </p:nvGraphicFramePr>
        <p:xfrm>
          <a:off x="6206066" y="2209784"/>
          <a:ext cx="5841677" cy="3853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38311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E6BC2FF2-D9B6-4831-B3EF-D3B42C0ED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26" y="151952"/>
            <a:ext cx="11868874" cy="1064475"/>
          </a:xfrm>
        </p:spPr>
        <p:txBody>
          <a:bodyPr>
            <a:normAutofit/>
          </a:bodyPr>
          <a:lstStyle/>
          <a:p>
            <a:r>
              <a:rPr lang="en-US" sz="2800" b="1" cap="all" dirty="0">
                <a:solidFill>
                  <a:srgbClr val="FFC000"/>
                </a:solidFill>
                <a:latin typeface="Open Sans" panose="020B0606030504020204" pitchFamily="34" charset="0"/>
              </a:rPr>
              <a:t>RESULTS:</a:t>
            </a:r>
            <a:r>
              <a:rPr lang="en-US" sz="28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 COMPLEMENTARITY VS SIMILARITY IN NEGOTIATION</a:t>
            </a:r>
            <a:endParaRPr lang="fr-FR" sz="28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ADAA80D-FE42-4E7B-A97E-422145DA9FB1}"/>
              </a:ext>
            </a:extLst>
          </p:cNvPr>
          <p:cNvSpPr txBox="1"/>
          <p:nvPr/>
        </p:nvSpPr>
        <p:spPr>
          <a:xfrm>
            <a:off x="766618" y="1145309"/>
            <a:ext cx="610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accent3"/>
                </a:solidFill>
              </a:rPr>
              <a:t>H2: Common gain </a:t>
            </a:r>
            <a:r>
              <a:rPr lang="fr-FR" sz="2400" b="1" dirty="0" err="1">
                <a:solidFill>
                  <a:schemeClr val="accent3"/>
                </a:solidFill>
              </a:rPr>
              <a:t>obtained</a:t>
            </a:r>
            <a:r>
              <a:rPr lang="fr-FR" sz="2400" b="1" dirty="0">
                <a:solidFill>
                  <a:schemeClr val="accent3"/>
                </a:solidFill>
              </a:rPr>
              <a:t> </a:t>
            </a:r>
            <a:r>
              <a:rPr lang="fr-FR" sz="2400" b="1" dirty="0" err="1">
                <a:solidFill>
                  <a:schemeClr val="accent3"/>
                </a:solidFill>
              </a:rPr>
              <a:t>during</a:t>
            </a:r>
            <a:r>
              <a:rPr lang="fr-FR" sz="2400" b="1" dirty="0">
                <a:solidFill>
                  <a:schemeClr val="accent3"/>
                </a:solidFill>
              </a:rPr>
              <a:t> </a:t>
            </a:r>
            <a:r>
              <a:rPr lang="fr-FR" sz="2400" b="1" dirty="0" err="1">
                <a:solidFill>
                  <a:schemeClr val="accent3"/>
                </a:solidFill>
              </a:rPr>
              <a:t>negotiation</a:t>
            </a:r>
            <a:endParaRPr lang="fr-FR" sz="2400" b="1" dirty="0">
              <a:solidFill>
                <a:schemeClr val="accent3"/>
              </a:solidFill>
            </a:endParaRPr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C2ADDF80-EAE2-4EA5-B45D-A90D5CFB3E6E}"/>
              </a:ext>
            </a:extLst>
          </p:cNvPr>
          <p:cNvSpPr/>
          <p:nvPr/>
        </p:nvSpPr>
        <p:spPr>
          <a:xfrm>
            <a:off x="440231" y="1216427"/>
            <a:ext cx="269659" cy="2696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/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0C4C9B6B-01D8-45B0-A2E6-1295AA5F97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3679641"/>
              </p:ext>
            </p:extLst>
          </p:nvPr>
        </p:nvGraphicFramePr>
        <p:xfrm>
          <a:off x="1560817" y="2100886"/>
          <a:ext cx="9722355" cy="4648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" name="Groupe 7">
            <a:extLst>
              <a:ext uri="{FF2B5EF4-FFF2-40B4-BE49-F238E27FC236}">
                <a16:creationId xmlns:a16="http://schemas.microsoft.com/office/drawing/2014/main" id="{4885618E-9734-4E28-8F07-E4C9A3CD6DED}"/>
              </a:ext>
            </a:extLst>
          </p:cNvPr>
          <p:cNvGrpSpPr/>
          <p:nvPr/>
        </p:nvGrpSpPr>
        <p:grpSpPr>
          <a:xfrm>
            <a:off x="5049078" y="2090481"/>
            <a:ext cx="4033365" cy="1126078"/>
            <a:chOff x="1605023" y="2611415"/>
            <a:chExt cx="3401026" cy="1325906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2A1325AF-F8F8-46D3-8DF9-9C4D01B31168}"/>
                </a:ext>
              </a:extLst>
            </p:cNvPr>
            <p:cNvGrpSpPr/>
            <p:nvPr/>
          </p:nvGrpSpPr>
          <p:grpSpPr>
            <a:xfrm>
              <a:off x="1765139" y="3315990"/>
              <a:ext cx="1250066" cy="619402"/>
              <a:chOff x="5557118" y="3165678"/>
              <a:chExt cx="3377879" cy="798651"/>
            </a:xfrm>
          </p:grpSpPr>
          <p:cxnSp>
            <p:nvCxnSpPr>
              <p:cNvPr id="23" name="Connecteur droit 22">
                <a:extLst>
                  <a:ext uri="{FF2B5EF4-FFF2-40B4-BE49-F238E27FC236}">
                    <a16:creationId xmlns:a16="http://schemas.microsoft.com/office/drawing/2014/main" id="{F44C9868-914A-4A2D-BE25-9209B1959A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7118" y="3639399"/>
                <a:ext cx="3377879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E69046A9-1494-45CD-82FC-25D31EA5BE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4997" y="3639399"/>
                <a:ext cx="0" cy="32493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ZoneTexte 3">
                <a:extLst>
                  <a:ext uri="{FF2B5EF4-FFF2-40B4-BE49-F238E27FC236}">
                    <a16:creationId xmlns:a16="http://schemas.microsoft.com/office/drawing/2014/main" id="{BC9C9FD8-FAC8-4051-9061-B9DF1E2AF562}"/>
                  </a:ext>
                </a:extLst>
              </p:cNvPr>
              <p:cNvSpPr txBox="1"/>
              <p:nvPr/>
            </p:nvSpPr>
            <p:spPr>
              <a:xfrm>
                <a:off x="6690218" y="3165678"/>
                <a:ext cx="944754" cy="397237"/>
              </a:xfrm>
              <a:prstGeom prst="rect">
                <a:avLst/>
              </a:prstGeom>
              <a:ln w="19050">
                <a:noFill/>
              </a:ln>
            </p:spPr>
            <p:txBody>
              <a:bodyPr wrap="non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1800" b="1" dirty="0"/>
                  <a:t>*</a:t>
                </a:r>
              </a:p>
            </p:txBody>
          </p:sp>
          <p:cxnSp>
            <p:nvCxnSpPr>
              <p:cNvPr id="26" name="Connecteur droit 25">
                <a:extLst>
                  <a:ext uri="{FF2B5EF4-FFF2-40B4-BE49-F238E27FC236}">
                    <a16:creationId xmlns:a16="http://schemas.microsoft.com/office/drawing/2014/main" id="{709BEE78-1316-4FB1-A9F3-9DF3A65A7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7118" y="3639399"/>
                <a:ext cx="0" cy="32493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64F9F3B0-71CD-4225-A5C9-3C2A819CB1CE}"/>
                </a:ext>
              </a:extLst>
            </p:cNvPr>
            <p:cNvGrpSpPr/>
            <p:nvPr/>
          </p:nvGrpSpPr>
          <p:grpSpPr>
            <a:xfrm>
              <a:off x="1605023" y="2611415"/>
              <a:ext cx="3401026" cy="798651"/>
              <a:chOff x="5557118" y="3165678"/>
              <a:chExt cx="3377879" cy="798651"/>
            </a:xfrm>
          </p:grpSpPr>
          <p:cxnSp>
            <p:nvCxnSpPr>
              <p:cNvPr id="19" name="Connecteur droit 18">
                <a:extLst>
                  <a:ext uri="{FF2B5EF4-FFF2-40B4-BE49-F238E27FC236}">
                    <a16:creationId xmlns:a16="http://schemas.microsoft.com/office/drawing/2014/main" id="{ABE809D9-A609-4AAD-84D1-E1FA7C96C9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7118" y="3639399"/>
                <a:ext cx="3377879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Connecteur droit 19">
                <a:extLst>
                  <a:ext uri="{FF2B5EF4-FFF2-40B4-BE49-F238E27FC236}">
                    <a16:creationId xmlns:a16="http://schemas.microsoft.com/office/drawing/2014/main" id="{07CF846C-EB53-40F0-976E-857113B0F1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4997" y="3639399"/>
                <a:ext cx="0" cy="32493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ZoneTexte 3">
                <a:extLst>
                  <a:ext uri="{FF2B5EF4-FFF2-40B4-BE49-F238E27FC236}">
                    <a16:creationId xmlns:a16="http://schemas.microsoft.com/office/drawing/2014/main" id="{04F985C1-2DB0-44AF-B374-338347E28A70}"/>
                  </a:ext>
                </a:extLst>
              </p:cNvPr>
              <p:cNvSpPr txBox="1"/>
              <p:nvPr/>
            </p:nvSpPr>
            <p:spPr>
              <a:xfrm>
                <a:off x="6690218" y="3165678"/>
                <a:ext cx="944754" cy="397237"/>
              </a:xfrm>
              <a:prstGeom prst="rect">
                <a:avLst/>
              </a:prstGeom>
              <a:ln w="19050">
                <a:noFill/>
              </a:ln>
            </p:spPr>
            <p:txBody>
              <a:bodyPr wrap="non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1800" b="1" dirty="0"/>
                  <a:t>*</a:t>
                </a:r>
              </a:p>
            </p:txBody>
          </p:sp>
          <p:cxnSp>
            <p:nvCxnSpPr>
              <p:cNvPr id="22" name="Connecteur droit 21">
                <a:extLst>
                  <a:ext uri="{FF2B5EF4-FFF2-40B4-BE49-F238E27FC236}">
                    <a16:creationId xmlns:a16="http://schemas.microsoft.com/office/drawing/2014/main" id="{3270F768-66A2-4B91-958A-AEB1A203C1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7118" y="3639399"/>
                <a:ext cx="0" cy="32493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F71395BB-EA60-48BC-8D18-2B5510DE1A86}"/>
                </a:ext>
              </a:extLst>
            </p:cNvPr>
            <p:cNvGrpSpPr/>
            <p:nvPr/>
          </p:nvGrpSpPr>
          <p:grpSpPr>
            <a:xfrm>
              <a:off x="3455778" y="3317919"/>
              <a:ext cx="1250066" cy="619402"/>
              <a:chOff x="5557118" y="3165678"/>
              <a:chExt cx="3377879" cy="798651"/>
            </a:xfrm>
          </p:grpSpPr>
          <p:cxnSp>
            <p:nvCxnSpPr>
              <p:cNvPr id="15" name="Connecteur droit 14">
                <a:extLst>
                  <a:ext uri="{FF2B5EF4-FFF2-40B4-BE49-F238E27FC236}">
                    <a16:creationId xmlns:a16="http://schemas.microsoft.com/office/drawing/2014/main" id="{4D328AE0-12E3-406C-9DB5-E67F5BAD04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7118" y="3639399"/>
                <a:ext cx="3377879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15">
                <a:extLst>
                  <a:ext uri="{FF2B5EF4-FFF2-40B4-BE49-F238E27FC236}">
                    <a16:creationId xmlns:a16="http://schemas.microsoft.com/office/drawing/2014/main" id="{100395E9-E562-46E5-8A61-76A2EB0182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4997" y="3639399"/>
                <a:ext cx="0" cy="32493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ZoneTexte 3">
                <a:extLst>
                  <a:ext uri="{FF2B5EF4-FFF2-40B4-BE49-F238E27FC236}">
                    <a16:creationId xmlns:a16="http://schemas.microsoft.com/office/drawing/2014/main" id="{55981617-5760-4A53-862B-8CB5C8EC3BBC}"/>
                  </a:ext>
                </a:extLst>
              </p:cNvPr>
              <p:cNvSpPr txBox="1"/>
              <p:nvPr/>
            </p:nvSpPr>
            <p:spPr>
              <a:xfrm>
                <a:off x="6690218" y="3165678"/>
                <a:ext cx="944754" cy="397237"/>
              </a:xfrm>
              <a:prstGeom prst="rect">
                <a:avLst/>
              </a:prstGeom>
              <a:ln w="19050">
                <a:noFill/>
              </a:ln>
            </p:spPr>
            <p:txBody>
              <a:bodyPr wrap="non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1800" b="1" dirty="0"/>
                  <a:t>*</a:t>
                </a:r>
              </a:p>
            </p:txBody>
          </p:sp>
          <p:cxnSp>
            <p:nvCxnSpPr>
              <p:cNvPr id="18" name="Connecteur droit 17">
                <a:extLst>
                  <a:ext uri="{FF2B5EF4-FFF2-40B4-BE49-F238E27FC236}">
                    <a16:creationId xmlns:a16="http://schemas.microsoft.com/office/drawing/2014/main" id="{46DF418A-B554-4E0B-BE2E-77910D34EB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7118" y="3639399"/>
                <a:ext cx="0" cy="32493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42D2E2B-174D-475C-A24B-C5C4280BA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56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29489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E6BC2FF2-D9B6-4831-B3EF-D3B42C0ED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26" y="151952"/>
            <a:ext cx="11868874" cy="1064475"/>
          </a:xfrm>
        </p:spPr>
        <p:txBody>
          <a:bodyPr>
            <a:normAutofit/>
          </a:bodyPr>
          <a:lstStyle/>
          <a:p>
            <a:r>
              <a:rPr lang="en-US" sz="2800" b="1" cap="all" dirty="0">
                <a:solidFill>
                  <a:srgbClr val="FFC000"/>
                </a:solidFill>
                <a:latin typeface="Open Sans" panose="020B0606030504020204" pitchFamily="34" charset="0"/>
              </a:rPr>
              <a:t>RESULTS :</a:t>
            </a:r>
            <a:r>
              <a:rPr lang="en-US" sz="28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 COMPLEMENTARITY VS SIMILARITY IN NEGOTIATION</a:t>
            </a:r>
            <a:endParaRPr lang="fr-FR" sz="28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ADAA80D-FE42-4E7B-A97E-422145DA9FB1}"/>
              </a:ext>
            </a:extLst>
          </p:cNvPr>
          <p:cNvSpPr txBox="1"/>
          <p:nvPr/>
        </p:nvSpPr>
        <p:spPr>
          <a:xfrm>
            <a:off x="766618" y="1145309"/>
            <a:ext cx="809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H3 : Convergence of negotiation [number of negotiation turns]</a:t>
            </a:r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C2ADDF80-EAE2-4EA5-B45D-A90D5CFB3E6E}"/>
              </a:ext>
            </a:extLst>
          </p:cNvPr>
          <p:cNvSpPr/>
          <p:nvPr/>
        </p:nvSpPr>
        <p:spPr>
          <a:xfrm>
            <a:off x="440231" y="1216427"/>
            <a:ext cx="269659" cy="26965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/>
          </a:p>
        </p:txBody>
      </p:sp>
      <p:graphicFrame>
        <p:nvGraphicFramePr>
          <p:cNvPr id="28" name="Graphique 27">
            <a:extLst>
              <a:ext uri="{FF2B5EF4-FFF2-40B4-BE49-F238E27FC236}">
                <a16:creationId xmlns:a16="http://schemas.microsoft.com/office/drawing/2014/main" id="{C927509E-8969-4F64-989E-3785BFF3E8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27312"/>
              </p:ext>
            </p:extLst>
          </p:nvPr>
        </p:nvGraphicFramePr>
        <p:xfrm>
          <a:off x="1353767" y="1486086"/>
          <a:ext cx="9224027" cy="5251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0" name="Groupe 29">
            <a:extLst>
              <a:ext uri="{FF2B5EF4-FFF2-40B4-BE49-F238E27FC236}">
                <a16:creationId xmlns:a16="http://schemas.microsoft.com/office/drawing/2014/main" id="{A0A4F725-E439-4ADF-83BC-1040468A4155}"/>
              </a:ext>
            </a:extLst>
          </p:cNvPr>
          <p:cNvGrpSpPr/>
          <p:nvPr/>
        </p:nvGrpSpPr>
        <p:grpSpPr>
          <a:xfrm>
            <a:off x="4634684" y="2342023"/>
            <a:ext cx="1433215" cy="567762"/>
            <a:chOff x="5557118" y="3165678"/>
            <a:chExt cx="3377879" cy="798651"/>
          </a:xfrm>
        </p:grpSpPr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EBC374A4-9BB1-4864-A69B-10BF57250B41}"/>
                </a:ext>
              </a:extLst>
            </p:cNvPr>
            <p:cNvCxnSpPr>
              <a:cxnSpLocks/>
            </p:cNvCxnSpPr>
            <p:nvPr/>
          </p:nvCxnSpPr>
          <p:spPr>
            <a:xfrm>
              <a:off x="5557118" y="3639399"/>
              <a:ext cx="337787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A4B65FEB-F16A-4E6F-A7A5-B366044E6976}"/>
                </a:ext>
              </a:extLst>
            </p:cNvPr>
            <p:cNvCxnSpPr>
              <a:cxnSpLocks/>
            </p:cNvCxnSpPr>
            <p:nvPr/>
          </p:nvCxnSpPr>
          <p:spPr>
            <a:xfrm>
              <a:off x="8934997" y="3639399"/>
              <a:ext cx="0" cy="32493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ZoneTexte 3">
              <a:extLst>
                <a:ext uri="{FF2B5EF4-FFF2-40B4-BE49-F238E27FC236}">
                  <a16:creationId xmlns:a16="http://schemas.microsoft.com/office/drawing/2014/main" id="{5303F786-1697-4D58-BFCF-DFFCE97779E9}"/>
                </a:ext>
              </a:extLst>
            </p:cNvPr>
            <p:cNvSpPr txBox="1"/>
            <p:nvPr/>
          </p:nvSpPr>
          <p:spPr>
            <a:xfrm>
              <a:off x="6690218" y="3165678"/>
              <a:ext cx="944754" cy="397237"/>
            </a:xfrm>
            <a:prstGeom prst="rect">
              <a:avLst/>
            </a:prstGeom>
            <a:ln w="19050">
              <a:noFill/>
            </a:ln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800" b="1" dirty="0"/>
                <a:t>*</a:t>
              </a:r>
            </a:p>
          </p:txBody>
        </p: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4605354B-AFB7-42B7-AE3A-22212EDD0702}"/>
                </a:ext>
              </a:extLst>
            </p:cNvPr>
            <p:cNvCxnSpPr>
              <a:cxnSpLocks/>
            </p:cNvCxnSpPr>
            <p:nvPr/>
          </p:nvCxnSpPr>
          <p:spPr>
            <a:xfrm>
              <a:off x="5557118" y="3639399"/>
              <a:ext cx="0" cy="32493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8FAC494F-70A8-48A9-8730-740B25AB25C2}"/>
              </a:ext>
            </a:extLst>
          </p:cNvPr>
          <p:cNvGrpSpPr/>
          <p:nvPr/>
        </p:nvGrpSpPr>
        <p:grpSpPr>
          <a:xfrm>
            <a:off x="6573021" y="2343791"/>
            <a:ext cx="1433215" cy="567762"/>
            <a:chOff x="5557118" y="3165678"/>
            <a:chExt cx="3377879" cy="798651"/>
          </a:xfrm>
        </p:grpSpPr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53F398DE-69FA-4D51-8025-4194FDC0FD05}"/>
                </a:ext>
              </a:extLst>
            </p:cNvPr>
            <p:cNvCxnSpPr>
              <a:cxnSpLocks/>
            </p:cNvCxnSpPr>
            <p:nvPr/>
          </p:nvCxnSpPr>
          <p:spPr>
            <a:xfrm>
              <a:off x="5557118" y="3639399"/>
              <a:ext cx="337787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9910DCE3-BE02-4617-BB87-029C4862E89E}"/>
                </a:ext>
              </a:extLst>
            </p:cNvPr>
            <p:cNvCxnSpPr>
              <a:cxnSpLocks/>
            </p:cNvCxnSpPr>
            <p:nvPr/>
          </p:nvCxnSpPr>
          <p:spPr>
            <a:xfrm>
              <a:off x="8934997" y="3639399"/>
              <a:ext cx="0" cy="32493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ZoneTexte 3">
              <a:extLst>
                <a:ext uri="{FF2B5EF4-FFF2-40B4-BE49-F238E27FC236}">
                  <a16:creationId xmlns:a16="http://schemas.microsoft.com/office/drawing/2014/main" id="{64288F78-D38B-4B47-AB8A-B6C5A48AC8F6}"/>
                </a:ext>
              </a:extLst>
            </p:cNvPr>
            <p:cNvSpPr txBox="1"/>
            <p:nvPr/>
          </p:nvSpPr>
          <p:spPr>
            <a:xfrm>
              <a:off x="6690218" y="3165678"/>
              <a:ext cx="944754" cy="397237"/>
            </a:xfrm>
            <a:prstGeom prst="rect">
              <a:avLst/>
            </a:prstGeom>
            <a:ln w="19050">
              <a:noFill/>
            </a:ln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800" b="1" dirty="0"/>
                <a:t>*</a:t>
              </a:r>
            </a:p>
          </p:txBody>
        </p: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E4F0E8A3-2658-4906-A52A-C7F8CED42DC0}"/>
                </a:ext>
              </a:extLst>
            </p:cNvPr>
            <p:cNvCxnSpPr>
              <a:cxnSpLocks/>
            </p:cNvCxnSpPr>
            <p:nvPr/>
          </p:nvCxnSpPr>
          <p:spPr>
            <a:xfrm>
              <a:off x="5557118" y="3639399"/>
              <a:ext cx="0" cy="32493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0D2871-7430-4810-9F6B-B71A05140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57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1156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E6BC2FF2-D9B6-4831-B3EF-D3B42C0ED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26" y="151952"/>
            <a:ext cx="11868874" cy="1064475"/>
          </a:xfrm>
        </p:spPr>
        <p:txBody>
          <a:bodyPr>
            <a:normAutofit/>
          </a:bodyPr>
          <a:lstStyle/>
          <a:p>
            <a:r>
              <a:rPr lang="en-US" sz="2800" b="1" cap="all" dirty="0">
                <a:solidFill>
                  <a:srgbClr val="FFC000"/>
                </a:solidFill>
                <a:latin typeface="Open Sans" panose="020B0606030504020204" pitchFamily="34" charset="0"/>
              </a:rPr>
              <a:t>RESULTS :</a:t>
            </a:r>
            <a:r>
              <a:rPr lang="en-US" sz="28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 COMPLEMENTARITY VS SIMILARITY IN NEGOTIATION</a:t>
            </a:r>
            <a:endParaRPr lang="fr-FR" sz="28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ADAA80D-FE42-4E7B-A97E-422145DA9FB1}"/>
              </a:ext>
            </a:extLst>
          </p:cNvPr>
          <p:cNvSpPr txBox="1"/>
          <p:nvPr/>
        </p:nvSpPr>
        <p:spPr>
          <a:xfrm>
            <a:off x="766618" y="1145309"/>
            <a:ext cx="7216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H3 : Convergence of negotiation [ease of collaboration]</a:t>
            </a:r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C2ADDF80-EAE2-4EA5-B45D-A90D5CFB3E6E}"/>
              </a:ext>
            </a:extLst>
          </p:cNvPr>
          <p:cNvSpPr/>
          <p:nvPr/>
        </p:nvSpPr>
        <p:spPr>
          <a:xfrm>
            <a:off x="440231" y="1216427"/>
            <a:ext cx="269659" cy="26965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/>
          </a:p>
        </p:txBody>
      </p:sp>
      <p:graphicFrame>
        <p:nvGraphicFramePr>
          <p:cNvPr id="22" name="Graphique 21">
            <a:extLst>
              <a:ext uri="{FF2B5EF4-FFF2-40B4-BE49-F238E27FC236}">
                <a16:creationId xmlns:a16="http://schemas.microsoft.com/office/drawing/2014/main" id="{42C3770F-3C7F-44DA-B586-2D1B432633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7699738"/>
              </p:ext>
            </p:extLst>
          </p:nvPr>
        </p:nvGraphicFramePr>
        <p:xfrm>
          <a:off x="1223313" y="2063750"/>
          <a:ext cx="9070037" cy="4498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4" name="Groupe 23">
            <a:extLst>
              <a:ext uri="{FF2B5EF4-FFF2-40B4-BE49-F238E27FC236}">
                <a16:creationId xmlns:a16="http://schemas.microsoft.com/office/drawing/2014/main" id="{08FC5B42-A029-46A5-9988-1FD876E38F15}"/>
              </a:ext>
            </a:extLst>
          </p:cNvPr>
          <p:cNvGrpSpPr/>
          <p:nvPr/>
        </p:nvGrpSpPr>
        <p:grpSpPr>
          <a:xfrm>
            <a:off x="4330549" y="2268366"/>
            <a:ext cx="1462334" cy="546629"/>
            <a:chOff x="5557118" y="3165678"/>
            <a:chExt cx="3377879" cy="798651"/>
          </a:xfrm>
        </p:grpSpPr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D9724F56-5602-4B22-A7B6-C4F0DDE43FA2}"/>
                </a:ext>
              </a:extLst>
            </p:cNvPr>
            <p:cNvCxnSpPr>
              <a:cxnSpLocks/>
            </p:cNvCxnSpPr>
            <p:nvPr/>
          </p:nvCxnSpPr>
          <p:spPr>
            <a:xfrm>
              <a:off x="5557118" y="3639399"/>
              <a:ext cx="337787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3A52EE2D-B461-4C5D-979A-EC9F0BF0BEB8}"/>
                </a:ext>
              </a:extLst>
            </p:cNvPr>
            <p:cNvCxnSpPr>
              <a:cxnSpLocks/>
            </p:cNvCxnSpPr>
            <p:nvPr/>
          </p:nvCxnSpPr>
          <p:spPr>
            <a:xfrm>
              <a:off x="8934997" y="3639399"/>
              <a:ext cx="0" cy="32493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ZoneTexte 3">
              <a:extLst>
                <a:ext uri="{FF2B5EF4-FFF2-40B4-BE49-F238E27FC236}">
                  <a16:creationId xmlns:a16="http://schemas.microsoft.com/office/drawing/2014/main" id="{06A25AA7-74A9-48D5-A2B7-8A24163CDB6B}"/>
                </a:ext>
              </a:extLst>
            </p:cNvPr>
            <p:cNvSpPr txBox="1"/>
            <p:nvPr/>
          </p:nvSpPr>
          <p:spPr>
            <a:xfrm>
              <a:off x="6690218" y="3165678"/>
              <a:ext cx="944754" cy="397237"/>
            </a:xfrm>
            <a:prstGeom prst="rect">
              <a:avLst/>
            </a:prstGeom>
            <a:ln w="19050">
              <a:noFill/>
            </a:ln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800" b="1" dirty="0"/>
                <a:t>*</a:t>
              </a:r>
            </a:p>
          </p:txBody>
        </p:sp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03950FCB-2764-4393-9CF8-139D026AF9B1}"/>
                </a:ext>
              </a:extLst>
            </p:cNvPr>
            <p:cNvCxnSpPr>
              <a:cxnSpLocks/>
            </p:cNvCxnSpPr>
            <p:nvPr/>
          </p:nvCxnSpPr>
          <p:spPr>
            <a:xfrm>
              <a:off x="5557118" y="3639399"/>
              <a:ext cx="0" cy="32493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5A2E8F3-5F5F-4F19-88DA-E8F62DB51DAD}"/>
              </a:ext>
            </a:extLst>
          </p:cNvPr>
          <p:cNvGrpSpPr/>
          <p:nvPr/>
        </p:nvGrpSpPr>
        <p:grpSpPr>
          <a:xfrm>
            <a:off x="6308267" y="2270068"/>
            <a:ext cx="1462334" cy="546629"/>
            <a:chOff x="5557118" y="3165678"/>
            <a:chExt cx="3377879" cy="798651"/>
          </a:xfrm>
        </p:grpSpPr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D94FDC4B-ECC9-406D-A441-FBA0A53A734C}"/>
                </a:ext>
              </a:extLst>
            </p:cNvPr>
            <p:cNvCxnSpPr>
              <a:cxnSpLocks/>
            </p:cNvCxnSpPr>
            <p:nvPr/>
          </p:nvCxnSpPr>
          <p:spPr>
            <a:xfrm>
              <a:off x="5557118" y="3639399"/>
              <a:ext cx="337787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227A1696-2206-4529-A173-BF7A0C39BF6F}"/>
                </a:ext>
              </a:extLst>
            </p:cNvPr>
            <p:cNvCxnSpPr>
              <a:cxnSpLocks/>
            </p:cNvCxnSpPr>
            <p:nvPr/>
          </p:nvCxnSpPr>
          <p:spPr>
            <a:xfrm>
              <a:off x="8934997" y="3639399"/>
              <a:ext cx="0" cy="32493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ZoneTexte 3">
              <a:extLst>
                <a:ext uri="{FF2B5EF4-FFF2-40B4-BE49-F238E27FC236}">
                  <a16:creationId xmlns:a16="http://schemas.microsoft.com/office/drawing/2014/main" id="{FDEC86F1-0530-483D-BB9D-823A3F03C0A5}"/>
                </a:ext>
              </a:extLst>
            </p:cNvPr>
            <p:cNvSpPr txBox="1"/>
            <p:nvPr/>
          </p:nvSpPr>
          <p:spPr>
            <a:xfrm>
              <a:off x="6690218" y="3165678"/>
              <a:ext cx="944754" cy="397237"/>
            </a:xfrm>
            <a:prstGeom prst="rect">
              <a:avLst/>
            </a:prstGeom>
            <a:ln w="19050">
              <a:noFill/>
            </a:ln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800" b="1" dirty="0"/>
                <a:t>*</a:t>
              </a:r>
            </a:p>
          </p:txBody>
        </p: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204C6A9E-3AE7-4B87-ADFB-E1059EC4C311}"/>
                </a:ext>
              </a:extLst>
            </p:cNvPr>
            <p:cNvCxnSpPr>
              <a:cxnSpLocks/>
            </p:cNvCxnSpPr>
            <p:nvPr/>
          </p:nvCxnSpPr>
          <p:spPr>
            <a:xfrm>
              <a:off x="5557118" y="3639399"/>
              <a:ext cx="0" cy="32493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D4EFBD-44B7-4D4F-97F3-ECE135787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58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5728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E6BC2FF2-D9B6-4831-B3EF-D3B42C0ED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26" y="151952"/>
            <a:ext cx="11868874" cy="1064475"/>
          </a:xfrm>
        </p:spPr>
        <p:txBody>
          <a:bodyPr>
            <a:normAutofit/>
          </a:bodyPr>
          <a:lstStyle/>
          <a:p>
            <a:r>
              <a:rPr lang="en-US" sz="2800" b="1" cap="all" dirty="0">
                <a:solidFill>
                  <a:srgbClr val="FFC000"/>
                </a:solidFill>
                <a:latin typeface="Open Sans" panose="020B0606030504020204" pitchFamily="34" charset="0"/>
              </a:rPr>
              <a:t>RESULTS:</a:t>
            </a:r>
            <a:r>
              <a:rPr lang="en-US" sz="28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 COMPLEMENTARITY VS SIMILARITY IN NEGOTIATION</a:t>
            </a:r>
            <a:endParaRPr lang="fr-FR" sz="28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ADAA80D-FE42-4E7B-A97E-422145DA9FB1}"/>
              </a:ext>
            </a:extLst>
          </p:cNvPr>
          <p:cNvSpPr txBox="1"/>
          <p:nvPr/>
        </p:nvSpPr>
        <p:spPr>
          <a:xfrm>
            <a:off x="766618" y="1145309"/>
            <a:ext cx="4745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H4 : Comfort felt during negotiation</a:t>
            </a:r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C2ADDF80-EAE2-4EA5-B45D-A90D5CFB3E6E}"/>
              </a:ext>
            </a:extLst>
          </p:cNvPr>
          <p:cNvSpPr/>
          <p:nvPr/>
        </p:nvSpPr>
        <p:spPr>
          <a:xfrm>
            <a:off x="440231" y="1216427"/>
            <a:ext cx="269659" cy="26965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/>
          </a:p>
        </p:txBody>
      </p:sp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0F836E97-F14D-49F8-A99D-07CFE73979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3782023"/>
              </p:ext>
            </p:extLst>
          </p:nvPr>
        </p:nvGraphicFramePr>
        <p:xfrm>
          <a:off x="963463" y="2065816"/>
          <a:ext cx="9710114" cy="4640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e 6">
            <a:extLst>
              <a:ext uri="{FF2B5EF4-FFF2-40B4-BE49-F238E27FC236}">
                <a16:creationId xmlns:a16="http://schemas.microsoft.com/office/drawing/2014/main" id="{6E32582B-3354-416C-B0A7-E92B319F1955}"/>
              </a:ext>
            </a:extLst>
          </p:cNvPr>
          <p:cNvGrpSpPr/>
          <p:nvPr/>
        </p:nvGrpSpPr>
        <p:grpSpPr>
          <a:xfrm>
            <a:off x="4356804" y="2273084"/>
            <a:ext cx="1643200" cy="543487"/>
            <a:chOff x="5557118" y="2786387"/>
            <a:chExt cx="3377879" cy="1177942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A6E87174-8D65-4FCD-9448-2504AEDA7BC7}"/>
                </a:ext>
              </a:extLst>
            </p:cNvPr>
            <p:cNvCxnSpPr>
              <a:cxnSpLocks/>
            </p:cNvCxnSpPr>
            <p:nvPr/>
          </p:nvCxnSpPr>
          <p:spPr>
            <a:xfrm>
              <a:off x="5557118" y="3639399"/>
              <a:ext cx="337787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DB4EDCF6-CE1E-4945-8BE0-4A3160FD5E7E}"/>
                </a:ext>
              </a:extLst>
            </p:cNvPr>
            <p:cNvCxnSpPr>
              <a:cxnSpLocks/>
            </p:cNvCxnSpPr>
            <p:nvPr/>
          </p:nvCxnSpPr>
          <p:spPr>
            <a:xfrm>
              <a:off x="8934997" y="3639399"/>
              <a:ext cx="0" cy="32493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ZoneTexte 3">
              <a:extLst>
                <a:ext uri="{FF2B5EF4-FFF2-40B4-BE49-F238E27FC236}">
                  <a16:creationId xmlns:a16="http://schemas.microsoft.com/office/drawing/2014/main" id="{5486316F-45DA-42B0-8B4B-55B1E3D218E3}"/>
                </a:ext>
              </a:extLst>
            </p:cNvPr>
            <p:cNvSpPr txBox="1"/>
            <p:nvPr/>
          </p:nvSpPr>
          <p:spPr>
            <a:xfrm>
              <a:off x="6755062" y="2786387"/>
              <a:ext cx="944754" cy="397237"/>
            </a:xfrm>
            <a:prstGeom prst="rect">
              <a:avLst/>
            </a:prstGeom>
            <a:ln w="19050">
              <a:noFill/>
            </a:ln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800" b="1" dirty="0"/>
                <a:t>*</a:t>
              </a: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1112CC85-94F2-408B-A36A-AAF3E89AEBCE}"/>
                </a:ext>
              </a:extLst>
            </p:cNvPr>
            <p:cNvCxnSpPr>
              <a:cxnSpLocks/>
            </p:cNvCxnSpPr>
            <p:nvPr/>
          </p:nvCxnSpPr>
          <p:spPr>
            <a:xfrm>
              <a:off x="5557118" y="3639399"/>
              <a:ext cx="0" cy="32493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95B0AA6-D725-4BD1-9717-178FE2DE454A}"/>
              </a:ext>
            </a:extLst>
          </p:cNvPr>
          <p:cNvGrpSpPr/>
          <p:nvPr/>
        </p:nvGrpSpPr>
        <p:grpSpPr>
          <a:xfrm>
            <a:off x="6579133" y="2275169"/>
            <a:ext cx="1643200" cy="542549"/>
            <a:chOff x="5557118" y="2788420"/>
            <a:chExt cx="3377879" cy="1175909"/>
          </a:xfrm>
        </p:grpSpPr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76407746-AF88-4E4A-B2B0-40DAAA95AAF2}"/>
                </a:ext>
              </a:extLst>
            </p:cNvPr>
            <p:cNvCxnSpPr>
              <a:cxnSpLocks/>
            </p:cNvCxnSpPr>
            <p:nvPr/>
          </p:nvCxnSpPr>
          <p:spPr>
            <a:xfrm>
              <a:off x="5557118" y="3639399"/>
              <a:ext cx="337787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B8145D9B-B07D-44B6-AB08-985C164B93F4}"/>
                </a:ext>
              </a:extLst>
            </p:cNvPr>
            <p:cNvCxnSpPr>
              <a:cxnSpLocks/>
            </p:cNvCxnSpPr>
            <p:nvPr/>
          </p:nvCxnSpPr>
          <p:spPr>
            <a:xfrm>
              <a:off x="8934997" y="3639399"/>
              <a:ext cx="0" cy="32493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ZoneTexte 3">
              <a:extLst>
                <a:ext uri="{FF2B5EF4-FFF2-40B4-BE49-F238E27FC236}">
                  <a16:creationId xmlns:a16="http://schemas.microsoft.com/office/drawing/2014/main" id="{4489C9A4-360E-4CE3-936F-F51A9EE39733}"/>
                </a:ext>
              </a:extLst>
            </p:cNvPr>
            <p:cNvSpPr txBox="1"/>
            <p:nvPr/>
          </p:nvSpPr>
          <p:spPr>
            <a:xfrm>
              <a:off x="6773681" y="2788420"/>
              <a:ext cx="944754" cy="397237"/>
            </a:xfrm>
            <a:prstGeom prst="rect">
              <a:avLst/>
            </a:prstGeom>
            <a:ln w="19050">
              <a:noFill/>
            </a:ln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800" b="1" dirty="0"/>
                <a:t>*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CB723EA6-B917-4A93-9D02-2F5A227A682F}"/>
                </a:ext>
              </a:extLst>
            </p:cNvPr>
            <p:cNvCxnSpPr>
              <a:cxnSpLocks/>
            </p:cNvCxnSpPr>
            <p:nvPr/>
          </p:nvCxnSpPr>
          <p:spPr>
            <a:xfrm>
              <a:off x="5557118" y="3639399"/>
              <a:ext cx="0" cy="32493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C11D109-B83B-49E2-96A4-88334CAFD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0569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0C5014E0-D46C-44A8-8F12-77DA586FC1AD}"/>
              </a:ext>
            </a:extLst>
          </p:cNvPr>
          <p:cNvSpPr txBox="1">
            <a:spLocks/>
          </p:cNvSpPr>
          <p:nvPr/>
        </p:nvSpPr>
        <p:spPr>
          <a:xfrm>
            <a:off x="348761" y="177483"/>
            <a:ext cx="11520853" cy="798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Context: </a:t>
            </a:r>
            <a:r>
              <a:rPr lang="en-US" sz="40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CONCEPT OF DOMINANCE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25" name="TextBox 86">
            <a:extLst>
              <a:ext uri="{FF2B5EF4-FFF2-40B4-BE49-F238E27FC236}">
                <a16:creationId xmlns:a16="http://schemas.microsoft.com/office/drawing/2014/main" id="{EE1A25A0-52D7-4877-A2D9-4AEA903E9B5D}"/>
              </a:ext>
            </a:extLst>
          </p:cNvPr>
          <p:cNvSpPr txBox="1"/>
          <p:nvPr/>
        </p:nvSpPr>
        <p:spPr>
          <a:xfrm>
            <a:off x="8466890" y="1839433"/>
            <a:ext cx="187965" cy="388395"/>
          </a:xfrm>
          <a:prstGeom prst="rect">
            <a:avLst/>
          </a:prstGeom>
          <a:noFill/>
        </p:spPr>
        <p:txBody>
          <a:bodyPr wrap="none" lIns="0" rtlCol="0" anchor="ctr">
            <a:spAutoFit/>
          </a:bodyPr>
          <a:lstStyle/>
          <a:p>
            <a:endParaRPr lang="en-US" sz="2200" b="1" dirty="0">
              <a:solidFill>
                <a:srgbClr val="393950"/>
              </a:solidFill>
            </a:endParaRP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61B136A8-525F-45B8-821D-B7843F61160F}"/>
              </a:ext>
            </a:extLst>
          </p:cNvPr>
          <p:cNvGrpSpPr/>
          <p:nvPr/>
        </p:nvGrpSpPr>
        <p:grpSpPr>
          <a:xfrm>
            <a:off x="2031001" y="1263069"/>
            <a:ext cx="5267043" cy="3295603"/>
            <a:chOff x="1691403" y="1317115"/>
            <a:chExt cx="5267043" cy="3295603"/>
          </a:xfrm>
        </p:grpSpPr>
        <p:sp>
          <p:nvSpPr>
            <p:cNvPr id="27" name="Organigramme : Terminateur 26">
              <a:extLst>
                <a:ext uri="{FF2B5EF4-FFF2-40B4-BE49-F238E27FC236}">
                  <a16:creationId xmlns:a16="http://schemas.microsoft.com/office/drawing/2014/main" id="{905275A7-BDD8-4A91-BDCB-940CA3D4DCEB}"/>
                </a:ext>
              </a:extLst>
            </p:cNvPr>
            <p:cNvSpPr/>
            <p:nvPr/>
          </p:nvSpPr>
          <p:spPr>
            <a:xfrm>
              <a:off x="4467795" y="4034702"/>
              <a:ext cx="2490651" cy="578016"/>
            </a:xfrm>
            <a:prstGeom prst="flowChartTerminator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Personality trait</a:t>
              </a:r>
            </a:p>
          </p:txBody>
        </p:sp>
        <p:sp>
          <p:nvSpPr>
            <p:cNvPr id="28" name="Organigramme : Terminateur 27">
              <a:extLst>
                <a:ext uri="{FF2B5EF4-FFF2-40B4-BE49-F238E27FC236}">
                  <a16:creationId xmlns:a16="http://schemas.microsoft.com/office/drawing/2014/main" id="{7D3AB198-07A5-4001-BBF9-E5D5604633B3}"/>
                </a:ext>
              </a:extLst>
            </p:cNvPr>
            <p:cNvSpPr/>
            <p:nvPr/>
          </p:nvSpPr>
          <p:spPr>
            <a:xfrm>
              <a:off x="1691403" y="1317115"/>
              <a:ext cx="2653181" cy="716901"/>
            </a:xfrm>
            <a:prstGeom prst="flowChartTerminator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7CF2EE72-ABFF-474F-A9DD-3806393E877A}"/>
              </a:ext>
            </a:extLst>
          </p:cNvPr>
          <p:cNvGrpSpPr/>
          <p:nvPr/>
        </p:nvGrpSpPr>
        <p:grpSpPr>
          <a:xfrm>
            <a:off x="5303426" y="2073380"/>
            <a:ext cx="1461656" cy="1562822"/>
            <a:chOff x="5168254" y="2874767"/>
            <a:chExt cx="1461656" cy="1562822"/>
          </a:xfrm>
        </p:grpSpPr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90ABB356-065C-41E2-B16A-61B8024A51D0}"/>
                </a:ext>
              </a:extLst>
            </p:cNvPr>
            <p:cNvGrpSpPr/>
            <p:nvPr/>
          </p:nvGrpSpPr>
          <p:grpSpPr>
            <a:xfrm>
              <a:off x="5168254" y="2874767"/>
              <a:ext cx="1461656" cy="1504403"/>
              <a:chOff x="5159000" y="2559697"/>
              <a:chExt cx="1827810" cy="1819473"/>
            </a:xfrm>
          </p:grpSpPr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C4593D1E-EE66-43F3-AD82-B0BE8A304996}"/>
                  </a:ext>
                </a:extLst>
              </p:cNvPr>
              <p:cNvSpPr txBox="1"/>
              <p:nvPr/>
            </p:nvSpPr>
            <p:spPr>
              <a:xfrm>
                <a:off x="5159000" y="3217864"/>
                <a:ext cx="1784466" cy="446682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b="1" dirty="0">
                    <a:solidFill>
                      <a:schemeClr val="tx2">
                        <a:lumMod val="50000"/>
                      </a:schemeClr>
                    </a:solidFill>
                  </a:rPr>
                  <a:t>DOMINANCE</a:t>
                </a:r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0C23076B-BF2B-4C3D-98E6-04FB46BD4FC4}"/>
                  </a:ext>
                </a:extLst>
              </p:cNvPr>
              <p:cNvSpPr/>
              <p:nvPr/>
            </p:nvSpPr>
            <p:spPr>
              <a:xfrm>
                <a:off x="5205184" y="2559697"/>
                <a:ext cx="1781626" cy="1763016"/>
              </a:xfrm>
              <a:prstGeom prst="ellipse">
                <a:avLst/>
              </a:prstGeom>
              <a:noFill/>
              <a:ln w="12700">
                <a:solidFill>
                  <a:schemeClr val="accent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Oval 29">
                <a:extLst>
                  <a:ext uri="{FF2B5EF4-FFF2-40B4-BE49-F238E27FC236}">
                    <a16:creationId xmlns:a16="http://schemas.microsoft.com/office/drawing/2014/main" id="{55D9F315-4F13-4E38-9D47-37D82FA564BE}"/>
                  </a:ext>
                </a:extLst>
              </p:cNvPr>
              <p:cNvSpPr/>
              <p:nvPr/>
            </p:nvSpPr>
            <p:spPr>
              <a:xfrm>
                <a:off x="6631643" y="2703859"/>
                <a:ext cx="121774" cy="12678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9525" cap="flat" cmpd="sng" algn="ctr">
                <a:solidFill>
                  <a:schemeClr val="tx1"/>
                </a:solidFill>
                <a:prstDash val="sysDash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Oval 29">
                <a:extLst>
                  <a:ext uri="{FF2B5EF4-FFF2-40B4-BE49-F238E27FC236}">
                    <a16:creationId xmlns:a16="http://schemas.microsoft.com/office/drawing/2014/main" id="{284CE284-DA23-4B37-A6DC-6674985B3A64}"/>
                  </a:ext>
                </a:extLst>
              </p:cNvPr>
              <p:cNvSpPr/>
              <p:nvPr/>
            </p:nvSpPr>
            <p:spPr>
              <a:xfrm>
                <a:off x="5409923" y="2725966"/>
                <a:ext cx="121774" cy="126784"/>
              </a:xfrm>
              <a:prstGeom prst="ellipse">
                <a:avLst/>
              </a:prstGeom>
              <a:ln>
                <a:prstDash val="sysDash"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 dirty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9" name="Oval 29">
                <a:extLst>
                  <a:ext uri="{FF2B5EF4-FFF2-40B4-BE49-F238E27FC236}">
                    <a16:creationId xmlns:a16="http://schemas.microsoft.com/office/drawing/2014/main" id="{1C9FEB91-1DC7-402A-ACA7-36EF00A6F924}"/>
                  </a:ext>
                </a:extLst>
              </p:cNvPr>
              <p:cNvSpPr/>
              <p:nvPr/>
            </p:nvSpPr>
            <p:spPr>
              <a:xfrm>
                <a:off x="6035111" y="4252386"/>
                <a:ext cx="121774" cy="126784"/>
              </a:xfrm>
              <a:prstGeom prst="ellipse">
                <a:avLst/>
              </a:prstGeom>
              <a:ln>
                <a:prstDash val="sysDash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 dirty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B6DC5309-92F6-4924-900E-B5F8392A8B21}"/>
                </a:ext>
              </a:extLst>
            </p:cNvPr>
            <p:cNvSpPr/>
            <p:nvPr/>
          </p:nvSpPr>
          <p:spPr>
            <a:xfrm>
              <a:off x="5320316" y="2964773"/>
              <a:ext cx="194569" cy="215032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3F44681B-8D6F-4C00-AF0E-A489A5DF5D1A}"/>
                </a:ext>
              </a:extLst>
            </p:cNvPr>
            <p:cNvSpPr/>
            <p:nvPr/>
          </p:nvSpPr>
          <p:spPr>
            <a:xfrm>
              <a:off x="6302971" y="2939463"/>
              <a:ext cx="194569" cy="215032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186089B9-6E1C-47E8-ADB1-16989873EDD2}"/>
                </a:ext>
              </a:extLst>
            </p:cNvPr>
            <p:cNvSpPr/>
            <p:nvPr/>
          </p:nvSpPr>
          <p:spPr>
            <a:xfrm>
              <a:off x="5820263" y="4222557"/>
              <a:ext cx="194569" cy="215032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9D1270DF-D306-448D-964C-6430DC9C5637}"/>
              </a:ext>
            </a:extLst>
          </p:cNvPr>
          <p:cNvGrpSpPr/>
          <p:nvPr/>
        </p:nvGrpSpPr>
        <p:grpSpPr>
          <a:xfrm>
            <a:off x="7582283" y="1248514"/>
            <a:ext cx="2653181" cy="716901"/>
            <a:chOff x="8237171" y="1317115"/>
            <a:chExt cx="2653181" cy="716901"/>
          </a:xfrm>
        </p:grpSpPr>
        <p:sp>
          <p:nvSpPr>
            <p:cNvPr id="41" name="Organigramme : Terminateur 40">
              <a:extLst>
                <a:ext uri="{FF2B5EF4-FFF2-40B4-BE49-F238E27FC236}">
                  <a16:creationId xmlns:a16="http://schemas.microsoft.com/office/drawing/2014/main" id="{6BB579E8-7B39-4A57-BF4A-EB6DFEB75643}"/>
                </a:ext>
              </a:extLst>
            </p:cNvPr>
            <p:cNvSpPr/>
            <p:nvPr/>
          </p:nvSpPr>
          <p:spPr>
            <a:xfrm>
              <a:off x="8325236" y="1379181"/>
              <a:ext cx="2490651" cy="578016"/>
            </a:xfrm>
            <a:prstGeom prst="flowChartTerminator">
              <a:avLst/>
            </a:prstGeom>
            <a:solidFill>
              <a:schemeClr val="tx2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Interpersonal relation</a:t>
              </a:r>
            </a:p>
          </p:txBody>
        </p:sp>
        <p:sp>
          <p:nvSpPr>
            <p:cNvPr id="42" name="Organigramme : Terminateur 41">
              <a:extLst>
                <a:ext uri="{FF2B5EF4-FFF2-40B4-BE49-F238E27FC236}">
                  <a16:creationId xmlns:a16="http://schemas.microsoft.com/office/drawing/2014/main" id="{179E97A5-D593-44DE-828D-A08DD8E421A0}"/>
                </a:ext>
              </a:extLst>
            </p:cNvPr>
            <p:cNvSpPr/>
            <p:nvPr/>
          </p:nvSpPr>
          <p:spPr>
            <a:xfrm>
              <a:off x="8237171" y="1317115"/>
              <a:ext cx="2653181" cy="716901"/>
            </a:xfrm>
            <a:prstGeom prst="flowChartTerminator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CC7326A9-79B4-4EC9-9F49-6709DEA7F938}"/>
              </a:ext>
            </a:extLst>
          </p:cNvPr>
          <p:cNvGrpSpPr/>
          <p:nvPr/>
        </p:nvGrpSpPr>
        <p:grpSpPr>
          <a:xfrm>
            <a:off x="2101278" y="1317334"/>
            <a:ext cx="5278031" cy="3317319"/>
            <a:chOff x="2101278" y="1189873"/>
            <a:chExt cx="5278031" cy="3317319"/>
          </a:xfrm>
        </p:grpSpPr>
        <p:sp>
          <p:nvSpPr>
            <p:cNvPr id="44" name="Organigramme : Terminateur 43">
              <a:extLst>
                <a:ext uri="{FF2B5EF4-FFF2-40B4-BE49-F238E27FC236}">
                  <a16:creationId xmlns:a16="http://schemas.microsoft.com/office/drawing/2014/main" id="{F77F9FAC-0EF0-4B97-892E-99E202B4135A}"/>
                </a:ext>
              </a:extLst>
            </p:cNvPr>
            <p:cNvSpPr/>
            <p:nvPr/>
          </p:nvSpPr>
          <p:spPr>
            <a:xfrm>
              <a:off x="2101278" y="1189873"/>
              <a:ext cx="2490651" cy="578016"/>
            </a:xfrm>
            <a:prstGeom prst="flowChartTerminator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Social status</a:t>
              </a:r>
            </a:p>
          </p:txBody>
        </p:sp>
        <p:sp>
          <p:nvSpPr>
            <p:cNvPr id="45" name="Organigramme : Terminateur 44">
              <a:extLst>
                <a:ext uri="{FF2B5EF4-FFF2-40B4-BE49-F238E27FC236}">
                  <a16:creationId xmlns:a16="http://schemas.microsoft.com/office/drawing/2014/main" id="{AFCCC7B0-1392-4122-8623-B348B7048692}"/>
                </a:ext>
              </a:extLst>
            </p:cNvPr>
            <p:cNvSpPr/>
            <p:nvPr/>
          </p:nvSpPr>
          <p:spPr>
            <a:xfrm>
              <a:off x="4726128" y="3790291"/>
              <a:ext cx="2653181" cy="716901"/>
            </a:xfrm>
            <a:prstGeom prst="flowChartTerminator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0A117FC2-CA8A-431D-B4CC-E024FAB28B3D}"/>
              </a:ext>
            </a:extLst>
          </p:cNvPr>
          <p:cNvCxnSpPr>
            <a:cxnSpLocks/>
            <a:stCxn id="34" idx="4"/>
            <a:endCxn id="45" idx="0"/>
          </p:cNvCxnSpPr>
          <p:nvPr/>
        </p:nvCxnSpPr>
        <p:spPr>
          <a:xfrm flipH="1">
            <a:off x="6052719" y="3636202"/>
            <a:ext cx="1" cy="281550"/>
          </a:xfrm>
          <a:prstGeom prst="line">
            <a:avLst/>
          </a:prstGeom>
          <a:ln w="12700" cap="rnd">
            <a:prstDash val="solid"/>
            <a:rou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B43AC8D7-A6EE-4691-991D-6207123BC3E3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6830170" y="1605720"/>
            <a:ext cx="752113" cy="1245"/>
          </a:xfrm>
          <a:prstGeom prst="lin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065EF9E1-2273-4299-874B-5384BFD6406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6535428" y="1605720"/>
            <a:ext cx="294742" cy="53235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EC37BF94-D727-4F1F-B204-CB9C3D0580D2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684182" y="1621520"/>
            <a:ext cx="690350" cy="0"/>
          </a:xfrm>
          <a:prstGeom prst="lin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F92B5F2A-B5D5-4048-8F89-154A16030849}"/>
              </a:ext>
            </a:extLst>
          </p:cNvPr>
          <p:cNvCxnSpPr>
            <a:cxnSpLocks/>
            <a:stCxn id="31" idx="0"/>
          </p:cNvCxnSpPr>
          <p:nvPr/>
        </p:nvCxnSpPr>
        <p:spPr>
          <a:xfrm flipH="1" flipV="1">
            <a:off x="5367818" y="1621520"/>
            <a:ext cx="184955" cy="54186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E4F23A6-CB22-4502-9E33-3FB1AC4E9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17699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E6BC2FF2-D9B6-4831-B3EF-D3B42C0ED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26" y="151952"/>
            <a:ext cx="11868874" cy="1064475"/>
          </a:xfrm>
        </p:spPr>
        <p:txBody>
          <a:bodyPr>
            <a:normAutofit/>
          </a:bodyPr>
          <a:lstStyle/>
          <a:p>
            <a:r>
              <a:rPr lang="en-US" sz="2800" b="1" cap="all" dirty="0">
                <a:solidFill>
                  <a:srgbClr val="FFC000"/>
                </a:solidFill>
                <a:latin typeface="Open Sans" panose="020B0606030504020204" pitchFamily="34" charset="0"/>
              </a:rPr>
              <a:t>RESULTS:</a:t>
            </a:r>
            <a:r>
              <a:rPr lang="en-US" sz="28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 COMPLEMENTARITY VS SIMILARITY IN NEGOTIATION</a:t>
            </a:r>
            <a:endParaRPr lang="fr-FR" sz="28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ADAA80D-FE42-4E7B-A97E-422145DA9FB1}"/>
              </a:ext>
            </a:extLst>
          </p:cNvPr>
          <p:cNvSpPr txBox="1"/>
          <p:nvPr/>
        </p:nvSpPr>
        <p:spPr>
          <a:xfrm>
            <a:off x="766618" y="1145309"/>
            <a:ext cx="5623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H5 : Appreciation of the negotiator’s agent</a:t>
            </a:r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C2ADDF80-EAE2-4EA5-B45D-A90D5CFB3E6E}"/>
              </a:ext>
            </a:extLst>
          </p:cNvPr>
          <p:cNvSpPr/>
          <p:nvPr/>
        </p:nvSpPr>
        <p:spPr>
          <a:xfrm>
            <a:off x="440231" y="1216427"/>
            <a:ext cx="269659" cy="2696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/>
          </a:p>
        </p:txBody>
      </p:sp>
      <p:graphicFrame>
        <p:nvGraphicFramePr>
          <p:cNvPr id="25" name="Graphique 24">
            <a:extLst>
              <a:ext uri="{FF2B5EF4-FFF2-40B4-BE49-F238E27FC236}">
                <a16:creationId xmlns:a16="http://schemas.microsoft.com/office/drawing/2014/main" id="{7567D5A7-1340-447D-9C9E-B5C382F34A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2549612"/>
              </p:ext>
            </p:extLst>
          </p:nvPr>
        </p:nvGraphicFramePr>
        <p:xfrm>
          <a:off x="1521561" y="2311400"/>
          <a:ext cx="9000389" cy="42395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6" name="Groupe 25">
            <a:extLst>
              <a:ext uri="{FF2B5EF4-FFF2-40B4-BE49-F238E27FC236}">
                <a16:creationId xmlns:a16="http://schemas.microsoft.com/office/drawing/2014/main" id="{D1D6EC40-EF59-4056-B285-BD50E6BA5504}"/>
              </a:ext>
            </a:extLst>
          </p:cNvPr>
          <p:cNvGrpSpPr/>
          <p:nvPr/>
        </p:nvGrpSpPr>
        <p:grpSpPr>
          <a:xfrm>
            <a:off x="4708523" y="2440090"/>
            <a:ext cx="3353916" cy="457891"/>
            <a:chOff x="1765139" y="3315990"/>
            <a:chExt cx="2940705" cy="621331"/>
          </a:xfrm>
        </p:grpSpPr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AD00055C-ED13-4411-AF27-BC7FA049758C}"/>
                </a:ext>
              </a:extLst>
            </p:cNvPr>
            <p:cNvGrpSpPr/>
            <p:nvPr/>
          </p:nvGrpSpPr>
          <p:grpSpPr>
            <a:xfrm>
              <a:off x="1765139" y="3315990"/>
              <a:ext cx="1250066" cy="619402"/>
              <a:chOff x="5557118" y="3165678"/>
              <a:chExt cx="3377879" cy="798651"/>
            </a:xfrm>
          </p:grpSpPr>
          <p:cxnSp>
            <p:nvCxnSpPr>
              <p:cNvPr id="38" name="Connecteur droit 37">
                <a:extLst>
                  <a:ext uri="{FF2B5EF4-FFF2-40B4-BE49-F238E27FC236}">
                    <a16:creationId xmlns:a16="http://schemas.microsoft.com/office/drawing/2014/main" id="{1A64C7CB-5BFD-4D1D-AA72-DC293DC98B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7118" y="3639399"/>
                <a:ext cx="3377879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Connecteur droit 38">
                <a:extLst>
                  <a:ext uri="{FF2B5EF4-FFF2-40B4-BE49-F238E27FC236}">
                    <a16:creationId xmlns:a16="http://schemas.microsoft.com/office/drawing/2014/main" id="{8C2DDA14-88F1-442D-965B-7A6F070C1F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4997" y="3639399"/>
                <a:ext cx="0" cy="32493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ZoneTexte 3">
                <a:extLst>
                  <a:ext uri="{FF2B5EF4-FFF2-40B4-BE49-F238E27FC236}">
                    <a16:creationId xmlns:a16="http://schemas.microsoft.com/office/drawing/2014/main" id="{2FF055C8-00E7-4CAC-A9C7-704D30401791}"/>
                  </a:ext>
                </a:extLst>
              </p:cNvPr>
              <p:cNvSpPr txBox="1"/>
              <p:nvPr/>
            </p:nvSpPr>
            <p:spPr>
              <a:xfrm>
                <a:off x="6690218" y="3165678"/>
                <a:ext cx="944754" cy="397237"/>
              </a:xfrm>
              <a:prstGeom prst="rect">
                <a:avLst/>
              </a:prstGeom>
              <a:ln w="19050">
                <a:noFill/>
              </a:ln>
            </p:spPr>
            <p:txBody>
              <a:bodyPr wrap="non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1800" b="1" dirty="0"/>
                  <a:t>*</a:t>
                </a:r>
              </a:p>
            </p:txBody>
          </p:sp>
          <p:cxnSp>
            <p:nvCxnSpPr>
              <p:cNvPr id="41" name="Connecteur droit 40">
                <a:extLst>
                  <a:ext uri="{FF2B5EF4-FFF2-40B4-BE49-F238E27FC236}">
                    <a16:creationId xmlns:a16="http://schemas.microsoft.com/office/drawing/2014/main" id="{ADED9E6C-8D36-41B8-9589-1FE3B1E780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7118" y="3639399"/>
                <a:ext cx="0" cy="32493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39D9B085-B08E-47E6-8E24-1902C7F63238}"/>
                </a:ext>
              </a:extLst>
            </p:cNvPr>
            <p:cNvGrpSpPr/>
            <p:nvPr/>
          </p:nvGrpSpPr>
          <p:grpSpPr>
            <a:xfrm>
              <a:off x="3455778" y="3317919"/>
              <a:ext cx="1250066" cy="619402"/>
              <a:chOff x="5557118" y="3165678"/>
              <a:chExt cx="3377879" cy="798651"/>
            </a:xfrm>
          </p:grpSpPr>
          <p:cxnSp>
            <p:nvCxnSpPr>
              <p:cNvPr id="30" name="Connecteur droit 29">
                <a:extLst>
                  <a:ext uri="{FF2B5EF4-FFF2-40B4-BE49-F238E27FC236}">
                    <a16:creationId xmlns:a16="http://schemas.microsoft.com/office/drawing/2014/main" id="{0A7AB519-B1D7-460F-A08D-6AE1526B84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7118" y="3639399"/>
                <a:ext cx="3377879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30">
                <a:extLst>
                  <a:ext uri="{FF2B5EF4-FFF2-40B4-BE49-F238E27FC236}">
                    <a16:creationId xmlns:a16="http://schemas.microsoft.com/office/drawing/2014/main" id="{F70F134F-50D7-436E-A789-C1C45F2D47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4997" y="3639399"/>
                <a:ext cx="0" cy="32493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ZoneTexte 3">
                <a:extLst>
                  <a:ext uri="{FF2B5EF4-FFF2-40B4-BE49-F238E27FC236}">
                    <a16:creationId xmlns:a16="http://schemas.microsoft.com/office/drawing/2014/main" id="{CFA3342F-7265-4DDF-9881-C7E7BA39633E}"/>
                  </a:ext>
                </a:extLst>
              </p:cNvPr>
              <p:cNvSpPr txBox="1"/>
              <p:nvPr/>
            </p:nvSpPr>
            <p:spPr>
              <a:xfrm>
                <a:off x="6690218" y="3165678"/>
                <a:ext cx="944754" cy="397237"/>
              </a:xfrm>
              <a:prstGeom prst="rect">
                <a:avLst/>
              </a:prstGeom>
              <a:ln w="19050">
                <a:noFill/>
              </a:ln>
            </p:spPr>
            <p:txBody>
              <a:bodyPr wrap="non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1800" b="1" dirty="0"/>
                  <a:t>*</a:t>
                </a:r>
              </a:p>
            </p:txBody>
          </p:sp>
          <p:cxnSp>
            <p:nvCxnSpPr>
              <p:cNvPr id="33" name="Connecteur droit 32">
                <a:extLst>
                  <a:ext uri="{FF2B5EF4-FFF2-40B4-BE49-F238E27FC236}">
                    <a16:creationId xmlns:a16="http://schemas.microsoft.com/office/drawing/2014/main" id="{6CFBC242-F4BE-4F31-8B05-2C1FBEA1B0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7118" y="3639399"/>
                <a:ext cx="0" cy="32493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CAB33DC-1028-4631-8367-93946492A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60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03242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E6BC2FF2-D9B6-4831-B3EF-D3B42C0ED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26" y="151952"/>
            <a:ext cx="11868874" cy="1064475"/>
          </a:xfrm>
        </p:spPr>
        <p:txBody>
          <a:bodyPr>
            <a:normAutofit/>
          </a:bodyPr>
          <a:lstStyle/>
          <a:p>
            <a:r>
              <a:rPr lang="en-US" sz="2800" b="1" cap="all" dirty="0">
                <a:solidFill>
                  <a:srgbClr val="FFC000"/>
                </a:solidFill>
                <a:latin typeface="Open Sans" panose="020B0606030504020204" pitchFamily="34" charset="0"/>
              </a:rPr>
              <a:t>RESULTS:</a:t>
            </a:r>
            <a:r>
              <a:rPr lang="en-US" sz="28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 COMPLEMENTARITY VS SIMILARITY IN NEGOTIATION</a:t>
            </a:r>
            <a:endParaRPr lang="fr-FR" sz="28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5E07D3C-21C8-42D0-BC56-AD261A6CB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61</a:t>
            </a:fld>
            <a:endParaRPr lang="fr-FR" dirty="0"/>
          </a:p>
        </p:txBody>
      </p:sp>
      <p:graphicFrame>
        <p:nvGraphicFramePr>
          <p:cNvPr id="73" name="Chart 5">
            <a:extLst>
              <a:ext uri="{FF2B5EF4-FFF2-40B4-BE49-F238E27FC236}">
                <a16:creationId xmlns:a16="http://schemas.microsoft.com/office/drawing/2014/main" id="{DBDAC741-4AA9-4CCA-B31C-E40360611E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0357007"/>
              </p:ext>
            </p:extLst>
          </p:nvPr>
        </p:nvGraphicFramePr>
        <p:xfrm>
          <a:off x="5193722" y="1111202"/>
          <a:ext cx="1804555" cy="1630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4" name="Chart 6">
            <a:extLst>
              <a:ext uri="{FF2B5EF4-FFF2-40B4-BE49-F238E27FC236}">
                <a16:creationId xmlns:a16="http://schemas.microsoft.com/office/drawing/2014/main" id="{E0CA2717-D95C-4B5F-B298-7359528B93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8871660"/>
              </p:ext>
            </p:extLst>
          </p:nvPr>
        </p:nvGraphicFramePr>
        <p:xfrm>
          <a:off x="401298" y="3085745"/>
          <a:ext cx="1536122" cy="10240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6" name="Chart 8">
            <a:extLst>
              <a:ext uri="{FF2B5EF4-FFF2-40B4-BE49-F238E27FC236}">
                <a16:creationId xmlns:a16="http://schemas.microsoft.com/office/drawing/2014/main" id="{901B8533-679D-4193-A21E-8009AE82E9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5611915"/>
              </p:ext>
            </p:extLst>
          </p:nvPr>
        </p:nvGraphicFramePr>
        <p:xfrm>
          <a:off x="5320959" y="3083597"/>
          <a:ext cx="1536122" cy="10240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79" name="Group 12">
            <a:extLst>
              <a:ext uri="{FF2B5EF4-FFF2-40B4-BE49-F238E27FC236}">
                <a16:creationId xmlns:a16="http://schemas.microsoft.com/office/drawing/2014/main" id="{D5E17D0B-6208-42FB-9DC8-1C1DF852A73F}"/>
              </a:ext>
            </a:extLst>
          </p:cNvPr>
          <p:cNvGrpSpPr/>
          <p:nvPr/>
        </p:nvGrpSpPr>
        <p:grpSpPr>
          <a:xfrm>
            <a:off x="63070" y="4215558"/>
            <a:ext cx="2211790" cy="2490490"/>
            <a:chOff x="8274023" y="1123112"/>
            <a:chExt cx="2960627" cy="3181555"/>
          </a:xfrm>
        </p:grpSpPr>
        <p:sp>
          <p:nvSpPr>
            <p:cNvPr id="103" name="TextBox 13">
              <a:extLst>
                <a:ext uri="{FF2B5EF4-FFF2-40B4-BE49-F238E27FC236}">
                  <a16:creationId xmlns:a16="http://schemas.microsoft.com/office/drawing/2014/main" id="{4F2C356C-6992-498B-B41C-A44F4532F458}"/>
                </a:ext>
              </a:extLst>
            </p:cNvPr>
            <p:cNvSpPr txBox="1"/>
            <p:nvPr/>
          </p:nvSpPr>
          <p:spPr>
            <a:xfrm>
              <a:off x="8274023" y="1123112"/>
              <a:ext cx="2937088" cy="904311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/>
                <a:t>Behaviors of dominance</a:t>
              </a:r>
            </a:p>
          </p:txBody>
        </p:sp>
        <p:sp>
          <p:nvSpPr>
            <p:cNvPr id="104" name="TextBox 14">
              <a:extLst>
                <a:ext uri="{FF2B5EF4-FFF2-40B4-BE49-F238E27FC236}">
                  <a16:creationId xmlns:a16="http://schemas.microsoft.com/office/drawing/2014/main" id="{0D81E77E-D82F-4FFD-A274-981CC4AD56D0}"/>
                </a:ext>
              </a:extLst>
            </p:cNvPr>
            <p:cNvSpPr txBox="1"/>
            <p:nvPr/>
          </p:nvSpPr>
          <p:spPr>
            <a:xfrm>
              <a:off x="8305356" y="2063548"/>
              <a:ext cx="2929294" cy="224111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accent6"/>
                  </a:solidFill>
                </a:rPr>
                <a:t>Demand, concession, self centeredness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FF0000"/>
                  </a:solidFill>
                </a:rPr>
                <a:t>Lead of negotiation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84" name="Connector: Elbow 28">
            <a:extLst>
              <a:ext uri="{FF2B5EF4-FFF2-40B4-BE49-F238E27FC236}">
                <a16:creationId xmlns:a16="http://schemas.microsoft.com/office/drawing/2014/main" id="{40AA46BA-4F83-4DAE-9CBF-264C29DB3EA0}"/>
              </a:ext>
            </a:extLst>
          </p:cNvPr>
          <p:cNvCxnSpPr>
            <a:cxnSpLocks/>
          </p:cNvCxnSpPr>
          <p:nvPr/>
        </p:nvCxnSpPr>
        <p:spPr>
          <a:xfrm>
            <a:off x="7699231" y="1926311"/>
            <a:ext cx="3465145" cy="861256"/>
          </a:xfrm>
          <a:prstGeom prst="bentConnector3">
            <a:avLst>
              <a:gd name="adj1" fmla="val 99412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32">
            <a:extLst>
              <a:ext uri="{FF2B5EF4-FFF2-40B4-BE49-F238E27FC236}">
                <a16:creationId xmlns:a16="http://schemas.microsoft.com/office/drawing/2014/main" id="{F6E638C8-43AB-4B21-A093-D8A26D41F791}"/>
              </a:ext>
            </a:extLst>
          </p:cNvPr>
          <p:cNvCxnSpPr>
            <a:cxnSpLocks/>
          </p:cNvCxnSpPr>
          <p:nvPr/>
        </p:nvCxnSpPr>
        <p:spPr>
          <a:xfrm>
            <a:off x="7220528" y="1926310"/>
            <a:ext cx="1380981" cy="992328"/>
          </a:xfrm>
          <a:prstGeom prst="bentConnector3">
            <a:avLst>
              <a:gd name="adj1" fmla="val 100502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34">
            <a:extLst>
              <a:ext uri="{FF2B5EF4-FFF2-40B4-BE49-F238E27FC236}">
                <a16:creationId xmlns:a16="http://schemas.microsoft.com/office/drawing/2014/main" id="{17DF1703-880C-4047-8F9A-8DC045AF461F}"/>
              </a:ext>
            </a:extLst>
          </p:cNvPr>
          <p:cNvCxnSpPr>
            <a:cxnSpLocks/>
            <a:stCxn id="73" idx="2"/>
            <a:endCxn id="76" idx="0"/>
          </p:cNvCxnSpPr>
          <p:nvPr/>
        </p:nvCxnSpPr>
        <p:spPr>
          <a:xfrm flipH="1">
            <a:off x="6089020" y="2741420"/>
            <a:ext cx="6979" cy="342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37">
            <a:extLst>
              <a:ext uri="{FF2B5EF4-FFF2-40B4-BE49-F238E27FC236}">
                <a16:creationId xmlns:a16="http://schemas.microsoft.com/office/drawing/2014/main" id="{33F2E0C3-8C7A-41F5-BD0D-B78F8BE066E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18913" y="1919380"/>
            <a:ext cx="1531971" cy="1050886"/>
          </a:xfrm>
          <a:prstGeom prst="bentConnector3">
            <a:avLst>
              <a:gd name="adj1" fmla="val 100074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40">
            <a:extLst>
              <a:ext uri="{FF2B5EF4-FFF2-40B4-BE49-F238E27FC236}">
                <a16:creationId xmlns:a16="http://schemas.microsoft.com/office/drawing/2014/main" id="{71925B4F-86F6-44A3-BABB-D07D989B3B67}"/>
              </a:ext>
            </a:extLst>
          </p:cNvPr>
          <p:cNvCxnSpPr>
            <a:cxnSpLocks/>
          </p:cNvCxnSpPr>
          <p:nvPr/>
        </p:nvCxnSpPr>
        <p:spPr>
          <a:xfrm flipV="1">
            <a:off x="1239656" y="1919382"/>
            <a:ext cx="2774657" cy="999256"/>
          </a:xfrm>
          <a:prstGeom prst="bentConnector3">
            <a:avLst>
              <a:gd name="adj1" fmla="val 235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60">
            <a:extLst>
              <a:ext uri="{FF2B5EF4-FFF2-40B4-BE49-F238E27FC236}">
                <a16:creationId xmlns:a16="http://schemas.microsoft.com/office/drawing/2014/main" id="{95B31AC4-F58E-40CB-A382-5850FFFEC2D4}"/>
              </a:ext>
            </a:extLst>
          </p:cNvPr>
          <p:cNvSpPr/>
          <p:nvPr/>
        </p:nvSpPr>
        <p:spPr>
          <a:xfrm>
            <a:off x="5578061" y="1408569"/>
            <a:ext cx="1035482" cy="1035482"/>
          </a:xfrm>
          <a:prstGeom prst="ellipse">
            <a:avLst/>
          </a:prstGeom>
          <a:solidFill>
            <a:schemeClr val="bg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90" name="Oval 61">
            <a:extLst>
              <a:ext uri="{FF2B5EF4-FFF2-40B4-BE49-F238E27FC236}">
                <a16:creationId xmlns:a16="http://schemas.microsoft.com/office/drawing/2014/main" id="{8FC3BE07-C3C9-465A-A39D-5DC5E0DA8357}"/>
              </a:ext>
            </a:extLst>
          </p:cNvPr>
          <p:cNvSpPr/>
          <p:nvPr/>
        </p:nvSpPr>
        <p:spPr>
          <a:xfrm>
            <a:off x="862109" y="3290929"/>
            <a:ext cx="613712" cy="613712"/>
          </a:xfrm>
          <a:prstGeom prst="ellipse">
            <a:avLst/>
          </a:prstGeom>
          <a:solidFill>
            <a:schemeClr val="bg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Open Sans" panose="020B0606030504020204"/>
              </a:rPr>
              <a:t>1</a:t>
            </a:r>
          </a:p>
        </p:txBody>
      </p:sp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A468857A-487C-4764-9E96-52C381A8D724}"/>
              </a:ext>
            </a:extLst>
          </p:cNvPr>
          <p:cNvGrpSpPr/>
          <p:nvPr/>
        </p:nvGrpSpPr>
        <p:grpSpPr>
          <a:xfrm>
            <a:off x="10370824" y="3091819"/>
            <a:ext cx="1536122" cy="1024081"/>
            <a:chOff x="3756604" y="3310662"/>
            <a:chExt cx="1536122" cy="1024081"/>
          </a:xfrm>
        </p:grpSpPr>
        <p:graphicFrame>
          <p:nvGraphicFramePr>
            <p:cNvPr id="75" name="Chart 7">
              <a:extLst>
                <a:ext uri="{FF2B5EF4-FFF2-40B4-BE49-F238E27FC236}">
                  <a16:creationId xmlns:a16="http://schemas.microsoft.com/office/drawing/2014/main" id="{E39D9AD6-F4C5-49D0-9016-FB541C23195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33147625"/>
                </p:ext>
              </p:extLst>
            </p:nvPr>
          </p:nvGraphicFramePr>
          <p:xfrm>
            <a:off x="3756604" y="3310662"/>
            <a:ext cx="1536122" cy="1024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91" name="Oval 62">
              <a:extLst>
                <a:ext uri="{FF2B5EF4-FFF2-40B4-BE49-F238E27FC236}">
                  <a16:creationId xmlns:a16="http://schemas.microsoft.com/office/drawing/2014/main" id="{D62A3379-C8B8-4A1A-B572-74B1B74A8474}"/>
                </a:ext>
              </a:extLst>
            </p:cNvPr>
            <p:cNvSpPr/>
            <p:nvPr/>
          </p:nvSpPr>
          <p:spPr>
            <a:xfrm>
              <a:off x="4217512" y="3515846"/>
              <a:ext cx="613712" cy="613712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sz="2800" b="1" dirty="0">
                  <a:solidFill>
                    <a:prstClr val="black"/>
                  </a:solidFill>
                  <a:latin typeface="Open Sans" panose="020B0606030504020204"/>
                </a:rPr>
                <a:t>5</a:t>
              </a:r>
            </a:p>
          </p:txBody>
        </p:sp>
      </p:grpSp>
      <p:sp>
        <p:nvSpPr>
          <p:cNvPr id="92" name="Oval 63">
            <a:extLst>
              <a:ext uri="{FF2B5EF4-FFF2-40B4-BE49-F238E27FC236}">
                <a16:creationId xmlns:a16="http://schemas.microsoft.com/office/drawing/2014/main" id="{F7650BE1-0B39-49F2-9997-B6E312D27746}"/>
              </a:ext>
            </a:extLst>
          </p:cNvPr>
          <p:cNvSpPr/>
          <p:nvPr/>
        </p:nvSpPr>
        <p:spPr>
          <a:xfrm>
            <a:off x="5781966" y="3288781"/>
            <a:ext cx="613712" cy="613712"/>
          </a:xfrm>
          <a:prstGeom prst="ellipse">
            <a:avLst/>
          </a:prstGeom>
          <a:solidFill>
            <a:schemeClr val="bg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2800" b="1" dirty="0">
                <a:solidFill>
                  <a:prstClr val="black"/>
                </a:solidFill>
                <a:latin typeface="Open Sans" panose="020B0606030504020204"/>
              </a:rPr>
              <a:t>3</a:t>
            </a:r>
          </a:p>
        </p:txBody>
      </p:sp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8DF95F9B-24AB-4720-9EF0-E7FF2BA7F425}"/>
              </a:ext>
            </a:extLst>
          </p:cNvPr>
          <p:cNvGrpSpPr/>
          <p:nvPr/>
        </p:nvGrpSpPr>
        <p:grpSpPr>
          <a:xfrm>
            <a:off x="2821613" y="3096312"/>
            <a:ext cx="1536122" cy="1024081"/>
            <a:chOff x="6899276" y="3310662"/>
            <a:chExt cx="1536122" cy="1024081"/>
          </a:xfrm>
        </p:grpSpPr>
        <p:graphicFrame>
          <p:nvGraphicFramePr>
            <p:cNvPr id="77" name="Chart 9">
              <a:extLst>
                <a:ext uri="{FF2B5EF4-FFF2-40B4-BE49-F238E27FC236}">
                  <a16:creationId xmlns:a16="http://schemas.microsoft.com/office/drawing/2014/main" id="{EB149560-7FF4-4E61-A98F-FC3A64D10B6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05746802"/>
                </p:ext>
              </p:extLst>
            </p:nvPr>
          </p:nvGraphicFramePr>
          <p:xfrm>
            <a:off x="6899276" y="3310662"/>
            <a:ext cx="1536122" cy="1024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93" name="Oval 64">
              <a:extLst>
                <a:ext uri="{FF2B5EF4-FFF2-40B4-BE49-F238E27FC236}">
                  <a16:creationId xmlns:a16="http://schemas.microsoft.com/office/drawing/2014/main" id="{51392E2D-ED35-4CDD-9EB9-DA0985A8D1C1}"/>
                </a:ext>
              </a:extLst>
            </p:cNvPr>
            <p:cNvSpPr/>
            <p:nvPr/>
          </p:nvSpPr>
          <p:spPr>
            <a:xfrm>
              <a:off x="7360381" y="3515846"/>
              <a:ext cx="613712" cy="613712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sz="2800" b="1" dirty="0">
                  <a:solidFill>
                    <a:prstClr val="black"/>
                  </a:solidFill>
                  <a:latin typeface="Open Sans" panose="020B0606030504020204"/>
                </a:rPr>
                <a:t>2</a:t>
              </a:r>
            </a:p>
          </p:txBody>
        </p:sp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758E082C-1378-4DB8-86F2-29439D0FB921}"/>
              </a:ext>
            </a:extLst>
          </p:cNvPr>
          <p:cNvGrpSpPr/>
          <p:nvPr/>
        </p:nvGrpSpPr>
        <p:grpSpPr>
          <a:xfrm>
            <a:off x="7845709" y="3091820"/>
            <a:ext cx="1536122" cy="1024081"/>
            <a:chOff x="7123146" y="3318885"/>
            <a:chExt cx="1536122" cy="1024081"/>
          </a:xfrm>
        </p:grpSpPr>
        <p:graphicFrame>
          <p:nvGraphicFramePr>
            <p:cNvPr id="78" name="Chart 10">
              <a:extLst>
                <a:ext uri="{FF2B5EF4-FFF2-40B4-BE49-F238E27FC236}">
                  <a16:creationId xmlns:a16="http://schemas.microsoft.com/office/drawing/2014/main" id="{3CB79077-17C5-443D-9C40-BA9AD7B82B5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9114717"/>
                </p:ext>
              </p:extLst>
            </p:nvPr>
          </p:nvGraphicFramePr>
          <p:xfrm>
            <a:off x="7123146" y="3318885"/>
            <a:ext cx="1536122" cy="1024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94" name="Oval 65">
              <a:extLst>
                <a:ext uri="{FF2B5EF4-FFF2-40B4-BE49-F238E27FC236}">
                  <a16:creationId xmlns:a16="http://schemas.microsoft.com/office/drawing/2014/main" id="{8FB27C51-D949-403D-B53E-A7FE065934BB}"/>
                </a:ext>
              </a:extLst>
            </p:cNvPr>
            <p:cNvSpPr/>
            <p:nvPr/>
          </p:nvSpPr>
          <p:spPr>
            <a:xfrm>
              <a:off x="7584350" y="3524069"/>
              <a:ext cx="613712" cy="613712"/>
            </a:xfrm>
            <a:prstGeom prst="ellipse">
              <a:avLst/>
            </a:prstGeom>
            <a:solidFill>
              <a:schemeClr val="bg2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sz="2800" b="1" dirty="0">
                  <a:solidFill>
                    <a:prstClr val="black"/>
                  </a:solidFill>
                  <a:latin typeface="Open Sans" panose="020B0606030504020204"/>
                </a:rPr>
                <a:t>4</a:t>
              </a:r>
            </a:p>
          </p:txBody>
        </p:sp>
      </p:grpSp>
      <p:grpSp>
        <p:nvGrpSpPr>
          <p:cNvPr id="117" name="Groupe 116">
            <a:extLst>
              <a:ext uri="{FF2B5EF4-FFF2-40B4-BE49-F238E27FC236}">
                <a16:creationId xmlns:a16="http://schemas.microsoft.com/office/drawing/2014/main" id="{ECABAEB3-C9D0-43DC-8FA7-A8994AC6DD2C}"/>
              </a:ext>
            </a:extLst>
          </p:cNvPr>
          <p:cNvGrpSpPr/>
          <p:nvPr/>
        </p:nvGrpSpPr>
        <p:grpSpPr>
          <a:xfrm>
            <a:off x="5535221" y="1541189"/>
            <a:ext cx="1151763" cy="839895"/>
            <a:chOff x="2349935" y="1491410"/>
            <a:chExt cx="1432198" cy="1101161"/>
          </a:xfrm>
        </p:grpSpPr>
        <p:pic>
          <p:nvPicPr>
            <p:cNvPr id="118" name="Image 117">
              <a:extLst>
                <a:ext uri="{FF2B5EF4-FFF2-40B4-BE49-F238E27FC236}">
                  <a16:creationId xmlns:a16="http://schemas.microsoft.com/office/drawing/2014/main" id="{237448E2-5FEA-4392-A4B6-CAD37421D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972" y="1491410"/>
              <a:ext cx="1101161" cy="1101161"/>
            </a:xfrm>
            <a:prstGeom prst="rect">
              <a:avLst/>
            </a:prstGeom>
          </p:spPr>
        </p:pic>
        <p:pic>
          <p:nvPicPr>
            <p:cNvPr id="119" name="Image 118">
              <a:extLst>
                <a:ext uri="{FF2B5EF4-FFF2-40B4-BE49-F238E27FC236}">
                  <a16:creationId xmlns:a16="http://schemas.microsoft.com/office/drawing/2014/main" id="{5BAC2446-A757-4FD4-9328-E5BFC1BAA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935" y="1626686"/>
              <a:ext cx="778268" cy="778268"/>
            </a:xfrm>
            <a:prstGeom prst="rect">
              <a:avLst/>
            </a:prstGeom>
          </p:spPr>
        </p:pic>
      </p:grpSp>
      <p:grpSp>
        <p:nvGrpSpPr>
          <p:cNvPr id="46" name="Group 12">
            <a:extLst>
              <a:ext uri="{FF2B5EF4-FFF2-40B4-BE49-F238E27FC236}">
                <a16:creationId xmlns:a16="http://schemas.microsoft.com/office/drawing/2014/main" id="{D013FABF-8083-4F5C-986C-36E6AA6FDB92}"/>
              </a:ext>
            </a:extLst>
          </p:cNvPr>
          <p:cNvGrpSpPr/>
          <p:nvPr/>
        </p:nvGrpSpPr>
        <p:grpSpPr>
          <a:xfrm>
            <a:off x="2397599" y="4230940"/>
            <a:ext cx="2383950" cy="2602893"/>
            <a:chOff x="8274023" y="1319701"/>
            <a:chExt cx="3191075" cy="3325148"/>
          </a:xfrm>
        </p:grpSpPr>
        <p:sp>
          <p:nvSpPr>
            <p:cNvPr id="47" name="TextBox 13">
              <a:extLst>
                <a:ext uri="{FF2B5EF4-FFF2-40B4-BE49-F238E27FC236}">
                  <a16:creationId xmlns:a16="http://schemas.microsoft.com/office/drawing/2014/main" id="{92A74C54-D3F5-4D4A-9284-AAA6CC37B33A}"/>
                </a:ext>
              </a:extLst>
            </p:cNvPr>
            <p:cNvSpPr txBox="1"/>
            <p:nvPr/>
          </p:nvSpPr>
          <p:spPr>
            <a:xfrm>
              <a:off x="8274023" y="1319701"/>
              <a:ext cx="2937088" cy="511133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/>
                <a:t>Common gain</a:t>
              </a:r>
            </a:p>
          </p:txBody>
        </p:sp>
        <p:sp>
          <p:nvSpPr>
            <p:cNvPr id="48" name="TextBox 14">
              <a:extLst>
                <a:ext uri="{FF2B5EF4-FFF2-40B4-BE49-F238E27FC236}">
                  <a16:creationId xmlns:a16="http://schemas.microsoft.com/office/drawing/2014/main" id="{088D3683-217F-40D6-861B-DC9F43D15D16}"/>
                </a:ext>
              </a:extLst>
            </p:cNvPr>
            <p:cNvSpPr txBox="1"/>
            <p:nvPr/>
          </p:nvSpPr>
          <p:spPr>
            <a:xfrm>
              <a:off x="8281820" y="2049869"/>
              <a:ext cx="3183278" cy="25949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FF0000"/>
                  </a:solidFill>
                </a:rPr>
                <a:t>No difference in perception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accent6"/>
                  </a:solidFill>
                </a:rPr>
                <a:t>Significative higher common gain with Complementary agent</a:t>
              </a:r>
            </a:p>
          </p:txBody>
        </p:sp>
      </p:grpSp>
      <p:grpSp>
        <p:nvGrpSpPr>
          <p:cNvPr id="68" name="Group 12">
            <a:extLst>
              <a:ext uri="{FF2B5EF4-FFF2-40B4-BE49-F238E27FC236}">
                <a16:creationId xmlns:a16="http://schemas.microsoft.com/office/drawing/2014/main" id="{D420F4B6-5884-4196-9F17-1C3A6A1082D0}"/>
              </a:ext>
            </a:extLst>
          </p:cNvPr>
          <p:cNvGrpSpPr/>
          <p:nvPr/>
        </p:nvGrpSpPr>
        <p:grpSpPr>
          <a:xfrm>
            <a:off x="4969124" y="4218844"/>
            <a:ext cx="2194204" cy="2479782"/>
            <a:chOff x="8274023" y="1123112"/>
            <a:chExt cx="2937087" cy="3167876"/>
          </a:xfrm>
        </p:grpSpPr>
        <p:sp>
          <p:nvSpPr>
            <p:cNvPr id="69" name="TextBox 13">
              <a:extLst>
                <a:ext uri="{FF2B5EF4-FFF2-40B4-BE49-F238E27FC236}">
                  <a16:creationId xmlns:a16="http://schemas.microsoft.com/office/drawing/2014/main" id="{95E56DDC-D5BE-45E8-8E90-A61DE9FAC8D7}"/>
                </a:ext>
              </a:extLst>
            </p:cNvPr>
            <p:cNvSpPr txBox="1"/>
            <p:nvPr/>
          </p:nvSpPr>
          <p:spPr>
            <a:xfrm>
              <a:off x="8274023" y="1123112"/>
              <a:ext cx="2937087" cy="904311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/>
                <a:t>Rapidity of convergence</a:t>
              </a:r>
            </a:p>
          </p:txBody>
        </p:sp>
        <p:sp>
          <p:nvSpPr>
            <p:cNvPr id="70" name="TextBox 14">
              <a:extLst>
                <a:ext uri="{FF2B5EF4-FFF2-40B4-BE49-F238E27FC236}">
                  <a16:creationId xmlns:a16="http://schemas.microsoft.com/office/drawing/2014/main" id="{F29B0E50-0E08-4D91-8102-E3A13682A4CF}"/>
                </a:ext>
              </a:extLst>
            </p:cNvPr>
            <p:cNvSpPr txBox="1"/>
            <p:nvPr/>
          </p:nvSpPr>
          <p:spPr>
            <a:xfrm>
              <a:off x="8281820" y="2049869"/>
              <a:ext cx="2929290" cy="224111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accent6"/>
                  </a:solidFill>
                </a:rPr>
                <a:t>Efficient exchange of information with the complementary agent</a:t>
              </a:r>
            </a:p>
            <a:p>
              <a:endParaRPr lang="en-US" b="1" dirty="0">
                <a:solidFill>
                  <a:schemeClr val="accent6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accent6"/>
                  </a:solidFill>
                </a:rPr>
                <a:t>Easer collaboration</a:t>
              </a:r>
            </a:p>
          </p:txBody>
        </p:sp>
      </p:grpSp>
      <p:grpSp>
        <p:nvGrpSpPr>
          <p:cNvPr id="71" name="Group 12">
            <a:extLst>
              <a:ext uri="{FF2B5EF4-FFF2-40B4-BE49-F238E27FC236}">
                <a16:creationId xmlns:a16="http://schemas.microsoft.com/office/drawing/2014/main" id="{1FE5DD55-25D6-455A-8178-0F5FBEF82C12}"/>
              </a:ext>
            </a:extLst>
          </p:cNvPr>
          <p:cNvGrpSpPr/>
          <p:nvPr/>
        </p:nvGrpSpPr>
        <p:grpSpPr>
          <a:xfrm>
            <a:off x="7447661" y="4230940"/>
            <a:ext cx="2467801" cy="2202784"/>
            <a:chOff x="8161783" y="1123112"/>
            <a:chExt cx="3303315" cy="2814016"/>
          </a:xfrm>
        </p:grpSpPr>
        <p:sp>
          <p:nvSpPr>
            <p:cNvPr id="72" name="TextBox 13">
              <a:extLst>
                <a:ext uri="{FF2B5EF4-FFF2-40B4-BE49-F238E27FC236}">
                  <a16:creationId xmlns:a16="http://schemas.microsoft.com/office/drawing/2014/main" id="{1C84CDF8-61E4-48DD-A9CD-CA962ACB033A}"/>
                </a:ext>
              </a:extLst>
            </p:cNvPr>
            <p:cNvSpPr txBox="1"/>
            <p:nvPr/>
          </p:nvSpPr>
          <p:spPr>
            <a:xfrm>
              <a:off x="8161783" y="1123112"/>
              <a:ext cx="3049328" cy="904311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/>
                <a:t>Comfort during negotiation</a:t>
              </a:r>
            </a:p>
          </p:txBody>
        </p:sp>
        <p:sp>
          <p:nvSpPr>
            <p:cNvPr id="108" name="TextBox 14">
              <a:extLst>
                <a:ext uri="{FF2B5EF4-FFF2-40B4-BE49-F238E27FC236}">
                  <a16:creationId xmlns:a16="http://schemas.microsoft.com/office/drawing/2014/main" id="{D3918C06-EE72-4D92-9A4D-500F46D32828}"/>
                </a:ext>
              </a:extLst>
            </p:cNvPr>
            <p:cNvSpPr txBox="1"/>
            <p:nvPr/>
          </p:nvSpPr>
          <p:spPr>
            <a:xfrm>
              <a:off x="8374055" y="2049869"/>
              <a:ext cx="3091043" cy="188725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solidFill>
                    <a:schemeClr val="accent6"/>
                  </a:solidFill>
                </a:rPr>
                <a:t>Participants felt </a:t>
              </a:r>
              <a:r>
                <a:rPr lang="en-US" b="1" dirty="0" err="1">
                  <a:solidFill>
                    <a:schemeClr val="accent6"/>
                  </a:solidFill>
                </a:rPr>
                <a:t>significatively</a:t>
              </a:r>
              <a:r>
                <a:rPr lang="en-US" b="1" dirty="0">
                  <a:solidFill>
                    <a:schemeClr val="accent6"/>
                  </a:solidFill>
                </a:rPr>
                <a:t> more comfortable while negotiating with complementary agent</a:t>
              </a:r>
            </a:p>
          </p:txBody>
        </p:sp>
      </p:grpSp>
      <p:grpSp>
        <p:nvGrpSpPr>
          <p:cNvPr id="110" name="Group 12">
            <a:extLst>
              <a:ext uri="{FF2B5EF4-FFF2-40B4-BE49-F238E27FC236}">
                <a16:creationId xmlns:a16="http://schemas.microsoft.com/office/drawing/2014/main" id="{A6130862-E13A-4379-AC70-A74F25463D41}"/>
              </a:ext>
            </a:extLst>
          </p:cNvPr>
          <p:cNvGrpSpPr/>
          <p:nvPr/>
        </p:nvGrpSpPr>
        <p:grpSpPr>
          <a:xfrm>
            <a:off x="9827754" y="4237506"/>
            <a:ext cx="2383950" cy="1925785"/>
            <a:chOff x="8274023" y="1123112"/>
            <a:chExt cx="3191075" cy="2460155"/>
          </a:xfrm>
        </p:grpSpPr>
        <p:sp>
          <p:nvSpPr>
            <p:cNvPr id="111" name="TextBox 13">
              <a:extLst>
                <a:ext uri="{FF2B5EF4-FFF2-40B4-BE49-F238E27FC236}">
                  <a16:creationId xmlns:a16="http://schemas.microsoft.com/office/drawing/2014/main" id="{0BA9991F-B997-427E-A1A3-F58ABE41C93B}"/>
                </a:ext>
              </a:extLst>
            </p:cNvPr>
            <p:cNvSpPr txBox="1"/>
            <p:nvPr/>
          </p:nvSpPr>
          <p:spPr>
            <a:xfrm>
              <a:off x="8274023" y="1123112"/>
              <a:ext cx="2937087" cy="904311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/>
                <a:t>Appreciation of the agent</a:t>
              </a:r>
            </a:p>
          </p:txBody>
        </p:sp>
        <p:sp>
          <p:nvSpPr>
            <p:cNvPr id="112" name="TextBox 14">
              <a:extLst>
                <a:ext uri="{FF2B5EF4-FFF2-40B4-BE49-F238E27FC236}">
                  <a16:creationId xmlns:a16="http://schemas.microsoft.com/office/drawing/2014/main" id="{35171C9C-70E2-4D51-ADE2-ED76F970B43F}"/>
                </a:ext>
              </a:extLst>
            </p:cNvPr>
            <p:cNvSpPr txBox="1"/>
            <p:nvPr/>
          </p:nvSpPr>
          <p:spPr>
            <a:xfrm>
              <a:off x="8374055" y="2049869"/>
              <a:ext cx="3091043" cy="153339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solidFill>
                    <a:schemeClr val="accent6"/>
                  </a:solidFill>
                </a:rPr>
                <a:t>Participants appreciate </a:t>
              </a:r>
              <a:r>
                <a:rPr lang="en-US" b="1" dirty="0" err="1">
                  <a:solidFill>
                    <a:schemeClr val="accent6"/>
                  </a:solidFill>
                </a:rPr>
                <a:t>significatively</a:t>
              </a:r>
              <a:r>
                <a:rPr lang="en-US" b="1" dirty="0">
                  <a:solidFill>
                    <a:schemeClr val="accent6"/>
                  </a:solidFill>
                </a:rPr>
                <a:t> more the  negotiation with complementary agent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10268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AF6271-CED5-4005-BC69-0BF9B1D0EE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2A09FFD-81D6-4FF6-B8B5-EF8A1664DBCA}"/>
              </a:ext>
            </a:extLst>
          </p:cNvPr>
          <p:cNvSpPr txBox="1">
            <a:spLocks/>
          </p:cNvSpPr>
          <p:nvPr/>
        </p:nvSpPr>
        <p:spPr>
          <a:xfrm>
            <a:off x="1022350" y="2085264"/>
            <a:ext cx="10414000" cy="21858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500" b="1" kern="1200" cap="all" normalizeH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all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" panose="020B0606030504020204" pitchFamily="34" charset="0"/>
              </a:rPr>
              <a:t>conlusion</a:t>
            </a:r>
            <a:r>
              <a:rPr kumimoji="0" lang="fr-FR" sz="4000" b="1" i="0" u="none" strike="noStrike" kern="1200" cap="all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" panose="020B0606030504020204" pitchFamily="34" charset="0"/>
              </a:rPr>
              <a:t>: </a:t>
            </a:r>
            <a:r>
              <a:rPr kumimoji="0" lang="fr-FR" sz="4000" b="1" i="0" u="none" strike="noStrike" kern="1200" cap="all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</a:rPr>
              <a:t>a </a:t>
            </a:r>
            <a:r>
              <a:rPr kumimoji="0" lang="fr-FR" sz="4000" b="1" i="0" u="none" strike="noStrike" kern="1200" cap="all" spc="0" normalizeH="0" baseline="0" noProof="0" dirty="0" err="1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</a:rPr>
              <a:t>computational</a:t>
            </a:r>
            <a:r>
              <a:rPr kumimoji="0" lang="fr-FR" sz="4000" b="1" i="0" u="none" strike="noStrike" kern="1200" cap="all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</a:rPr>
              <a:t> model of collaborative </a:t>
            </a:r>
            <a:r>
              <a:rPr kumimoji="0" lang="fr-FR" sz="4000" b="1" i="0" u="none" strike="noStrike" kern="1200" cap="all" spc="0" normalizeH="0" baseline="0" noProof="0" dirty="0" err="1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</a:rPr>
              <a:t>negotiation</a:t>
            </a:r>
            <a:endParaRPr kumimoji="0" lang="fr-FR" sz="4000" b="1" i="0" u="none" strike="noStrike" kern="1200" cap="all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D02BEB-6562-4C4F-82A1-6BE6F83F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0" y="6356351"/>
            <a:ext cx="2743200" cy="365125"/>
          </a:xfrm>
        </p:spPr>
        <p:txBody>
          <a:bodyPr/>
          <a:lstStyle/>
          <a:p>
            <a:fld id="{830C4335-9913-4F80-B9D7-EA4FD23BFB5C}" type="slidenum">
              <a:rPr lang="fr-FR" sz="1400" b="1" smtClean="0"/>
              <a:t>62</a:t>
            </a:fld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1441535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BF7ECE-7660-4ADD-8673-68CD0DE59C15}"/>
              </a:ext>
            </a:extLst>
          </p:cNvPr>
          <p:cNvSpPr/>
          <p:nvPr/>
        </p:nvSpPr>
        <p:spPr>
          <a:xfrm>
            <a:off x="8926933" y="1061501"/>
            <a:ext cx="2167401" cy="10058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/>
                </a:solidFill>
              </a:rPr>
              <a:t>Validation</a:t>
            </a:r>
          </a:p>
          <a:p>
            <a:pPr algn="ctr"/>
            <a:r>
              <a:rPr lang="fr-FR" sz="2000" b="1" dirty="0">
                <a:solidFill>
                  <a:schemeClr val="tx1"/>
                </a:solidFill>
              </a:rPr>
              <a:t>Agent/agent </a:t>
            </a:r>
          </a:p>
          <a:p>
            <a:pPr algn="ctr"/>
            <a:r>
              <a:rPr lang="fr-FR" sz="2000" b="1" dirty="0">
                <a:solidFill>
                  <a:schemeClr val="tx1"/>
                </a:solidFill>
              </a:rPr>
              <a:t>Human/agent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78972537-EDB6-40F1-8F49-27EE5B876914}"/>
              </a:ext>
            </a:extLst>
          </p:cNvPr>
          <p:cNvGrpSpPr/>
          <p:nvPr/>
        </p:nvGrpSpPr>
        <p:grpSpPr>
          <a:xfrm>
            <a:off x="8349278" y="4977187"/>
            <a:ext cx="1915875" cy="1465312"/>
            <a:chOff x="8349278" y="4977187"/>
            <a:chExt cx="1915875" cy="1465312"/>
          </a:xfrm>
        </p:grpSpPr>
        <p:sp>
          <p:nvSpPr>
            <p:cNvPr id="60" name="Shape 174">
              <a:extLst>
                <a:ext uri="{FF2B5EF4-FFF2-40B4-BE49-F238E27FC236}">
                  <a16:creationId xmlns:a16="http://schemas.microsoft.com/office/drawing/2014/main" id="{A2982279-EE49-407B-BA78-9C3D4B66726D}"/>
                </a:ext>
              </a:extLst>
            </p:cNvPr>
            <p:cNvSpPr/>
            <p:nvPr/>
          </p:nvSpPr>
          <p:spPr>
            <a:xfrm>
              <a:off x="8349278" y="5335052"/>
              <a:ext cx="1910639" cy="1107447"/>
            </a:xfrm>
            <a:prstGeom prst="rect">
              <a:avLst/>
            </a:prstGeom>
            <a:solidFill>
              <a:schemeClr val="bg2"/>
            </a:solidFill>
            <a:ln w="12700" cap="flat" cmpd="sng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150">
              <a:extLst>
                <a:ext uri="{FF2B5EF4-FFF2-40B4-BE49-F238E27FC236}">
                  <a16:creationId xmlns:a16="http://schemas.microsoft.com/office/drawing/2014/main" id="{0B5A5B44-4906-44D4-B50F-1F9F4C147064}"/>
                </a:ext>
              </a:extLst>
            </p:cNvPr>
            <p:cNvSpPr/>
            <p:nvPr/>
          </p:nvSpPr>
          <p:spPr>
            <a:xfrm>
              <a:off x="8354514" y="4977187"/>
              <a:ext cx="1910639" cy="373219"/>
            </a:xfrm>
            <a:prstGeom prst="rect">
              <a:avLst/>
            </a:prstGeom>
            <a:solidFill>
              <a:schemeClr val="bg2"/>
            </a:solidFill>
            <a:ln w="19050" cap="flat" cmpd="sng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1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Open Sans"/>
                  <a:ea typeface="Calibri"/>
                  <a:cs typeface="Calibri"/>
                  <a:sym typeface="Calibri"/>
                </a:rPr>
                <a:t>Communication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Open Sans"/>
                <a:cs typeface="Arial"/>
                <a:sym typeface="Arial"/>
              </a:endParaRPr>
            </a:p>
          </p:txBody>
        </p:sp>
      </p:grpSp>
      <p:cxnSp>
        <p:nvCxnSpPr>
          <p:cNvPr id="53" name="Shape 163">
            <a:extLst>
              <a:ext uri="{FF2B5EF4-FFF2-40B4-BE49-F238E27FC236}">
                <a16:creationId xmlns:a16="http://schemas.microsoft.com/office/drawing/2014/main" id="{8EB08E9C-F5FD-43F9-B6AD-4E35DF9F6757}"/>
              </a:ext>
            </a:extLst>
          </p:cNvPr>
          <p:cNvCxnSpPr>
            <a:cxnSpLocks/>
          </p:cNvCxnSpPr>
          <p:nvPr/>
        </p:nvCxnSpPr>
        <p:spPr>
          <a:xfrm>
            <a:off x="7881563" y="5714420"/>
            <a:ext cx="2704954" cy="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" name="Shape 164">
            <a:extLst>
              <a:ext uri="{FF2B5EF4-FFF2-40B4-BE49-F238E27FC236}">
                <a16:creationId xmlns:a16="http://schemas.microsoft.com/office/drawing/2014/main" id="{12048250-41A8-4A20-9DE8-E998120E0253}"/>
              </a:ext>
            </a:extLst>
          </p:cNvPr>
          <p:cNvSpPr/>
          <p:nvPr/>
        </p:nvSpPr>
        <p:spPr>
          <a:xfrm>
            <a:off x="8558222" y="5416377"/>
            <a:ext cx="1489202" cy="434576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 cap="flat" cmpd="sng">
            <a:solidFill>
              <a:schemeClr val="tx2">
                <a:lumMod val="75000"/>
              </a:schemeClr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defRPr/>
            </a:pPr>
            <a:r>
              <a:rPr lang="fr-FR" b="1" kern="0" dirty="0" err="1">
                <a:solidFill>
                  <a:srgbClr val="FFFFFF"/>
                </a:solidFill>
                <a:ea typeface="Calibri"/>
                <a:cs typeface="Calibri"/>
                <a:sym typeface="Calibri"/>
              </a:rPr>
              <a:t>Utterance</a:t>
            </a:r>
            <a:r>
              <a:rPr lang="fr-FR" b="1" kern="0" baseline="-25000" dirty="0" err="1">
                <a:solidFill>
                  <a:srgbClr val="FFFFFF"/>
                </a:solidFill>
                <a:ea typeface="Calibri"/>
                <a:cs typeface="Calibri"/>
                <a:sym typeface="Calibri"/>
              </a:rPr>
              <a:t>Self</a:t>
            </a:r>
            <a:endParaRPr lang="fr-FR" b="1" kern="0" baseline="-25000" dirty="0">
              <a:solidFill>
                <a:srgbClr val="FFFFFF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55" name="Shape 165">
            <a:extLst>
              <a:ext uri="{FF2B5EF4-FFF2-40B4-BE49-F238E27FC236}">
                <a16:creationId xmlns:a16="http://schemas.microsoft.com/office/drawing/2014/main" id="{111D3ED8-77FC-47AC-85B1-09457316AC52}"/>
              </a:ext>
            </a:extLst>
          </p:cNvPr>
          <p:cNvCxnSpPr>
            <a:cxnSpLocks/>
          </p:cNvCxnSpPr>
          <p:nvPr/>
        </p:nvCxnSpPr>
        <p:spPr>
          <a:xfrm flipH="1">
            <a:off x="7881563" y="6095453"/>
            <a:ext cx="2654202" cy="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" name="Shape 166">
            <a:extLst>
              <a:ext uri="{FF2B5EF4-FFF2-40B4-BE49-F238E27FC236}">
                <a16:creationId xmlns:a16="http://schemas.microsoft.com/office/drawing/2014/main" id="{8667A191-BC06-4877-86C6-0063468C5FB6}"/>
              </a:ext>
            </a:extLst>
          </p:cNvPr>
          <p:cNvSpPr/>
          <p:nvPr/>
        </p:nvSpPr>
        <p:spPr>
          <a:xfrm>
            <a:off x="8558711" y="5940137"/>
            <a:ext cx="1502247" cy="395148"/>
          </a:xfrm>
          <a:prstGeom prst="rect">
            <a:avLst/>
          </a:prstGeom>
          <a:solidFill>
            <a:srgbClr val="A5A5A5"/>
          </a:solidFill>
          <a:ln w="19050" cap="flat" cmpd="sng">
            <a:solidFill>
              <a:srgbClr val="A5A5A5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Calibri"/>
                <a:cs typeface="Calibri"/>
                <a:sym typeface="Calibri"/>
              </a:rPr>
              <a:t>Utterance</a:t>
            </a:r>
            <a:r>
              <a:rPr kumimoji="0" lang="fr-FR" b="1" i="0" u="none" strike="noStrike" kern="0" cap="none" spc="0" normalizeH="0" baseline="-25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Calibri"/>
                <a:cs typeface="Calibri"/>
                <a:sym typeface="Calibri"/>
              </a:rPr>
              <a:t>other</a:t>
            </a:r>
            <a:endParaRPr kumimoji="0" b="1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Calibri"/>
              <a:cs typeface="Calibri"/>
              <a:sym typeface="Calibri"/>
            </a:endParaRPr>
          </a:p>
        </p:txBody>
      </p:sp>
      <p:sp>
        <p:nvSpPr>
          <p:cNvPr id="75" name="Shape 171">
            <a:extLst>
              <a:ext uri="{FF2B5EF4-FFF2-40B4-BE49-F238E27FC236}">
                <a16:creationId xmlns:a16="http://schemas.microsoft.com/office/drawing/2014/main" id="{F63B5C9C-FE54-4353-8A76-D2D31724F7C4}"/>
              </a:ext>
            </a:extLst>
          </p:cNvPr>
          <p:cNvSpPr/>
          <p:nvPr/>
        </p:nvSpPr>
        <p:spPr>
          <a:xfrm>
            <a:off x="117875" y="4077742"/>
            <a:ext cx="2102336" cy="620793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Complementary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noProof="0" dirty="0">
                <a:solidFill>
                  <a:schemeClr val="bg2"/>
                </a:solidFill>
                <a:latin typeface="Arial"/>
                <a:cs typeface="Arial"/>
                <a:sym typeface="Arial"/>
              </a:rPr>
              <a:t>Relation</a:t>
            </a:r>
            <a:r>
              <a:rPr kumimoji="0" lang="fr-FR" b="1" i="0" u="none" strike="noStrike" kern="0" cap="none" spc="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1" name="Image 23">
            <a:extLst>
              <a:ext uri="{FF2B5EF4-FFF2-40B4-BE49-F238E27FC236}">
                <a16:creationId xmlns:a16="http://schemas.microsoft.com/office/drawing/2014/main" id="{DAAE4931-CCE3-4C6D-A37F-AA4DEFE08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076" y="5217787"/>
            <a:ext cx="1131131" cy="1107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" name="Titre 1">
            <a:extLst>
              <a:ext uri="{FF2B5EF4-FFF2-40B4-BE49-F238E27FC236}">
                <a16:creationId xmlns:a16="http://schemas.microsoft.com/office/drawing/2014/main" id="{59659A95-81F0-49A0-8540-3D74B7FC2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76" y="205142"/>
            <a:ext cx="11682118" cy="1064475"/>
          </a:xfrm>
        </p:spPr>
        <p:txBody>
          <a:bodyPr>
            <a:normAutofit/>
          </a:bodyPr>
          <a:lstStyle/>
          <a:p>
            <a:r>
              <a:rPr lang="en-US" sz="32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Conclusion: </a:t>
            </a:r>
            <a:r>
              <a:rPr lang="en-US" sz="32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MODEL OF NEGOTIATION based on dominance</a:t>
            </a:r>
            <a:endParaRPr lang="fr-FR" sz="32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sp>
        <p:nvSpPr>
          <p:cNvPr id="43" name="Shape 175">
            <a:extLst>
              <a:ext uri="{FF2B5EF4-FFF2-40B4-BE49-F238E27FC236}">
                <a16:creationId xmlns:a16="http://schemas.microsoft.com/office/drawing/2014/main" id="{F8055136-3244-497E-8B58-B39F2D338C6F}"/>
              </a:ext>
            </a:extLst>
          </p:cNvPr>
          <p:cNvSpPr/>
          <p:nvPr/>
        </p:nvSpPr>
        <p:spPr>
          <a:xfrm>
            <a:off x="6356746" y="2556079"/>
            <a:ext cx="1992532" cy="1559239"/>
          </a:xfrm>
          <a:prstGeom prst="cloudCallout">
            <a:avLst>
              <a:gd name="adj1" fmla="val 6367"/>
              <a:gd name="adj2" fmla="val 117160"/>
            </a:avLst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Calibri"/>
              <a:cs typeface="Calibri"/>
              <a:sym typeface="Calibri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EDF8BA1B-8A47-45B8-9AEA-594D9477C9A2}"/>
              </a:ext>
            </a:extLst>
          </p:cNvPr>
          <p:cNvGrpSpPr/>
          <p:nvPr/>
        </p:nvGrpSpPr>
        <p:grpSpPr>
          <a:xfrm>
            <a:off x="6216234" y="1908510"/>
            <a:ext cx="2544463" cy="2237679"/>
            <a:chOff x="6216234" y="1908510"/>
            <a:chExt cx="2544463" cy="2237679"/>
          </a:xfrm>
        </p:grpSpPr>
        <p:sp>
          <p:nvSpPr>
            <p:cNvPr id="57" name="Shape 174">
              <a:extLst>
                <a:ext uri="{FF2B5EF4-FFF2-40B4-BE49-F238E27FC236}">
                  <a16:creationId xmlns:a16="http://schemas.microsoft.com/office/drawing/2014/main" id="{15BE0158-C325-442B-83DB-675C351231B6}"/>
                </a:ext>
              </a:extLst>
            </p:cNvPr>
            <p:cNvSpPr/>
            <p:nvPr/>
          </p:nvSpPr>
          <p:spPr>
            <a:xfrm>
              <a:off x="6346706" y="2703868"/>
              <a:ext cx="2413991" cy="1442321"/>
            </a:xfrm>
            <a:prstGeom prst="rect">
              <a:avLst/>
            </a:prstGeom>
            <a:solidFill>
              <a:schemeClr val="bg2"/>
            </a:solidFill>
            <a:ln w="12700" cap="flat" cmpd="sng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150">
              <a:extLst>
                <a:ext uri="{FF2B5EF4-FFF2-40B4-BE49-F238E27FC236}">
                  <a16:creationId xmlns:a16="http://schemas.microsoft.com/office/drawing/2014/main" id="{1D37F322-A732-409C-B14D-F3D4449D0E8C}"/>
                </a:ext>
              </a:extLst>
            </p:cNvPr>
            <p:cNvSpPr/>
            <p:nvPr/>
          </p:nvSpPr>
          <p:spPr>
            <a:xfrm>
              <a:off x="6346706" y="2157874"/>
              <a:ext cx="2413991" cy="573608"/>
            </a:xfrm>
            <a:prstGeom prst="rect">
              <a:avLst/>
            </a:prstGeom>
            <a:solidFill>
              <a:schemeClr val="bg2"/>
            </a:solidFill>
            <a:ln w="19050" cap="flat" cmpd="sng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Open Sans"/>
                  <a:ea typeface="Calibri"/>
                  <a:cs typeface="Calibri"/>
                  <a:sym typeface="Calibri"/>
                </a:rPr>
                <a:t>Mental model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Open Sans"/>
                <a:cs typeface="Arial"/>
                <a:sym typeface="Arial"/>
              </a:endParaRPr>
            </a:p>
          </p:txBody>
        </p:sp>
        <p:sp>
          <p:nvSpPr>
            <p:cNvPr id="58" name="Shape 147">
              <a:extLst>
                <a:ext uri="{FF2B5EF4-FFF2-40B4-BE49-F238E27FC236}">
                  <a16:creationId xmlns:a16="http://schemas.microsoft.com/office/drawing/2014/main" id="{56E03EF6-21D0-442B-A6C3-4C8C24EF2170}"/>
                </a:ext>
              </a:extLst>
            </p:cNvPr>
            <p:cNvSpPr/>
            <p:nvPr/>
          </p:nvSpPr>
          <p:spPr>
            <a:xfrm>
              <a:off x="6440715" y="2816775"/>
              <a:ext cx="679418" cy="32814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9050" cap="flat" cmpd="sng">
              <a:solidFill>
                <a:schemeClr val="tx2">
                  <a:lumMod val="75000"/>
                </a:schemeClr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Pow</a:t>
              </a:r>
              <a:endParaRPr kumimoji="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148">
              <a:extLst>
                <a:ext uri="{FF2B5EF4-FFF2-40B4-BE49-F238E27FC236}">
                  <a16:creationId xmlns:a16="http://schemas.microsoft.com/office/drawing/2014/main" id="{472F07AB-C19E-4B23-AC97-9AEB39A77427}"/>
                </a:ext>
              </a:extLst>
            </p:cNvPr>
            <p:cNvSpPr/>
            <p:nvPr/>
          </p:nvSpPr>
          <p:spPr>
            <a:xfrm>
              <a:off x="7263441" y="2828937"/>
              <a:ext cx="1392824" cy="3245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9050" cap="flat" cmpd="sng">
              <a:solidFill>
                <a:schemeClr val="tx2">
                  <a:lumMod val="75000"/>
                </a:schemeClr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Preferences</a:t>
              </a:r>
              <a:endParaRPr kumimoji="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172">
              <a:extLst>
                <a:ext uri="{FF2B5EF4-FFF2-40B4-BE49-F238E27FC236}">
                  <a16:creationId xmlns:a16="http://schemas.microsoft.com/office/drawing/2014/main" id="{335A035E-EC17-43D0-812E-3C504AC72BDF}"/>
                </a:ext>
              </a:extLst>
            </p:cNvPr>
            <p:cNvSpPr/>
            <p:nvPr/>
          </p:nvSpPr>
          <p:spPr>
            <a:xfrm>
              <a:off x="6216234" y="1908510"/>
              <a:ext cx="458841" cy="47850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noFill/>
              <a:prstDash val="solid"/>
              <a:miter lim="8000"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r-FR" sz="2000" b="1" kern="0" dirty="0">
                  <a:solidFill>
                    <a:schemeClr val="bg2"/>
                  </a:solidFill>
                  <a:latin typeface="Arial"/>
                  <a:cs typeface="Arial"/>
                  <a:sym typeface="Arial"/>
                </a:rPr>
                <a:t>1</a:t>
              </a:r>
              <a:endParaRPr sz="2000" b="1" kern="0" dirty="0">
                <a:solidFill>
                  <a:schemeClr val="bg2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Shape 146">
              <a:extLst>
                <a:ext uri="{FF2B5EF4-FFF2-40B4-BE49-F238E27FC236}">
                  <a16:creationId xmlns:a16="http://schemas.microsoft.com/office/drawing/2014/main" id="{45B60DE2-8482-410C-8796-612299C8ECEA}"/>
                </a:ext>
              </a:extLst>
            </p:cNvPr>
            <p:cNvSpPr/>
            <p:nvPr/>
          </p:nvSpPr>
          <p:spPr>
            <a:xfrm>
              <a:off x="6834847" y="3603801"/>
              <a:ext cx="1352872" cy="466147"/>
            </a:xfrm>
            <a:prstGeom prst="rect">
              <a:avLst/>
            </a:pr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r-FR" b="1" kern="0" dirty="0" err="1">
                  <a:solidFill>
                    <a:srgbClr val="FFFFFF"/>
                  </a:solidFill>
                  <a:cs typeface="Calibri"/>
                  <a:sym typeface="Calibri"/>
                </a:rPr>
                <a:t>Decisional</a:t>
              </a:r>
              <a:r>
                <a:rPr lang="fr-FR" b="1" kern="0" dirty="0">
                  <a:solidFill>
                    <a:srgbClr val="FFFFFF"/>
                  </a:solidFill>
                  <a:cs typeface="Calibri"/>
                  <a:sym typeface="Calibri"/>
                </a:rPr>
                <a:t> model</a:t>
              </a:r>
              <a:endParaRPr b="1" kern="0" dirty="0">
                <a:solidFill>
                  <a:srgbClr val="FFFFFF"/>
                </a:solidFill>
                <a:cs typeface="Calibri"/>
                <a:sym typeface="Calibri"/>
              </a:endParaRPr>
            </a:p>
          </p:txBody>
        </p:sp>
        <p:sp>
          <p:nvSpPr>
            <p:cNvPr id="84" name="Flèche : bas 83">
              <a:extLst>
                <a:ext uri="{FF2B5EF4-FFF2-40B4-BE49-F238E27FC236}">
                  <a16:creationId xmlns:a16="http://schemas.microsoft.com/office/drawing/2014/main" id="{D2449917-4597-4260-A08E-7E28D1DA9613}"/>
                </a:ext>
              </a:extLst>
            </p:cNvPr>
            <p:cNvSpPr/>
            <p:nvPr/>
          </p:nvSpPr>
          <p:spPr>
            <a:xfrm>
              <a:off x="7315068" y="3198704"/>
              <a:ext cx="392430" cy="383084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7" name="Image 24">
            <a:extLst>
              <a:ext uri="{FF2B5EF4-FFF2-40B4-BE49-F238E27FC236}">
                <a16:creationId xmlns:a16="http://schemas.microsoft.com/office/drawing/2014/main" id="{B99F6E8F-BD80-4B8B-80A3-9D9804FA4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733" y="5217786"/>
            <a:ext cx="1118680" cy="1107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id="{5D4E5047-1407-4CBC-8595-141DF527F9B8}"/>
              </a:ext>
            </a:extLst>
          </p:cNvPr>
          <p:cNvGrpSpPr/>
          <p:nvPr/>
        </p:nvGrpSpPr>
        <p:grpSpPr>
          <a:xfrm>
            <a:off x="9431246" y="2150989"/>
            <a:ext cx="2447434" cy="1975586"/>
            <a:chOff x="9664495" y="2929894"/>
            <a:chExt cx="2447434" cy="1975586"/>
          </a:xfrm>
        </p:grpSpPr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1242FA1A-6EC7-43DC-8B58-587E7655E74E}"/>
                </a:ext>
              </a:extLst>
            </p:cNvPr>
            <p:cNvGrpSpPr/>
            <p:nvPr/>
          </p:nvGrpSpPr>
          <p:grpSpPr>
            <a:xfrm>
              <a:off x="9664495" y="2929894"/>
              <a:ext cx="2447434" cy="1975586"/>
              <a:chOff x="9599669" y="2756084"/>
              <a:chExt cx="2447434" cy="1975586"/>
            </a:xfrm>
          </p:grpSpPr>
          <p:sp>
            <p:nvSpPr>
              <p:cNvPr id="92" name="Shape 141">
                <a:extLst>
                  <a:ext uri="{FF2B5EF4-FFF2-40B4-BE49-F238E27FC236}">
                    <a16:creationId xmlns:a16="http://schemas.microsoft.com/office/drawing/2014/main" id="{CC48C9DA-FB1A-40B9-8482-4A6AC1BBBC85}"/>
                  </a:ext>
                </a:extLst>
              </p:cNvPr>
              <p:cNvSpPr/>
              <p:nvPr/>
            </p:nvSpPr>
            <p:spPr>
              <a:xfrm>
                <a:off x="9632121" y="3385876"/>
                <a:ext cx="1630636" cy="1267377"/>
              </a:xfrm>
              <a:prstGeom prst="cloudCallout">
                <a:avLst>
                  <a:gd name="adj1" fmla="val 49466"/>
                  <a:gd name="adj2" fmla="val 137870"/>
                </a:avLst>
              </a:prstGeom>
              <a:solidFill>
                <a:srgbClr val="A5A5A5"/>
              </a:solidFill>
              <a:ln w="12700" cap="flat" cmpd="sng">
                <a:solidFill>
                  <a:srgbClr val="787878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Shape 142">
                <a:extLst>
                  <a:ext uri="{FF2B5EF4-FFF2-40B4-BE49-F238E27FC236}">
                    <a16:creationId xmlns:a16="http://schemas.microsoft.com/office/drawing/2014/main" id="{CFC4B774-ED83-4BCA-B8C7-FD9D54CD106F}"/>
                  </a:ext>
                </a:extLst>
              </p:cNvPr>
              <p:cNvSpPr/>
              <p:nvPr/>
            </p:nvSpPr>
            <p:spPr>
              <a:xfrm>
                <a:off x="9599669" y="3173670"/>
                <a:ext cx="2447434" cy="1558000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rgbClr val="A5A5A5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Shape 143">
                <a:extLst>
                  <a:ext uri="{FF2B5EF4-FFF2-40B4-BE49-F238E27FC236}">
                    <a16:creationId xmlns:a16="http://schemas.microsoft.com/office/drawing/2014/main" id="{89F5197B-A607-428F-B6AD-D35E59DD9D9D}"/>
                  </a:ext>
                </a:extLst>
              </p:cNvPr>
              <p:cNvSpPr/>
              <p:nvPr/>
            </p:nvSpPr>
            <p:spPr>
              <a:xfrm>
                <a:off x="9599669" y="2756084"/>
                <a:ext cx="2446772" cy="434576"/>
              </a:xfrm>
              <a:prstGeom prst="rect">
                <a:avLst/>
              </a:prstGeom>
              <a:solidFill>
                <a:srgbClr val="A5A5A5"/>
              </a:solidFill>
              <a:ln w="19050" cap="flat" cmpd="sng">
                <a:solidFill>
                  <a:srgbClr val="A5A5A5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Calibri"/>
                    <a:cs typeface="Calibri"/>
                    <a:sym typeface="Calibri"/>
                  </a:rPr>
                  <a:t>Mental model</a:t>
                </a:r>
                <a:endParaRPr kumimoji="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Shape 144">
                <a:extLst>
                  <a:ext uri="{FF2B5EF4-FFF2-40B4-BE49-F238E27FC236}">
                    <a16:creationId xmlns:a16="http://schemas.microsoft.com/office/drawing/2014/main" id="{E213E0E9-EA66-43A1-8713-B9F4496B1E56}"/>
                  </a:ext>
                </a:extLst>
              </p:cNvPr>
              <p:cNvSpPr/>
              <p:nvPr/>
            </p:nvSpPr>
            <p:spPr>
              <a:xfrm>
                <a:off x="9873881" y="3276712"/>
                <a:ext cx="633345" cy="356801"/>
              </a:xfrm>
              <a:prstGeom prst="rect">
                <a:avLst/>
              </a:prstGeom>
              <a:solidFill>
                <a:srgbClr val="A5A5A5"/>
              </a:solidFill>
              <a:ln w="19050" cap="flat" cmpd="sng">
                <a:solidFill>
                  <a:srgbClr val="A5A5A5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fr-FR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Calibri"/>
                    <a:cs typeface="Calibri"/>
                    <a:sym typeface="Calibri"/>
                  </a:rPr>
                  <a:t>Pow</a:t>
                </a:r>
                <a:endParaRPr kumimoji="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Shape 145">
                <a:extLst>
                  <a:ext uri="{FF2B5EF4-FFF2-40B4-BE49-F238E27FC236}">
                    <a16:creationId xmlns:a16="http://schemas.microsoft.com/office/drawing/2014/main" id="{E812CE05-C69D-4378-BB97-EA9F2ED6A7ED}"/>
                  </a:ext>
                </a:extLst>
              </p:cNvPr>
              <p:cNvSpPr/>
              <p:nvPr/>
            </p:nvSpPr>
            <p:spPr>
              <a:xfrm>
                <a:off x="10620704" y="3281181"/>
                <a:ext cx="1317566" cy="352332"/>
              </a:xfrm>
              <a:prstGeom prst="rect">
                <a:avLst/>
              </a:prstGeom>
              <a:solidFill>
                <a:srgbClr val="A5A5A5"/>
              </a:solidFill>
              <a:ln w="19050" cap="flat" cmpd="sng">
                <a:solidFill>
                  <a:srgbClr val="A5A5A5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Calibri"/>
                    <a:cs typeface="Calibri"/>
                    <a:sym typeface="Calibri"/>
                  </a:rPr>
                  <a:t>Preferences</a:t>
                </a:r>
                <a:endParaRPr kumimoji="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Shape 146">
                <a:extLst>
                  <a:ext uri="{FF2B5EF4-FFF2-40B4-BE49-F238E27FC236}">
                    <a16:creationId xmlns:a16="http://schemas.microsoft.com/office/drawing/2014/main" id="{A6F94C4D-6A39-41B0-B66B-A83ECD732BD5}"/>
                  </a:ext>
                </a:extLst>
              </p:cNvPr>
              <p:cNvSpPr/>
              <p:nvPr/>
            </p:nvSpPr>
            <p:spPr>
              <a:xfrm>
                <a:off x="10118577" y="4117548"/>
                <a:ext cx="1456108" cy="535706"/>
              </a:xfrm>
              <a:prstGeom prst="rect">
                <a:avLst/>
              </a:prstGeom>
              <a:solidFill>
                <a:srgbClr val="A5A5A5"/>
              </a:solidFill>
              <a:ln w="19050" cap="flat" cmpd="sng">
                <a:solidFill>
                  <a:srgbClr val="A5A5A5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Calibri"/>
                    <a:cs typeface="Calibri"/>
                    <a:sym typeface="Calibri"/>
                  </a:rPr>
                  <a:t>Decisional</a:t>
                </a:r>
                <a:r>
                  <a:rPr kumimoji="0" lang="fr-FR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Calibri"/>
                    <a:cs typeface="Calibri"/>
                    <a:sym typeface="Calibri"/>
                  </a:rPr>
                  <a:t> model</a:t>
                </a:r>
                <a:endParaRPr kumimoji="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" name="Flèche : bas 98">
              <a:extLst>
                <a:ext uri="{FF2B5EF4-FFF2-40B4-BE49-F238E27FC236}">
                  <a16:creationId xmlns:a16="http://schemas.microsoft.com/office/drawing/2014/main" id="{83B983A7-FF77-4BFC-AC65-BB02F4A5A2DF}"/>
                </a:ext>
              </a:extLst>
            </p:cNvPr>
            <p:cNvSpPr/>
            <p:nvPr/>
          </p:nvSpPr>
          <p:spPr>
            <a:xfrm>
              <a:off x="10665661" y="3890974"/>
              <a:ext cx="392430" cy="383183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F9CE6C59-52A8-4EC9-84E4-0B121D7C6E95}"/>
              </a:ext>
            </a:extLst>
          </p:cNvPr>
          <p:cNvGrpSpPr/>
          <p:nvPr/>
        </p:nvGrpSpPr>
        <p:grpSpPr>
          <a:xfrm>
            <a:off x="2455031" y="3140436"/>
            <a:ext cx="3132957" cy="3353121"/>
            <a:chOff x="2455031" y="3140436"/>
            <a:chExt cx="3132957" cy="3353121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D8447D2A-65F9-48D0-9D40-048E9140BAB0}"/>
                </a:ext>
              </a:extLst>
            </p:cNvPr>
            <p:cNvGrpSpPr/>
            <p:nvPr/>
          </p:nvGrpSpPr>
          <p:grpSpPr>
            <a:xfrm>
              <a:off x="2718995" y="3379646"/>
              <a:ext cx="2868993" cy="3113911"/>
              <a:chOff x="2907087" y="3310038"/>
              <a:chExt cx="2868993" cy="3113911"/>
            </a:xfrm>
          </p:grpSpPr>
          <p:sp>
            <p:nvSpPr>
              <p:cNvPr id="85" name="Shape 175">
                <a:extLst>
                  <a:ext uri="{FF2B5EF4-FFF2-40B4-BE49-F238E27FC236}">
                    <a16:creationId xmlns:a16="http://schemas.microsoft.com/office/drawing/2014/main" id="{27FFB6C1-C939-4692-BEBB-30E4DD604609}"/>
                  </a:ext>
                </a:extLst>
              </p:cNvPr>
              <p:cNvSpPr/>
              <p:nvPr/>
            </p:nvSpPr>
            <p:spPr>
              <a:xfrm>
                <a:off x="4224712" y="4522369"/>
                <a:ext cx="1461418" cy="1179534"/>
              </a:xfrm>
              <a:prstGeom prst="cloudCallout">
                <a:avLst>
                  <a:gd name="adj1" fmla="val 125145"/>
                  <a:gd name="adj2" fmla="val 35372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1472D3A-5052-4C37-8E6F-FCB6E01A0643}"/>
                  </a:ext>
                </a:extLst>
              </p:cNvPr>
              <p:cNvSpPr/>
              <p:nvPr/>
            </p:nvSpPr>
            <p:spPr>
              <a:xfrm>
                <a:off x="2907087" y="3718400"/>
                <a:ext cx="2865047" cy="270554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1BDCF6-BC4B-435C-80C4-F2BC77BF9E37}"/>
                  </a:ext>
                </a:extLst>
              </p:cNvPr>
              <p:cNvSpPr/>
              <p:nvPr/>
            </p:nvSpPr>
            <p:spPr>
              <a:xfrm>
                <a:off x="2911033" y="3310038"/>
                <a:ext cx="2865047" cy="4483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000" b="1" kern="0" dirty="0">
                    <a:solidFill>
                      <a:schemeClr val="tx2">
                        <a:lumMod val="75000"/>
                      </a:schemeClr>
                    </a:solidFill>
                    <a:latin typeface="Open Sans"/>
                    <a:cs typeface="Calibri"/>
                  </a:rPr>
                  <a:t>Model</a:t>
                </a:r>
                <a:r>
                  <a:rPr lang="fr-FR" dirty="0"/>
                  <a:t> </a:t>
                </a:r>
                <a:r>
                  <a:rPr lang="fr-FR" sz="2000" b="1" kern="0" dirty="0">
                    <a:solidFill>
                      <a:schemeClr val="tx2">
                        <a:lumMod val="75000"/>
                      </a:schemeClr>
                    </a:solidFill>
                    <a:latin typeface="Open Sans"/>
                    <a:cs typeface="Calibri"/>
                  </a:rPr>
                  <a:t>of</a:t>
                </a:r>
                <a:r>
                  <a:rPr lang="fr-FR" dirty="0"/>
                  <a:t> </a:t>
                </a:r>
                <a:r>
                  <a:rPr lang="fr-FR" sz="2000" b="1" kern="0" dirty="0">
                    <a:solidFill>
                      <a:schemeClr val="tx2">
                        <a:lumMod val="75000"/>
                      </a:schemeClr>
                    </a:solidFill>
                    <a:latin typeface="Open Sans"/>
                    <a:cs typeface="Calibri"/>
                  </a:rPr>
                  <a:t>the</a:t>
                </a:r>
                <a:r>
                  <a:rPr lang="fr-FR" dirty="0"/>
                  <a:t> </a:t>
                </a:r>
                <a:r>
                  <a:rPr lang="en-US" sz="2000" b="1" kern="0" dirty="0">
                    <a:solidFill>
                      <a:schemeClr val="tx2">
                        <a:lumMod val="75000"/>
                      </a:schemeClr>
                    </a:solidFill>
                    <a:latin typeface="Open Sans"/>
                    <a:cs typeface="Calibri"/>
                  </a:rPr>
                  <a:t>other</a:t>
                </a:r>
              </a:p>
            </p:txBody>
          </p:sp>
          <p:grpSp>
            <p:nvGrpSpPr>
              <p:cNvPr id="2" name="Groupe 1">
                <a:extLst>
                  <a:ext uri="{FF2B5EF4-FFF2-40B4-BE49-F238E27FC236}">
                    <a16:creationId xmlns:a16="http://schemas.microsoft.com/office/drawing/2014/main" id="{0DCB6D51-4151-442E-B551-5C6CB61CFBB1}"/>
                  </a:ext>
                </a:extLst>
              </p:cNvPr>
              <p:cNvGrpSpPr/>
              <p:nvPr/>
            </p:nvGrpSpPr>
            <p:grpSpPr>
              <a:xfrm>
                <a:off x="3168945" y="3823954"/>
                <a:ext cx="2234821" cy="2496641"/>
                <a:chOff x="9982851" y="2796744"/>
                <a:chExt cx="2052995" cy="4204931"/>
              </a:xfrm>
            </p:grpSpPr>
            <p:sp>
              <p:nvSpPr>
                <p:cNvPr id="46" name="Shape 141">
                  <a:extLst>
                    <a:ext uri="{FF2B5EF4-FFF2-40B4-BE49-F238E27FC236}">
                      <a16:creationId xmlns:a16="http://schemas.microsoft.com/office/drawing/2014/main" id="{8189F8A5-6691-4191-BCE0-048927E08F54}"/>
                    </a:ext>
                  </a:extLst>
                </p:cNvPr>
                <p:cNvSpPr/>
                <p:nvPr/>
              </p:nvSpPr>
              <p:spPr>
                <a:xfrm>
                  <a:off x="10010073" y="4003773"/>
                  <a:ext cx="843058" cy="1320609"/>
                </a:xfrm>
                <a:prstGeom prst="cloudCallout">
                  <a:avLst>
                    <a:gd name="adj1" fmla="val 61888"/>
                    <a:gd name="adj2" fmla="val 125085"/>
                  </a:avLst>
                </a:prstGeom>
                <a:solidFill>
                  <a:srgbClr val="A5A5A5"/>
                </a:solidFill>
                <a:ln w="12700" cap="flat" cmpd="sng">
                  <a:solidFill>
                    <a:srgbClr val="787878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" name="Shape 142">
                  <a:extLst>
                    <a:ext uri="{FF2B5EF4-FFF2-40B4-BE49-F238E27FC236}">
                      <a16:creationId xmlns:a16="http://schemas.microsoft.com/office/drawing/2014/main" id="{4468210B-998D-4886-8B3B-32AE302E872A}"/>
                    </a:ext>
                  </a:extLst>
                </p:cNvPr>
                <p:cNvSpPr/>
                <p:nvPr/>
              </p:nvSpPr>
              <p:spPr>
                <a:xfrm>
                  <a:off x="9982852" y="3231656"/>
                  <a:ext cx="2052994" cy="2203640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A5A5A5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" name="Shape 143">
                  <a:extLst>
                    <a:ext uri="{FF2B5EF4-FFF2-40B4-BE49-F238E27FC236}">
                      <a16:creationId xmlns:a16="http://schemas.microsoft.com/office/drawing/2014/main" id="{4162E538-D2BE-4EF2-9898-7168BF9958C0}"/>
                    </a:ext>
                  </a:extLst>
                </p:cNvPr>
                <p:cNvSpPr/>
                <p:nvPr/>
              </p:nvSpPr>
              <p:spPr>
                <a:xfrm>
                  <a:off x="9982851" y="2796744"/>
                  <a:ext cx="2052439" cy="458942"/>
                </a:xfrm>
                <a:prstGeom prst="rect">
                  <a:avLst/>
                </a:prstGeom>
                <a:solidFill>
                  <a:srgbClr val="A5A5A5"/>
                </a:solidFill>
                <a:ln w="19050" cap="flat" cmpd="sng">
                  <a:solidFill>
                    <a:srgbClr val="A5A5A5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Calibri"/>
                      <a:cs typeface="Calibri"/>
                      <a:sym typeface="Calibri"/>
                    </a:rPr>
                    <a:t>Mental model</a:t>
                  </a:r>
                  <a:endParaRPr kumimoji="0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Shape 144">
                  <a:extLst>
                    <a:ext uri="{FF2B5EF4-FFF2-40B4-BE49-F238E27FC236}">
                      <a16:creationId xmlns:a16="http://schemas.microsoft.com/office/drawing/2014/main" id="{AB29FF0D-08F5-40B7-AF35-A1CC225CE2B1}"/>
                    </a:ext>
                  </a:extLst>
                </p:cNvPr>
                <p:cNvSpPr/>
                <p:nvPr/>
              </p:nvSpPr>
              <p:spPr>
                <a:xfrm>
                  <a:off x="10212870" y="3377399"/>
                  <a:ext cx="531272" cy="504660"/>
                </a:xfrm>
                <a:prstGeom prst="rect">
                  <a:avLst/>
                </a:prstGeom>
                <a:solidFill>
                  <a:srgbClr val="A5A5A5"/>
                </a:solidFill>
                <a:ln w="19050" cap="flat" cmpd="sng">
                  <a:solidFill>
                    <a:srgbClr val="A5A5A5"/>
                  </a:solidFill>
                  <a:prstDash val="solid"/>
                  <a:miter lim="8000"/>
                  <a:headEnd type="none" w="med" len="med"/>
                  <a:tailEnd type="none" w="med" len="med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fr-FR" sz="16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Calibri"/>
                      <a:cs typeface="Calibri"/>
                      <a:sym typeface="Calibri"/>
                    </a:rPr>
                    <a:t>Pow</a:t>
                  </a:r>
                  <a:endParaRPr kumimoji="0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" name="Shape 145">
                  <a:extLst>
                    <a:ext uri="{FF2B5EF4-FFF2-40B4-BE49-F238E27FC236}">
                      <a16:creationId xmlns:a16="http://schemas.microsoft.com/office/drawing/2014/main" id="{8722D16B-1CC2-4365-B81F-CAF9C7FA85F5}"/>
                    </a:ext>
                  </a:extLst>
                </p:cNvPr>
                <p:cNvSpPr/>
                <p:nvPr/>
              </p:nvSpPr>
              <p:spPr>
                <a:xfrm>
                  <a:off x="10839331" y="3383720"/>
                  <a:ext cx="1105221" cy="498339"/>
                </a:xfrm>
                <a:prstGeom prst="rect">
                  <a:avLst/>
                </a:prstGeom>
                <a:solidFill>
                  <a:srgbClr val="A5A5A5"/>
                </a:solidFill>
                <a:ln w="19050" cap="flat" cmpd="sng">
                  <a:solidFill>
                    <a:srgbClr val="A5A5A5"/>
                  </a:solidFill>
                  <a:prstDash val="solid"/>
                  <a:miter lim="8000"/>
                  <a:headEnd type="none" w="med" len="med"/>
                  <a:tailEnd type="none" w="med" len="med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6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Calibri"/>
                      <a:cs typeface="Calibri"/>
                      <a:sym typeface="Calibri"/>
                    </a:rPr>
                    <a:t>Preferences</a:t>
                  </a:r>
                  <a:endParaRPr kumimoji="0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82" name="Image 24">
                  <a:extLst>
                    <a:ext uri="{FF2B5EF4-FFF2-40B4-BE49-F238E27FC236}">
                      <a16:creationId xmlns:a16="http://schemas.microsoft.com/office/drawing/2014/main" id="{A81B2069-69F3-4D8A-A3C2-EDD12632FB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096902" y="5867970"/>
                  <a:ext cx="733594" cy="11337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" name="Shape 146">
                  <a:extLst>
                    <a:ext uri="{FF2B5EF4-FFF2-40B4-BE49-F238E27FC236}">
                      <a16:creationId xmlns:a16="http://schemas.microsoft.com/office/drawing/2014/main" id="{C78AA56D-8A47-477C-973D-8F0B54D690C9}"/>
                    </a:ext>
                  </a:extLst>
                </p:cNvPr>
                <p:cNvSpPr/>
                <p:nvPr/>
              </p:nvSpPr>
              <p:spPr>
                <a:xfrm>
                  <a:off x="10418129" y="4566679"/>
                  <a:ext cx="982471" cy="757704"/>
                </a:xfrm>
                <a:prstGeom prst="rect">
                  <a:avLst/>
                </a:prstGeom>
                <a:solidFill>
                  <a:srgbClr val="A5A5A5"/>
                </a:solidFill>
                <a:ln w="19050" cap="flat" cmpd="sng">
                  <a:solidFill>
                    <a:srgbClr val="A5A5A5"/>
                  </a:solidFill>
                  <a:prstDash val="solid"/>
                  <a:miter lim="8000"/>
                  <a:headEnd type="none" w="med" len="med"/>
                  <a:tailEnd type="none" w="med" len="med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6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Calibri"/>
                      <a:cs typeface="Calibri"/>
                      <a:sym typeface="Calibri"/>
                    </a:rPr>
                    <a:t>Decisional</a:t>
                  </a:r>
                  <a:r>
                    <a:rPr kumimoji="0" lang="fr-FR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Calibri"/>
                      <a:cs typeface="Calibri"/>
                      <a:sym typeface="Calibri"/>
                    </a:rPr>
                    <a:t> model</a:t>
                  </a:r>
                  <a:endParaRPr kumimoji="0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" name="Flèche : bas 2">
                <a:extLst>
                  <a:ext uri="{FF2B5EF4-FFF2-40B4-BE49-F238E27FC236}">
                    <a16:creationId xmlns:a16="http://schemas.microsoft.com/office/drawing/2014/main" id="{C565F755-2A7C-4E21-BE66-6C0B70658F54}"/>
                  </a:ext>
                </a:extLst>
              </p:cNvPr>
              <p:cNvSpPr/>
              <p:nvPr/>
            </p:nvSpPr>
            <p:spPr>
              <a:xfrm>
                <a:off x="4081493" y="4539404"/>
                <a:ext cx="392430" cy="298761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80" name="Shape 167">
              <a:extLst>
                <a:ext uri="{FF2B5EF4-FFF2-40B4-BE49-F238E27FC236}">
                  <a16:creationId xmlns:a16="http://schemas.microsoft.com/office/drawing/2014/main" id="{2215DDEF-CDB3-4C81-B453-8859183FCCC4}"/>
                </a:ext>
              </a:extLst>
            </p:cNvPr>
            <p:cNvSpPr/>
            <p:nvPr/>
          </p:nvSpPr>
          <p:spPr>
            <a:xfrm>
              <a:off x="2455031" y="3140436"/>
              <a:ext cx="509843" cy="49041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noFill/>
              <a:prstDash val="solid"/>
              <a:miter lim="8000"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r-FR" sz="2000" b="1" kern="0" dirty="0">
                  <a:solidFill>
                    <a:schemeClr val="bg2"/>
                  </a:solidFill>
                  <a:latin typeface="Arial"/>
                  <a:cs typeface="Arial"/>
                  <a:sym typeface="Arial"/>
                </a:rPr>
                <a:t>2</a:t>
              </a:r>
              <a:endParaRPr sz="2000" b="1" kern="0" dirty="0">
                <a:solidFill>
                  <a:schemeClr val="bg2"/>
                </a:solidFill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F20D3ECF-A354-4419-8E98-DBC7AC6A7D13}"/>
              </a:ext>
            </a:extLst>
          </p:cNvPr>
          <p:cNvCxnSpPr>
            <a:cxnSpLocks/>
            <a:stCxn id="49" idx="1"/>
            <a:endCxn id="75" idx="3"/>
          </p:cNvCxnSpPr>
          <p:nvPr/>
        </p:nvCxnSpPr>
        <p:spPr>
          <a:xfrm flipH="1" flipV="1">
            <a:off x="2220211" y="4388139"/>
            <a:ext cx="1011033" cy="1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B49D7645-02BF-427D-8534-F1AB927C36B8}"/>
              </a:ext>
            </a:extLst>
          </p:cNvPr>
          <p:cNvCxnSpPr>
            <a:cxnSpLocks/>
            <a:stCxn id="75" idx="0"/>
            <a:endCxn id="58" idx="1"/>
          </p:cNvCxnSpPr>
          <p:nvPr/>
        </p:nvCxnSpPr>
        <p:spPr>
          <a:xfrm rot="5400000" flipH="1" flipV="1">
            <a:off x="3256431" y="893458"/>
            <a:ext cx="1096896" cy="527167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Shape 153">
            <a:extLst>
              <a:ext uri="{FF2B5EF4-FFF2-40B4-BE49-F238E27FC236}">
                <a16:creationId xmlns:a16="http://schemas.microsoft.com/office/drawing/2014/main" id="{CD911A49-355F-479A-AF57-FB14D191E7F3}"/>
              </a:ext>
            </a:extLst>
          </p:cNvPr>
          <p:cNvSpPr/>
          <p:nvPr/>
        </p:nvSpPr>
        <p:spPr>
          <a:xfrm>
            <a:off x="907654" y="2744838"/>
            <a:ext cx="509844" cy="488178"/>
          </a:xfrm>
          <a:prstGeom prst="ellipse">
            <a:avLst/>
          </a:prstGeom>
          <a:solidFill>
            <a:schemeClr val="tx2">
              <a:lumMod val="75000"/>
            </a:schemeClr>
          </a:solidFill>
          <a:ln w="12700" cap="flat" cmpd="sng">
            <a:noFill/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2000" b="1" kern="0" dirty="0">
                <a:solidFill>
                  <a:schemeClr val="bg2"/>
                </a:solidFill>
                <a:latin typeface="Arial"/>
                <a:cs typeface="Arial"/>
                <a:sym typeface="Arial"/>
              </a:rPr>
              <a:t>3</a:t>
            </a:r>
            <a:endParaRPr sz="2000" b="1" kern="0" dirty="0">
              <a:solidFill>
                <a:schemeClr val="bg2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1" name="Shape 147">
            <a:extLst>
              <a:ext uri="{FF2B5EF4-FFF2-40B4-BE49-F238E27FC236}">
                <a16:creationId xmlns:a16="http://schemas.microsoft.com/office/drawing/2014/main" id="{E8DC3226-6B39-4547-B6E3-6B3EC0CCCD83}"/>
              </a:ext>
            </a:extLst>
          </p:cNvPr>
          <p:cNvSpPr/>
          <p:nvPr/>
        </p:nvSpPr>
        <p:spPr>
          <a:xfrm>
            <a:off x="6440715" y="2806621"/>
            <a:ext cx="679418" cy="346889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 cap="flat" cmpd="sng">
            <a:solidFill>
              <a:schemeClr val="tx2">
                <a:lumMod val="75000"/>
              </a:schemeClr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Calibri"/>
                <a:cs typeface="Calibri"/>
                <a:sym typeface="Calibri"/>
              </a:rPr>
              <a:t>Pow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Calibri"/>
              <a:cs typeface="Calibri"/>
              <a:sym typeface="Calibri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34CB4B-A59C-4A8D-B676-F78A8CF1C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63</a:t>
            </a:fld>
            <a:endParaRPr lang="fr-FR" dirty="0"/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0610EC82-E56C-47EC-9F25-A4FF00BA203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851" y="1562269"/>
            <a:ext cx="930813" cy="864105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8E08D179-17A8-4631-98A9-631B22D136C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944" y="5771405"/>
            <a:ext cx="930813" cy="864105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D1EC09D1-D26A-4B62-88CA-C5B74C2233F3}"/>
              </a:ext>
            </a:extLst>
          </p:cNvPr>
          <p:cNvSpPr/>
          <p:nvPr/>
        </p:nvSpPr>
        <p:spPr>
          <a:xfrm>
            <a:off x="1173311" y="1678167"/>
            <a:ext cx="2167401" cy="10058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/>
                </a:solidFill>
              </a:rPr>
              <a:t>Validation</a:t>
            </a:r>
          </a:p>
          <a:p>
            <a:pPr algn="ctr"/>
            <a:r>
              <a:rPr lang="fr-FR" sz="2000" b="1" dirty="0">
                <a:solidFill>
                  <a:schemeClr val="tx1"/>
                </a:solidFill>
              </a:rPr>
              <a:t>Human/agent</a:t>
            </a: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05886CF6-1CC7-480D-85CD-586E6192EAF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4" y="1950597"/>
            <a:ext cx="930813" cy="86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715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E6BC2FF2-D9B6-4831-B3EF-D3B42C0ED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26" y="151952"/>
            <a:ext cx="11868874" cy="1064475"/>
          </a:xfrm>
        </p:spPr>
        <p:txBody>
          <a:bodyPr>
            <a:normAutofit/>
          </a:bodyPr>
          <a:lstStyle/>
          <a:p>
            <a:r>
              <a:rPr lang="en-US" sz="2800" b="1" cap="all" dirty="0">
                <a:solidFill>
                  <a:srgbClr val="FFC000"/>
                </a:solidFill>
                <a:latin typeface="Open Sans" panose="020B0606030504020204" pitchFamily="34" charset="0"/>
              </a:rPr>
              <a:t>perspective:</a:t>
            </a:r>
            <a:r>
              <a:rPr lang="en-US" sz="28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 what’s next ?</a:t>
            </a:r>
            <a:endParaRPr lang="fr-FR" sz="2800" b="1" cap="all" dirty="0">
              <a:solidFill>
                <a:srgbClr val="2F3A46"/>
              </a:solidFill>
              <a:latin typeface="Open Sans" panose="020B0606030504020204" pitchFamily="34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5E07D3C-21C8-42D0-BC56-AD261A6CB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4950" y="6356350"/>
            <a:ext cx="2743200" cy="365125"/>
          </a:xfrm>
        </p:spPr>
        <p:txBody>
          <a:bodyPr/>
          <a:lstStyle/>
          <a:p>
            <a:fld id="{830C4335-9913-4F80-B9D7-EA4FD23BFB5C}" type="slidenum">
              <a:rPr lang="fr-FR" smtClean="0"/>
              <a:pPr/>
              <a:t>64</a:t>
            </a:fld>
            <a:endParaRPr lang="fr-FR" dirty="0"/>
          </a:p>
        </p:txBody>
      </p:sp>
      <p:sp>
        <p:nvSpPr>
          <p:cNvPr id="42" name="Freeform: Shape 43">
            <a:extLst>
              <a:ext uri="{FF2B5EF4-FFF2-40B4-BE49-F238E27FC236}">
                <a16:creationId xmlns:a16="http://schemas.microsoft.com/office/drawing/2014/main" id="{0F98BE0F-4AD3-43F5-8080-91C7842DEE79}"/>
              </a:ext>
            </a:extLst>
          </p:cNvPr>
          <p:cNvSpPr>
            <a:spLocks/>
          </p:cNvSpPr>
          <p:nvPr/>
        </p:nvSpPr>
        <p:spPr bwMode="auto">
          <a:xfrm>
            <a:off x="7301345" y="5348002"/>
            <a:ext cx="2576805" cy="1008348"/>
          </a:xfrm>
          <a:custGeom>
            <a:avLst/>
            <a:gdLst>
              <a:gd name="connsiteX0" fmla="*/ 0 w 3431180"/>
              <a:gd name="connsiteY0" fmla="*/ 0 h 1056304"/>
              <a:gd name="connsiteX1" fmla="*/ 1254602 w 3431180"/>
              <a:gd name="connsiteY1" fmla="*/ 0 h 1056304"/>
              <a:gd name="connsiteX2" fmla="*/ 1758828 w 3431180"/>
              <a:gd name="connsiteY2" fmla="*/ 244685 h 1056304"/>
              <a:gd name="connsiteX3" fmla="*/ 1758828 w 3431180"/>
              <a:gd name="connsiteY3" fmla="*/ 244353 h 1056304"/>
              <a:gd name="connsiteX4" fmla="*/ 3431180 w 3431180"/>
              <a:gd name="connsiteY4" fmla="*/ 1056304 h 1056304"/>
              <a:gd name="connsiteX5" fmla="*/ 878250 w 3431180"/>
              <a:gd name="connsiteY5" fmla="*/ 1056304 h 1056304"/>
              <a:gd name="connsiteX6" fmla="*/ 878248 w 3431180"/>
              <a:gd name="connsiteY6" fmla="*/ 1056303 h 1056304"/>
              <a:gd name="connsiteX7" fmla="*/ 234666 w 3431180"/>
              <a:gd name="connsiteY7" fmla="*/ 1056303 h 1056304"/>
              <a:gd name="connsiteX0" fmla="*/ 0 w 3431180"/>
              <a:gd name="connsiteY0" fmla="*/ 0 h 1056304"/>
              <a:gd name="connsiteX1" fmla="*/ 1254602 w 3431180"/>
              <a:gd name="connsiteY1" fmla="*/ 0 h 1056304"/>
              <a:gd name="connsiteX2" fmla="*/ 1758828 w 3431180"/>
              <a:gd name="connsiteY2" fmla="*/ 244685 h 1056304"/>
              <a:gd name="connsiteX3" fmla="*/ 3431180 w 3431180"/>
              <a:gd name="connsiteY3" fmla="*/ 1056304 h 1056304"/>
              <a:gd name="connsiteX4" fmla="*/ 878250 w 3431180"/>
              <a:gd name="connsiteY4" fmla="*/ 1056304 h 1056304"/>
              <a:gd name="connsiteX5" fmla="*/ 878248 w 3431180"/>
              <a:gd name="connsiteY5" fmla="*/ 1056303 h 1056304"/>
              <a:gd name="connsiteX6" fmla="*/ 234666 w 3431180"/>
              <a:gd name="connsiteY6" fmla="*/ 1056303 h 1056304"/>
              <a:gd name="connsiteX7" fmla="*/ 0 w 3431180"/>
              <a:gd name="connsiteY7" fmla="*/ 0 h 1056304"/>
              <a:gd name="connsiteX0" fmla="*/ 0 w 3431180"/>
              <a:gd name="connsiteY0" fmla="*/ 0 h 1056304"/>
              <a:gd name="connsiteX1" fmla="*/ 1254602 w 3431180"/>
              <a:gd name="connsiteY1" fmla="*/ 0 h 1056304"/>
              <a:gd name="connsiteX2" fmla="*/ 3431180 w 3431180"/>
              <a:gd name="connsiteY2" fmla="*/ 1056304 h 1056304"/>
              <a:gd name="connsiteX3" fmla="*/ 878250 w 3431180"/>
              <a:gd name="connsiteY3" fmla="*/ 1056304 h 1056304"/>
              <a:gd name="connsiteX4" fmla="*/ 878248 w 3431180"/>
              <a:gd name="connsiteY4" fmla="*/ 1056303 h 1056304"/>
              <a:gd name="connsiteX5" fmla="*/ 234666 w 3431180"/>
              <a:gd name="connsiteY5" fmla="*/ 1056303 h 1056304"/>
              <a:gd name="connsiteX6" fmla="*/ 0 w 3431180"/>
              <a:gd name="connsiteY6" fmla="*/ 0 h 105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1180" h="1056304">
                <a:moveTo>
                  <a:pt x="0" y="0"/>
                </a:moveTo>
                <a:lnTo>
                  <a:pt x="1254602" y="0"/>
                </a:lnTo>
                <a:lnTo>
                  <a:pt x="3431180" y="1056304"/>
                </a:lnTo>
                <a:lnTo>
                  <a:pt x="878250" y="1056304"/>
                </a:lnTo>
                <a:cubicBezTo>
                  <a:pt x="878249" y="1056304"/>
                  <a:pt x="878249" y="1056303"/>
                  <a:pt x="878248" y="1056303"/>
                </a:cubicBezTo>
                <a:lnTo>
                  <a:pt x="234666" y="10563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3" name="Freeform 24">
            <a:extLst>
              <a:ext uri="{FF2B5EF4-FFF2-40B4-BE49-F238E27FC236}">
                <a16:creationId xmlns:a16="http://schemas.microsoft.com/office/drawing/2014/main" id="{B9D3B52E-4D6B-4A81-B5C6-0792B6583CE7}"/>
              </a:ext>
            </a:extLst>
          </p:cNvPr>
          <p:cNvSpPr>
            <a:spLocks/>
          </p:cNvSpPr>
          <p:nvPr/>
        </p:nvSpPr>
        <p:spPr bwMode="auto">
          <a:xfrm>
            <a:off x="5383283" y="3824823"/>
            <a:ext cx="1453702" cy="1416605"/>
          </a:xfrm>
          <a:custGeom>
            <a:avLst/>
            <a:gdLst>
              <a:gd name="T0" fmla="*/ 2009 w 3380"/>
              <a:gd name="T1" fmla="*/ 1204 h 2594"/>
              <a:gd name="T2" fmla="*/ 3380 w 3380"/>
              <a:gd name="T3" fmla="*/ 1204 h 2594"/>
              <a:gd name="T4" fmla="*/ 892 w 3380"/>
              <a:gd name="T5" fmla="*/ 0 h 2594"/>
              <a:gd name="T6" fmla="*/ 0 w 3380"/>
              <a:gd name="T7" fmla="*/ 0 h 2594"/>
              <a:gd name="T8" fmla="*/ 187 w 3380"/>
              <a:gd name="T9" fmla="*/ 845 h 2594"/>
              <a:gd name="T10" fmla="*/ 2319 w 3380"/>
              <a:gd name="T11" fmla="*/ 2594 h 2594"/>
              <a:gd name="T12" fmla="*/ 2009 w 3380"/>
              <a:gd name="T13" fmla="*/ 1204 h 2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80" h="2594">
                <a:moveTo>
                  <a:pt x="2009" y="1204"/>
                </a:moveTo>
                <a:lnTo>
                  <a:pt x="3380" y="1204"/>
                </a:lnTo>
                <a:lnTo>
                  <a:pt x="892" y="0"/>
                </a:lnTo>
                <a:lnTo>
                  <a:pt x="0" y="0"/>
                </a:lnTo>
                <a:lnTo>
                  <a:pt x="187" y="845"/>
                </a:lnTo>
                <a:lnTo>
                  <a:pt x="2319" y="2594"/>
                </a:lnTo>
                <a:lnTo>
                  <a:pt x="2009" y="1204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4" name="Freeform 25">
            <a:extLst>
              <a:ext uri="{FF2B5EF4-FFF2-40B4-BE49-F238E27FC236}">
                <a16:creationId xmlns:a16="http://schemas.microsoft.com/office/drawing/2014/main" id="{D58C189E-BD90-4AD6-8220-FE4E144F079A}"/>
              </a:ext>
            </a:extLst>
          </p:cNvPr>
          <p:cNvSpPr>
            <a:spLocks/>
          </p:cNvSpPr>
          <p:nvPr/>
        </p:nvSpPr>
        <p:spPr bwMode="auto">
          <a:xfrm>
            <a:off x="4595163" y="3218176"/>
            <a:ext cx="1013851" cy="967358"/>
          </a:xfrm>
          <a:custGeom>
            <a:avLst/>
            <a:gdLst>
              <a:gd name="T0" fmla="*/ 1611 w 2358"/>
              <a:gd name="T1" fmla="*/ 930 h 1769"/>
              <a:gd name="T2" fmla="*/ 2358 w 2358"/>
              <a:gd name="T3" fmla="*/ 930 h 1769"/>
              <a:gd name="T4" fmla="*/ 482 w 2358"/>
              <a:gd name="T5" fmla="*/ 22 h 1769"/>
              <a:gd name="T6" fmla="*/ 0 w 2358"/>
              <a:gd name="T7" fmla="*/ 0 h 1769"/>
              <a:gd name="T8" fmla="*/ 187 w 2358"/>
              <a:gd name="T9" fmla="*/ 448 h 1769"/>
              <a:gd name="T10" fmla="*/ 1798 w 2358"/>
              <a:gd name="T11" fmla="*/ 1769 h 1769"/>
              <a:gd name="T12" fmla="*/ 1611 w 2358"/>
              <a:gd name="T13" fmla="*/ 930 h 1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8" h="1769">
                <a:moveTo>
                  <a:pt x="1611" y="930"/>
                </a:moveTo>
                <a:lnTo>
                  <a:pt x="2358" y="930"/>
                </a:lnTo>
                <a:lnTo>
                  <a:pt x="482" y="22"/>
                </a:lnTo>
                <a:lnTo>
                  <a:pt x="0" y="0"/>
                </a:lnTo>
                <a:lnTo>
                  <a:pt x="187" y="448"/>
                </a:lnTo>
                <a:lnTo>
                  <a:pt x="1798" y="1769"/>
                </a:lnTo>
                <a:lnTo>
                  <a:pt x="1611" y="9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5" name="Freeform 26">
            <a:extLst>
              <a:ext uri="{FF2B5EF4-FFF2-40B4-BE49-F238E27FC236}">
                <a16:creationId xmlns:a16="http://schemas.microsoft.com/office/drawing/2014/main" id="{3EB25EA5-22A5-499F-86D4-4730C1CE05A8}"/>
              </a:ext>
            </a:extLst>
          </p:cNvPr>
          <p:cNvSpPr>
            <a:spLocks/>
          </p:cNvSpPr>
          <p:nvPr/>
        </p:nvSpPr>
        <p:spPr bwMode="auto">
          <a:xfrm>
            <a:off x="3948930" y="2704984"/>
            <a:ext cx="678481" cy="626323"/>
          </a:xfrm>
          <a:custGeom>
            <a:avLst/>
            <a:gdLst>
              <a:gd name="T0" fmla="*/ 1231 w 1578"/>
              <a:gd name="T1" fmla="*/ 748 h 1145"/>
              <a:gd name="T2" fmla="*/ 1578 w 1578"/>
              <a:gd name="T3" fmla="*/ 764 h 1145"/>
              <a:gd name="T4" fmla="*/ 0 w 1578"/>
              <a:gd name="T5" fmla="*/ 0 h 1145"/>
              <a:gd name="T6" fmla="*/ 1396 w 1578"/>
              <a:gd name="T7" fmla="*/ 1145 h 1145"/>
              <a:gd name="T8" fmla="*/ 1231 w 1578"/>
              <a:gd name="T9" fmla="*/ 748 h 1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78" h="1145">
                <a:moveTo>
                  <a:pt x="1231" y="748"/>
                </a:moveTo>
                <a:lnTo>
                  <a:pt x="1578" y="764"/>
                </a:lnTo>
                <a:lnTo>
                  <a:pt x="0" y="0"/>
                </a:lnTo>
                <a:lnTo>
                  <a:pt x="1396" y="1145"/>
                </a:lnTo>
                <a:lnTo>
                  <a:pt x="1231" y="74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9" name="Freeform 28">
            <a:extLst>
              <a:ext uri="{FF2B5EF4-FFF2-40B4-BE49-F238E27FC236}">
                <a16:creationId xmlns:a16="http://schemas.microsoft.com/office/drawing/2014/main" id="{BC656291-EB6B-4CCA-A6B7-5AC666FC1A11}"/>
              </a:ext>
            </a:extLst>
          </p:cNvPr>
          <p:cNvSpPr>
            <a:spLocks/>
          </p:cNvSpPr>
          <p:nvPr/>
        </p:nvSpPr>
        <p:spPr bwMode="auto">
          <a:xfrm>
            <a:off x="6342958" y="4580675"/>
            <a:ext cx="1702650" cy="1687138"/>
          </a:xfrm>
          <a:custGeom>
            <a:avLst/>
            <a:gdLst>
              <a:gd name="T0" fmla="*/ 1950 w 3959"/>
              <a:gd name="T1" fmla="*/ 1182 h 3087"/>
              <a:gd name="T2" fmla="*/ 3959 w 3959"/>
              <a:gd name="T3" fmla="*/ 1182 h 3087"/>
              <a:gd name="T4" fmla="*/ 1518 w 3959"/>
              <a:gd name="T5" fmla="*/ 0 h 3087"/>
              <a:gd name="T6" fmla="*/ 0 w 3959"/>
              <a:gd name="T7" fmla="*/ 0 h 3087"/>
              <a:gd name="T8" fmla="*/ 311 w 3959"/>
              <a:gd name="T9" fmla="*/ 1395 h 3087"/>
              <a:gd name="T10" fmla="*/ 2374 w 3959"/>
              <a:gd name="T11" fmla="*/ 3087 h 3087"/>
              <a:gd name="T12" fmla="*/ 1950 w 3959"/>
              <a:gd name="T13" fmla="*/ 1182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59" h="3087">
                <a:moveTo>
                  <a:pt x="1950" y="1182"/>
                </a:moveTo>
                <a:lnTo>
                  <a:pt x="3959" y="1182"/>
                </a:lnTo>
                <a:lnTo>
                  <a:pt x="1518" y="0"/>
                </a:lnTo>
                <a:lnTo>
                  <a:pt x="0" y="0"/>
                </a:lnTo>
                <a:lnTo>
                  <a:pt x="311" y="1395"/>
                </a:lnTo>
                <a:lnTo>
                  <a:pt x="2374" y="3087"/>
                </a:lnTo>
                <a:lnTo>
                  <a:pt x="1950" y="118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0" name="Freeform 43">
            <a:extLst>
              <a:ext uri="{FF2B5EF4-FFF2-40B4-BE49-F238E27FC236}">
                <a16:creationId xmlns:a16="http://schemas.microsoft.com/office/drawing/2014/main" id="{FB70C9E4-B4E8-4629-A756-28D44FB7A9BA}"/>
              </a:ext>
            </a:extLst>
          </p:cNvPr>
          <p:cNvSpPr>
            <a:spLocks/>
          </p:cNvSpPr>
          <p:nvPr/>
        </p:nvSpPr>
        <p:spPr bwMode="auto">
          <a:xfrm>
            <a:off x="7547713" y="5567707"/>
            <a:ext cx="715887" cy="301684"/>
          </a:xfrm>
          <a:custGeom>
            <a:avLst/>
            <a:gdLst>
              <a:gd name="T0" fmla="*/ 1664 w 1664"/>
              <a:gd name="T1" fmla="*/ 276 h 551"/>
              <a:gd name="T2" fmla="*/ 1662 w 1664"/>
              <a:gd name="T3" fmla="*/ 291 h 551"/>
              <a:gd name="T4" fmla="*/ 1654 w 1664"/>
              <a:gd name="T5" fmla="*/ 318 h 551"/>
              <a:gd name="T6" fmla="*/ 1628 w 1664"/>
              <a:gd name="T7" fmla="*/ 358 h 551"/>
              <a:gd name="T8" fmla="*/ 1565 w 1664"/>
              <a:gd name="T9" fmla="*/ 407 h 551"/>
              <a:gd name="T10" fmla="*/ 1474 w 1664"/>
              <a:gd name="T11" fmla="*/ 452 h 551"/>
              <a:gd name="T12" fmla="*/ 1362 w 1664"/>
              <a:gd name="T13" fmla="*/ 489 h 551"/>
              <a:gd name="T14" fmla="*/ 1229 w 1664"/>
              <a:gd name="T15" fmla="*/ 519 h 551"/>
              <a:gd name="T16" fmla="*/ 1079 w 1664"/>
              <a:gd name="T17" fmla="*/ 539 h 551"/>
              <a:gd name="T18" fmla="*/ 917 w 1664"/>
              <a:gd name="T19" fmla="*/ 551 h 551"/>
              <a:gd name="T20" fmla="*/ 832 w 1664"/>
              <a:gd name="T21" fmla="*/ 551 h 551"/>
              <a:gd name="T22" fmla="*/ 747 w 1664"/>
              <a:gd name="T23" fmla="*/ 551 h 551"/>
              <a:gd name="T24" fmla="*/ 584 w 1664"/>
              <a:gd name="T25" fmla="*/ 539 h 551"/>
              <a:gd name="T26" fmla="*/ 435 w 1664"/>
              <a:gd name="T27" fmla="*/ 519 h 551"/>
              <a:gd name="T28" fmla="*/ 302 w 1664"/>
              <a:gd name="T29" fmla="*/ 489 h 551"/>
              <a:gd name="T30" fmla="*/ 190 w 1664"/>
              <a:gd name="T31" fmla="*/ 452 h 551"/>
              <a:gd name="T32" fmla="*/ 99 w 1664"/>
              <a:gd name="T33" fmla="*/ 407 h 551"/>
              <a:gd name="T34" fmla="*/ 37 w 1664"/>
              <a:gd name="T35" fmla="*/ 358 h 551"/>
              <a:gd name="T36" fmla="*/ 10 w 1664"/>
              <a:gd name="T37" fmla="*/ 318 h 551"/>
              <a:gd name="T38" fmla="*/ 1 w 1664"/>
              <a:gd name="T39" fmla="*/ 291 h 551"/>
              <a:gd name="T40" fmla="*/ 0 w 1664"/>
              <a:gd name="T41" fmla="*/ 276 h 551"/>
              <a:gd name="T42" fmla="*/ 1 w 1664"/>
              <a:gd name="T43" fmla="*/ 262 h 551"/>
              <a:gd name="T44" fmla="*/ 10 w 1664"/>
              <a:gd name="T45" fmla="*/ 234 h 551"/>
              <a:gd name="T46" fmla="*/ 37 w 1664"/>
              <a:gd name="T47" fmla="*/ 194 h 551"/>
              <a:gd name="T48" fmla="*/ 99 w 1664"/>
              <a:gd name="T49" fmla="*/ 144 h 551"/>
              <a:gd name="T50" fmla="*/ 190 w 1664"/>
              <a:gd name="T51" fmla="*/ 101 h 551"/>
              <a:gd name="T52" fmla="*/ 302 w 1664"/>
              <a:gd name="T53" fmla="*/ 63 h 551"/>
              <a:gd name="T54" fmla="*/ 435 w 1664"/>
              <a:gd name="T55" fmla="*/ 33 h 551"/>
              <a:gd name="T56" fmla="*/ 584 w 1664"/>
              <a:gd name="T57" fmla="*/ 13 h 551"/>
              <a:gd name="T58" fmla="*/ 747 w 1664"/>
              <a:gd name="T59" fmla="*/ 1 h 551"/>
              <a:gd name="T60" fmla="*/ 832 w 1664"/>
              <a:gd name="T61" fmla="*/ 0 h 551"/>
              <a:gd name="T62" fmla="*/ 917 w 1664"/>
              <a:gd name="T63" fmla="*/ 1 h 551"/>
              <a:gd name="T64" fmla="*/ 1079 w 1664"/>
              <a:gd name="T65" fmla="*/ 13 h 551"/>
              <a:gd name="T66" fmla="*/ 1229 w 1664"/>
              <a:gd name="T67" fmla="*/ 33 h 551"/>
              <a:gd name="T68" fmla="*/ 1362 w 1664"/>
              <a:gd name="T69" fmla="*/ 63 h 551"/>
              <a:gd name="T70" fmla="*/ 1474 w 1664"/>
              <a:gd name="T71" fmla="*/ 101 h 551"/>
              <a:gd name="T72" fmla="*/ 1565 w 1664"/>
              <a:gd name="T73" fmla="*/ 144 h 551"/>
              <a:gd name="T74" fmla="*/ 1628 w 1664"/>
              <a:gd name="T75" fmla="*/ 194 h 551"/>
              <a:gd name="T76" fmla="*/ 1654 w 1664"/>
              <a:gd name="T77" fmla="*/ 234 h 551"/>
              <a:gd name="T78" fmla="*/ 1662 w 1664"/>
              <a:gd name="T79" fmla="*/ 262 h 551"/>
              <a:gd name="T80" fmla="*/ 1664 w 1664"/>
              <a:gd name="T81" fmla="*/ 276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64" h="551">
                <a:moveTo>
                  <a:pt x="1664" y="276"/>
                </a:moveTo>
                <a:lnTo>
                  <a:pt x="1662" y="291"/>
                </a:lnTo>
                <a:lnTo>
                  <a:pt x="1654" y="318"/>
                </a:lnTo>
                <a:lnTo>
                  <a:pt x="1628" y="358"/>
                </a:lnTo>
                <a:lnTo>
                  <a:pt x="1565" y="407"/>
                </a:lnTo>
                <a:lnTo>
                  <a:pt x="1474" y="452"/>
                </a:lnTo>
                <a:lnTo>
                  <a:pt x="1362" y="489"/>
                </a:lnTo>
                <a:lnTo>
                  <a:pt x="1229" y="519"/>
                </a:lnTo>
                <a:lnTo>
                  <a:pt x="1079" y="539"/>
                </a:lnTo>
                <a:lnTo>
                  <a:pt x="917" y="551"/>
                </a:lnTo>
                <a:lnTo>
                  <a:pt x="832" y="551"/>
                </a:lnTo>
                <a:lnTo>
                  <a:pt x="747" y="551"/>
                </a:lnTo>
                <a:lnTo>
                  <a:pt x="584" y="539"/>
                </a:lnTo>
                <a:lnTo>
                  <a:pt x="435" y="519"/>
                </a:lnTo>
                <a:lnTo>
                  <a:pt x="302" y="489"/>
                </a:lnTo>
                <a:lnTo>
                  <a:pt x="190" y="452"/>
                </a:lnTo>
                <a:lnTo>
                  <a:pt x="99" y="407"/>
                </a:lnTo>
                <a:lnTo>
                  <a:pt x="37" y="358"/>
                </a:lnTo>
                <a:lnTo>
                  <a:pt x="10" y="318"/>
                </a:lnTo>
                <a:lnTo>
                  <a:pt x="1" y="291"/>
                </a:lnTo>
                <a:lnTo>
                  <a:pt x="0" y="276"/>
                </a:lnTo>
                <a:lnTo>
                  <a:pt x="1" y="262"/>
                </a:lnTo>
                <a:lnTo>
                  <a:pt x="10" y="234"/>
                </a:lnTo>
                <a:lnTo>
                  <a:pt x="37" y="194"/>
                </a:lnTo>
                <a:lnTo>
                  <a:pt x="99" y="144"/>
                </a:lnTo>
                <a:lnTo>
                  <a:pt x="190" y="101"/>
                </a:lnTo>
                <a:lnTo>
                  <a:pt x="302" y="63"/>
                </a:lnTo>
                <a:lnTo>
                  <a:pt x="435" y="33"/>
                </a:lnTo>
                <a:lnTo>
                  <a:pt x="584" y="13"/>
                </a:lnTo>
                <a:lnTo>
                  <a:pt x="747" y="1"/>
                </a:lnTo>
                <a:lnTo>
                  <a:pt x="832" y="0"/>
                </a:lnTo>
                <a:lnTo>
                  <a:pt x="917" y="1"/>
                </a:lnTo>
                <a:lnTo>
                  <a:pt x="1079" y="13"/>
                </a:lnTo>
                <a:lnTo>
                  <a:pt x="1229" y="33"/>
                </a:lnTo>
                <a:lnTo>
                  <a:pt x="1362" y="63"/>
                </a:lnTo>
                <a:lnTo>
                  <a:pt x="1474" y="101"/>
                </a:lnTo>
                <a:lnTo>
                  <a:pt x="1565" y="144"/>
                </a:lnTo>
                <a:lnTo>
                  <a:pt x="1628" y="194"/>
                </a:lnTo>
                <a:lnTo>
                  <a:pt x="1654" y="234"/>
                </a:lnTo>
                <a:lnTo>
                  <a:pt x="1662" y="262"/>
                </a:lnTo>
                <a:lnTo>
                  <a:pt x="1664" y="2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1" name="Freeform 44">
            <a:extLst>
              <a:ext uri="{FF2B5EF4-FFF2-40B4-BE49-F238E27FC236}">
                <a16:creationId xmlns:a16="http://schemas.microsoft.com/office/drawing/2014/main" id="{1930C11E-AA69-4199-B87C-88938A967DA0}"/>
              </a:ext>
            </a:extLst>
          </p:cNvPr>
          <p:cNvSpPr>
            <a:spLocks/>
          </p:cNvSpPr>
          <p:nvPr/>
        </p:nvSpPr>
        <p:spPr bwMode="auto">
          <a:xfrm>
            <a:off x="7650904" y="5626733"/>
            <a:ext cx="509506" cy="183634"/>
          </a:xfrm>
          <a:custGeom>
            <a:avLst/>
            <a:gdLst>
              <a:gd name="T0" fmla="*/ 1186 w 1186"/>
              <a:gd name="T1" fmla="*/ 168 h 336"/>
              <a:gd name="T2" fmla="*/ 1184 w 1186"/>
              <a:gd name="T3" fmla="*/ 185 h 336"/>
              <a:gd name="T4" fmla="*/ 1161 w 1186"/>
              <a:gd name="T5" fmla="*/ 218 h 336"/>
              <a:gd name="T6" fmla="*/ 1115 w 1186"/>
              <a:gd name="T7" fmla="*/ 249 h 336"/>
              <a:gd name="T8" fmla="*/ 1052 w 1186"/>
              <a:gd name="T9" fmla="*/ 275 h 336"/>
              <a:gd name="T10" fmla="*/ 971 w 1186"/>
              <a:gd name="T11" fmla="*/ 298 h 336"/>
              <a:gd name="T12" fmla="*/ 876 w 1186"/>
              <a:gd name="T13" fmla="*/ 316 h 336"/>
              <a:gd name="T14" fmla="*/ 770 w 1186"/>
              <a:gd name="T15" fmla="*/ 329 h 336"/>
              <a:gd name="T16" fmla="*/ 653 w 1186"/>
              <a:gd name="T17" fmla="*/ 335 h 336"/>
              <a:gd name="T18" fmla="*/ 593 w 1186"/>
              <a:gd name="T19" fmla="*/ 336 h 336"/>
              <a:gd name="T20" fmla="*/ 532 w 1186"/>
              <a:gd name="T21" fmla="*/ 335 h 336"/>
              <a:gd name="T22" fmla="*/ 416 w 1186"/>
              <a:gd name="T23" fmla="*/ 329 h 336"/>
              <a:gd name="T24" fmla="*/ 309 w 1186"/>
              <a:gd name="T25" fmla="*/ 316 h 336"/>
              <a:gd name="T26" fmla="*/ 214 w 1186"/>
              <a:gd name="T27" fmla="*/ 298 h 336"/>
              <a:gd name="T28" fmla="*/ 134 w 1186"/>
              <a:gd name="T29" fmla="*/ 275 h 336"/>
              <a:gd name="T30" fmla="*/ 70 w 1186"/>
              <a:gd name="T31" fmla="*/ 249 h 336"/>
              <a:gd name="T32" fmla="*/ 26 w 1186"/>
              <a:gd name="T33" fmla="*/ 218 h 336"/>
              <a:gd name="T34" fmla="*/ 1 w 1186"/>
              <a:gd name="T35" fmla="*/ 185 h 336"/>
              <a:gd name="T36" fmla="*/ 0 w 1186"/>
              <a:gd name="T37" fmla="*/ 168 h 336"/>
              <a:gd name="T38" fmla="*/ 1 w 1186"/>
              <a:gd name="T39" fmla="*/ 151 h 336"/>
              <a:gd name="T40" fmla="*/ 26 w 1186"/>
              <a:gd name="T41" fmla="*/ 118 h 336"/>
              <a:gd name="T42" fmla="*/ 70 w 1186"/>
              <a:gd name="T43" fmla="*/ 88 h 336"/>
              <a:gd name="T44" fmla="*/ 134 w 1186"/>
              <a:gd name="T45" fmla="*/ 62 h 336"/>
              <a:gd name="T46" fmla="*/ 214 w 1186"/>
              <a:gd name="T47" fmla="*/ 39 h 336"/>
              <a:gd name="T48" fmla="*/ 309 w 1186"/>
              <a:gd name="T49" fmla="*/ 20 h 336"/>
              <a:gd name="T50" fmla="*/ 416 w 1186"/>
              <a:gd name="T51" fmla="*/ 7 h 336"/>
              <a:gd name="T52" fmla="*/ 532 w 1186"/>
              <a:gd name="T53" fmla="*/ 1 h 336"/>
              <a:gd name="T54" fmla="*/ 593 w 1186"/>
              <a:gd name="T55" fmla="*/ 0 h 336"/>
              <a:gd name="T56" fmla="*/ 653 w 1186"/>
              <a:gd name="T57" fmla="*/ 1 h 336"/>
              <a:gd name="T58" fmla="*/ 770 w 1186"/>
              <a:gd name="T59" fmla="*/ 7 h 336"/>
              <a:gd name="T60" fmla="*/ 876 w 1186"/>
              <a:gd name="T61" fmla="*/ 20 h 336"/>
              <a:gd name="T62" fmla="*/ 971 w 1186"/>
              <a:gd name="T63" fmla="*/ 39 h 336"/>
              <a:gd name="T64" fmla="*/ 1052 w 1186"/>
              <a:gd name="T65" fmla="*/ 62 h 336"/>
              <a:gd name="T66" fmla="*/ 1115 w 1186"/>
              <a:gd name="T67" fmla="*/ 88 h 336"/>
              <a:gd name="T68" fmla="*/ 1161 w 1186"/>
              <a:gd name="T69" fmla="*/ 118 h 336"/>
              <a:gd name="T70" fmla="*/ 1184 w 1186"/>
              <a:gd name="T71" fmla="*/ 151 h 336"/>
              <a:gd name="T72" fmla="*/ 1186 w 1186"/>
              <a:gd name="T73" fmla="*/ 16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86" h="336">
                <a:moveTo>
                  <a:pt x="1186" y="168"/>
                </a:moveTo>
                <a:lnTo>
                  <a:pt x="1184" y="185"/>
                </a:lnTo>
                <a:lnTo>
                  <a:pt x="1161" y="218"/>
                </a:lnTo>
                <a:lnTo>
                  <a:pt x="1115" y="249"/>
                </a:lnTo>
                <a:lnTo>
                  <a:pt x="1052" y="275"/>
                </a:lnTo>
                <a:lnTo>
                  <a:pt x="971" y="298"/>
                </a:lnTo>
                <a:lnTo>
                  <a:pt x="876" y="316"/>
                </a:lnTo>
                <a:lnTo>
                  <a:pt x="770" y="329"/>
                </a:lnTo>
                <a:lnTo>
                  <a:pt x="653" y="335"/>
                </a:lnTo>
                <a:lnTo>
                  <a:pt x="593" y="336"/>
                </a:lnTo>
                <a:lnTo>
                  <a:pt x="532" y="335"/>
                </a:lnTo>
                <a:lnTo>
                  <a:pt x="416" y="329"/>
                </a:lnTo>
                <a:lnTo>
                  <a:pt x="309" y="316"/>
                </a:lnTo>
                <a:lnTo>
                  <a:pt x="214" y="298"/>
                </a:lnTo>
                <a:lnTo>
                  <a:pt x="134" y="275"/>
                </a:lnTo>
                <a:lnTo>
                  <a:pt x="70" y="249"/>
                </a:lnTo>
                <a:lnTo>
                  <a:pt x="26" y="218"/>
                </a:lnTo>
                <a:lnTo>
                  <a:pt x="1" y="185"/>
                </a:lnTo>
                <a:lnTo>
                  <a:pt x="0" y="168"/>
                </a:lnTo>
                <a:lnTo>
                  <a:pt x="1" y="151"/>
                </a:lnTo>
                <a:lnTo>
                  <a:pt x="26" y="118"/>
                </a:lnTo>
                <a:lnTo>
                  <a:pt x="70" y="88"/>
                </a:lnTo>
                <a:lnTo>
                  <a:pt x="134" y="62"/>
                </a:lnTo>
                <a:lnTo>
                  <a:pt x="214" y="39"/>
                </a:lnTo>
                <a:lnTo>
                  <a:pt x="309" y="20"/>
                </a:lnTo>
                <a:lnTo>
                  <a:pt x="416" y="7"/>
                </a:lnTo>
                <a:lnTo>
                  <a:pt x="532" y="1"/>
                </a:lnTo>
                <a:lnTo>
                  <a:pt x="593" y="0"/>
                </a:lnTo>
                <a:lnTo>
                  <a:pt x="653" y="1"/>
                </a:lnTo>
                <a:lnTo>
                  <a:pt x="770" y="7"/>
                </a:lnTo>
                <a:lnTo>
                  <a:pt x="876" y="20"/>
                </a:lnTo>
                <a:lnTo>
                  <a:pt x="971" y="39"/>
                </a:lnTo>
                <a:lnTo>
                  <a:pt x="1052" y="62"/>
                </a:lnTo>
                <a:lnTo>
                  <a:pt x="1115" y="88"/>
                </a:lnTo>
                <a:lnTo>
                  <a:pt x="1161" y="118"/>
                </a:lnTo>
                <a:lnTo>
                  <a:pt x="1184" y="151"/>
                </a:lnTo>
                <a:lnTo>
                  <a:pt x="1186" y="16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2" name="Freeform 154">
            <a:extLst>
              <a:ext uri="{FF2B5EF4-FFF2-40B4-BE49-F238E27FC236}">
                <a16:creationId xmlns:a16="http://schemas.microsoft.com/office/drawing/2014/main" id="{1C126BF3-9543-4BD7-8652-66C7958F22AB}"/>
              </a:ext>
            </a:extLst>
          </p:cNvPr>
          <p:cNvSpPr>
            <a:spLocks/>
          </p:cNvSpPr>
          <p:nvPr/>
        </p:nvSpPr>
        <p:spPr bwMode="auto">
          <a:xfrm>
            <a:off x="6662851" y="4831531"/>
            <a:ext cx="621726" cy="260695"/>
          </a:xfrm>
          <a:custGeom>
            <a:avLst/>
            <a:gdLst>
              <a:gd name="T0" fmla="*/ 1444 w 1444"/>
              <a:gd name="T1" fmla="*/ 239 h 479"/>
              <a:gd name="T2" fmla="*/ 1444 w 1444"/>
              <a:gd name="T3" fmla="*/ 252 h 479"/>
              <a:gd name="T4" fmla="*/ 1436 w 1444"/>
              <a:gd name="T5" fmla="*/ 276 h 479"/>
              <a:gd name="T6" fmla="*/ 1412 w 1444"/>
              <a:gd name="T7" fmla="*/ 311 h 479"/>
              <a:gd name="T8" fmla="*/ 1357 w 1444"/>
              <a:gd name="T9" fmla="*/ 354 h 479"/>
              <a:gd name="T10" fmla="*/ 1279 w 1444"/>
              <a:gd name="T11" fmla="*/ 391 h 479"/>
              <a:gd name="T12" fmla="*/ 1182 w 1444"/>
              <a:gd name="T13" fmla="*/ 424 h 479"/>
              <a:gd name="T14" fmla="*/ 1066 w 1444"/>
              <a:gd name="T15" fmla="*/ 450 h 479"/>
              <a:gd name="T16" fmla="*/ 937 w 1444"/>
              <a:gd name="T17" fmla="*/ 467 h 479"/>
              <a:gd name="T18" fmla="*/ 796 w 1444"/>
              <a:gd name="T19" fmla="*/ 477 h 479"/>
              <a:gd name="T20" fmla="*/ 722 w 1444"/>
              <a:gd name="T21" fmla="*/ 479 h 479"/>
              <a:gd name="T22" fmla="*/ 647 w 1444"/>
              <a:gd name="T23" fmla="*/ 477 h 479"/>
              <a:gd name="T24" fmla="*/ 506 w 1444"/>
              <a:gd name="T25" fmla="*/ 467 h 479"/>
              <a:gd name="T26" fmla="*/ 377 w 1444"/>
              <a:gd name="T27" fmla="*/ 450 h 479"/>
              <a:gd name="T28" fmla="*/ 262 w 1444"/>
              <a:gd name="T29" fmla="*/ 424 h 479"/>
              <a:gd name="T30" fmla="*/ 164 w 1444"/>
              <a:gd name="T31" fmla="*/ 391 h 479"/>
              <a:gd name="T32" fmla="*/ 86 w 1444"/>
              <a:gd name="T33" fmla="*/ 354 h 479"/>
              <a:gd name="T34" fmla="*/ 31 w 1444"/>
              <a:gd name="T35" fmla="*/ 311 h 479"/>
              <a:gd name="T36" fmla="*/ 8 w 1444"/>
              <a:gd name="T37" fmla="*/ 276 h 479"/>
              <a:gd name="T38" fmla="*/ 0 w 1444"/>
              <a:gd name="T39" fmla="*/ 252 h 479"/>
              <a:gd name="T40" fmla="*/ 0 w 1444"/>
              <a:gd name="T41" fmla="*/ 239 h 479"/>
              <a:gd name="T42" fmla="*/ 0 w 1444"/>
              <a:gd name="T43" fmla="*/ 227 h 479"/>
              <a:gd name="T44" fmla="*/ 8 w 1444"/>
              <a:gd name="T45" fmla="*/ 203 h 479"/>
              <a:gd name="T46" fmla="*/ 31 w 1444"/>
              <a:gd name="T47" fmla="*/ 168 h 479"/>
              <a:gd name="T48" fmla="*/ 86 w 1444"/>
              <a:gd name="T49" fmla="*/ 125 h 479"/>
              <a:gd name="T50" fmla="*/ 164 w 1444"/>
              <a:gd name="T51" fmla="*/ 86 h 479"/>
              <a:gd name="T52" fmla="*/ 262 w 1444"/>
              <a:gd name="T53" fmla="*/ 54 h 479"/>
              <a:gd name="T54" fmla="*/ 377 w 1444"/>
              <a:gd name="T55" fmla="*/ 29 h 479"/>
              <a:gd name="T56" fmla="*/ 506 w 1444"/>
              <a:gd name="T57" fmla="*/ 10 h 479"/>
              <a:gd name="T58" fmla="*/ 647 w 1444"/>
              <a:gd name="T59" fmla="*/ 0 h 479"/>
              <a:gd name="T60" fmla="*/ 722 w 1444"/>
              <a:gd name="T61" fmla="*/ 0 h 479"/>
              <a:gd name="T62" fmla="*/ 796 w 1444"/>
              <a:gd name="T63" fmla="*/ 0 h 479"/>
              <a:gd name="T64" fmla="*/ 937 w 1444"/>
              <a:gd name="T65" fmla="*/ 10 h 479"/>
              <a:gd name="T66" fmla="*/ 1066 w 1444"/>
              <a:gd name="T67" fmla="*/ 29 h 479"/>
              <a:gd name="T68" fmla="*/ 1182 w 1444"/>
              <a:gd name="T69" fmla="*/ 54 h 479"/>
              <a:gd name="T70" fmla="*/ 1279 w 1444"/>
              <a:gd name="T71" fmla="*/ 86 h 479"/>
              <a:gd name="T72" fmla="*/ 1357 w 1444"/>
              <a:gd name="T73" fmla="*/ 125 h 479"/>
              <a:gd name="T74" fmla="*/ 1412 w 1444"/>
              <a:gd name="T75" fmla="*/ 168 h 479"/>
              <a:gd name="T76" fmla="*/ 1436 w 1444"/>
              <a:gd name="T77" fmla="*/ 203 h 479"/>
              <a:gd name="T78" fmla="*/ 1444 w 1444"/>
              <a:gd name="T79" fmla="*/ 227 h 479"/>
              <a:gd name="T80" fmla="*/ 1444 w 1444"/>
              <a:gd name="T81" fmla="*/ 239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44" h="479">
                <a:moveTo>
                  <a:pt x="1444" y="239"/>
                </a:moveTo>
                <a:lnTo>
                  <a:pt x="1444" y="252"/>
                </a:lnTo>
                <a:lnTo>
                  <a:pt x="1436" y="276"/>
                </a:lnTo>
                <a:lnTo>
                  <a:pt x="1412" y="311"/>
                </a:lnTo>
                <a:lnTo>
                  <a:pt x="1357" y="354"/>
                </a:lnTo>
                <a:lnTo>
                  <a:pt x="1279" y="391"/>
                </a:lnTo>
                <a:lnTo>
                  <a:pt x="1182" y="424"/>
                </a:lnTo>
                <a:lnTo>
                  <a:pt x="1066" y="450"/>
                </a:lnTo>
                <a:lnTo>
                  <a:pt x="937" y="467"/>
                </a:lnTo>
                <a:lnTo>
                  <a:pt x="796" y="477"/>
                </a:lnTo>
                <a:lnTo>
                  <a:pt x="722" y="479"/>
                </a:lnTo>
                <a:lnTo>
                  <a:pt x="647" y="477"/>
                </a:lnTo>
                <a:lnTo>
                  <a:pt x="506" y="467"/>
                </a:lnTo>
                <a:lnTo>
                  <a:pt x="377" y="450"/>
                </a:lnTo>
                <a:lnTo>
                  <a:pt x="262" y="424"/>
                </a:lnTo>
                <a:lnTo>
                  <a:pt x="164" y="391"/>
                </a:lnTo>
                <a:lnTo>
                  <a:pt x="86" y="354"/>
                </a:lnTo>
                <a:lnTo>
                  <a:pt x="31" y="311"/>
                </a:lnTo>
                <a:lnTo>
                  <a:pt x="8" y="276"/>
                </a:lnTo>
                <a:lnTo>
                  <a:pt x="0" y="252"/>
                </a:lnTo>
                <a:lnTo>
                  <a:pt x="0" y="239"/>
                </a:lnTo>
                <a:lnTo>
                  <a:pt x="0" y="227"/>
                </a:lnTo>
                <a:lnTo>
                  <a:pt x="8" y="203"/>
                </a:lnTo>
                <a:lnTo>
                  <a:pt x="31" y="168"/>
                </a:lnTo>
                <a:lnTo>
                  <a:pt x="86" y="125"/>
                </a:lnTo>
                <a:lnTo>
                  <a:pt x="164" y="86"/>
                </a:lnTo>
                <a:lnTo>
                  <a:pt x="262" y="54"/>
                </a:lnTo>
                <a:lnTo>
                  <a:pt x="377" y="29"/>
                </a:lnTo>
                <a:lnTo>
                  <a:pt x="506" y="10"/>
                </a:lnTo>
                <a:lnTo>
                  <a:pt x="647" y="0"/>
                </a:lnTo>
                <a:lnTo>
                  <a:pt x="722" y="0"/>
                </a:lnTo>
                <a:lnTo>
                  <a:pt x="796" y="0"/>
                </a:lnTo>
                <a:lnTo>
                  <a:pt x="937" y="10"/>
                </a:lnTo>
                <a:lnTo>
                  <a:pt x="1066" y="29"/>
                </a:lnTo>
                <a:lnTo>
                  <a:pt x="1182" y="54"/>
                </a:lnTo>
                <a:lnTo>
                  <a:pt x="1279" y="86"/>
                </a:lnTo>
                <a:lnTo>
                  <a:pt x="1357" y="125"/>
                </a:lnTo>
                <a:lnTo>
                  <a:pt x="1412" y="168"/>
                </a:lnTo>
                <a:lnTo>
                  <a:pt x="1436" y="203"/>
                </a:lnTo>
                <a:lnTo>
                  <a:pt x="1444" y="227"/>
                </a:lnTo>
                <a:lnTo>
                  <a:pt x="1444" y="2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3" name="Freeform 155">
            <a:extLst>
              <a:ext uri="{FF2B5EF4-FFF2-40B4-BE49-F238E27FC236}">
                <a16:creationId xmlns:a16="http://schemas.microsoft.com/office/drawing/2014/main" id="{2E72384F-6486-4368-8926-716F75FC01C4}"/>
              </a:ext>
            </a:extLst>
          </p:cNvPr>
          <p:cNvSpPr>
            <a:spLocks/>
          </p:cNvSpPr>
          <p:nvPr/>
        </p:nvSpPr>
        <p:spPr bwMode="auto">
          <a:xfrm>
            <a:off x="6751853" y="4882359"/>
            <a:ext cx="443721" cy="159040"/>
          </a:xfrm>
          <a:custGeom>
            <a:avLst/>
            <a:gdLst>
              <a:gd name="T0" fmla="*/ 1032 w 1032"/>
              <a:gd name="T1" fmla="*/ 146 h 292"/>
              <a:gd name="T2" fmla="*/ 1029 w 1032"/>
              <a:gd name="T3" fmla="*/ 161 h 292"/>
              <a:gd name="T4" fmla="*/ 1009 w 1032"/>
              <a:gd name="T5" fmla="*/ 189 h 292"/>
              <a:gd name="T6" fmla="*/ 970 w 1032"/>
              <a:gd name="T7" fmla="*/ 216 h 292"/>
              <a:gd name="T8" fmla="*/ 914 w 1032"/>
              <a:gd name="T9" fmla="*/ 239 h 292"/>
              <a:gd name="T10" fmla="*/ 806 w 1032"/>
              <a:gd name="T11" fmla="*/ 268 h 292"/>
              <a:gd name="T12" fmla="*/ 621 w 1032"/>
              <a:gd name="T13" fmla="*/ 289 h 292"/>
              <a:gd name="T14" fmla="*/ 516 w 1032"/>
              <a:gd name="T15" fmla="*/ 292 h 292"/>
              <a:gd name="T16" fmla="*/ 411 w 1032"/>
              <a:gd name="T17" fmla="*/ 289 h 292"/>
              <a:gd name="T18" fmla="*/ 226 w 1032"/>
              <a:gd name="T19" fmla="*/ 268 h 292"/>
              <a:gd name="T20" fmla="*/ 118 w 1032"/>
              <a:gd name="T21" fmla="*/ 239 h 292"/>
              <a:gd name="T22" fmla="*/ 61 w 1032"/>
              <a:gd name="T23" fmla="*/ 216 h 292"/>
              <a:gd name="T24" fmla="*/ 23 w 1032"/>
              <a:gd name="T25" fmla="*/ 189 h 292"/>
              <a:gd name="T26" fmla="*/ 2 w 1032"/>
              <a:gd name="T27" fmla="*/ 161 h 292"/>
              <a:gd name="T28" fmla="*/ 0 w 1032"/>
              <a:gd name="T29" fmla="*/ 146 h 292"/>
              <a:gd name="T30" fmla="*/ 2 w 1032"/>
              <a:gd name="T31" fmla="*/ 131 h 292"/>
              <a:gd name="T32" fmla="*/ 23 w 1032"/>
              <a:gd name="T33" fmla="*/ 102 h 292"/>
              <a:gd name="T34" fmla="*/ 61 w 1032"/>
              <a:gd name="T35" fmla="*/ 77 h 292"/>
              <a:gd name="T36" fmla="*/ 118 w 1032"/>
              <a:gd name="T37" fmla="*/ 54 h 292"/>
              <a:gd name="T38" fmla="*/ 226 w 1032"/>
              <a:gd name="T39" fmla="*/ 25 h 292"/>
              <a:gd name="T40" fmla="*/ 411 w 1032"/>
              <a:gd name="T41" fmla="*/ 2 h 292"/>
              <a:gd name="T42" fmla="*/ 516 w 1032"/>
              <a:gd name="T43" fmla="*/ 0 h 292"/>
              <a:gd name="T44" fmla="*/ 621 w 1032"/>
              <a:gd name="T45" fmla="*/ 2 h 292"/>
              <a:gd name="T46" fmla="*/ 806 w 1032"/>
              <a:gd name="T47" fmla="*/ 25 h 292"/>
              <a:gd name="T48" fmla="*/ 914 w 1032"/>
              <a:gd name="T49" fmla="*/ 54 h 292"/>
              <a:gd name="T50" fmla="*/ 970 w 1032"/>
              <a:gd name="T51" fmla="*/ 77 h 292"/>
              <a:gd name="T52" fmla="*/ 1009 w 1032"/>
              <a:gd name="T53" fmla="*/ 102 h 292"/>
              <a:gd name="T54" fmla="*/ 1029 w 1032"/>
              <a:gd name="T55" fmla="*/ 131 h 292"/>
              <a:gd name="T56" fmla="*/ 1032 w 1032"/>
              <a:gd name="T57" fmla="*/ 146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32" h="292">
                <a:moveTo>
                  <a:pt x="1032" y="146"/>
                </a:moveTo>
                <a:lnTo>
                  <a:pt x="1029" y="161"/>
                </a:lnTo>
                <a:lnTo>
                  <a:pt x="1009" y="189"/>
                </a:lnTo>
                <a:lnTo>
                  <a:pt x="970" y="216"/>
                </a:lnTo>
                <a:lnTo>
                  <a:pt x="914" y="239"/>
                </a:lnTo>
                <a:lnTo>
                  <a:pt x="806" y="268"/>
                </a:lnTo>
                <a:lnTo>
                  <a:pt x="621" y="289"/>
                </a:lnTo>
                <a:lnTo>
                  <a:pt x="516" y="292"/>
                </a:lnTo>
                <a:lnTo>
                  <a:pt x="411" y="289"/>
                </a:lnTo>
                <a:lnTo>
                  <a:pt x="226" y="268"/>
                </a:lnTo>
                <a:lnTo>
                  <a:pt x="118" y="239"/>
                </a:lnTo>
                <a:lnTo>
                  <a:pt x="61" y="216"/>
                </a:lnTo>
                <a:lnTo>
                  <a:pt x="23" y="189"/>
                </a:lnTo>
                <a:lnTo>
                  <a:pt x="2" y="161"/>
                </a:lnTo>
                <a:lnTo>
                  <a:pt x="0" y="146"/>
                </a:lnTo>
                <a:lnTo>
                  <a:pt x="2" y="131"/>
                </a:lnTo>
                <a:lnTo>
                  <a:pt x="23" y="102"/>
                </a:lnTo>
                <a:lnTo>
                  <a:pt x="61" y="77"/>
                </a:lnTo>
                <a:lnTo>
                  <a:pt x="118" y="54"/>
                </a:lnTo>
                <a:lnTo>
                  <a:pt x="226" y="25"/>
                </a:lnTo>
                <a:lnTo>
                  <a:pt x="411" y="2"/>
                </a:lnTo>
                <a:lnTo>
                  <a:pt x="516" y="0"/>
                </a:lnTo>
                <a:lnTo>
                  <a:pt x="621" y="2"/>
                </a:lnTo>
                <a:lnTo>
                  <a:pt x="806" y="25"/>
                </a:lnTo>
                <a:lnTo>
                  <a:pt x="914" y="54"/>
                </a:lnTo>
                <a:lnTo>
                  <a:pt x="970" y="77"/>
                </a:lnTo>
                <a:lnTo>
                  <a:pt x="1009" y="102"/>
                </a:lnTo>
                <a:lnTo>
                  <a:pt x="1029" y="131"/>
                </a:lnTo>
                <a:lnTo>
                  <a:pt x="1032" y="14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4" name="Freeform 266">
            <a:extLst>
              <a:ext uri="{FF2B5EF4-FFF2-40B4-BE49-F238E27FC236}">
                <a16:creationId xmlns:a16="http://schemas.microsoft.com/office/drawing/2014/main" id="{74FB388F-0AA0-45F4-92CD-1AEA41AC4747}"/>
              </a:ext>
            </a:extLst>
          </p:cNvPr>
          <p:cNvSpPr>
            <a:spLocks/>
          </p:cNvSpPr>
          <p:nvPr/>
        </p:nvSpPr>
        <p:spPr bwMode="auto">
          <a:xfrm>
            <a:off x="5685117" y="4147823"/>
            <a:ext cx="494027" cy="208228"/>
          </a:xfrm>
          <a:custGeom>
            <a:avLst/>
            <a:gdLst>
              <a:gd name="T0" fmla="*/ 1148 w 1148"/>
              <a:gd name="T1" fmla="*/ 190 h 381"/>
              <a:gd name="T2" fmla="*/ 1146 w 1148"/>
              <a:gd name="T3" fmla="*/ 210 h 381"/>
              <a:gd name="T4" fmla="*/ 1123 w 1148"/>
              <a:gd name="T5" fmla="*/ 247 h 381"/>
              <a:gd name="T6" fmla="*/ 1078 w 1148"/>
              <a:gd name="T7" fmla="*/ 282 h 381"/>
              <a:gd name="T8" fmla="*/ 1017 w 1148"/>
              <a:gd name="T9" fmla="*/ 312 h 381"/>
              <a:gd name="T10" fmla="*/ 939 w 1148"/>
              <a:gd name="T11" fmla="*/ 338 h 381"/>
              <a:gd name="T12" fmla="*/ 848 w 1148"/>
              <a:gd name="T13" fmla="*/ 358 h 381"/>
              <a:gd name="T14" fmla="*/ 745 w 1148"/>
              <a:gd name="T15" fmla="*/ 373 h 381"/>
              <a:gd name="T16" fmla="*/ 632 w 1148"/>
              <a:gd name="T17" fmla="*/ 380 h 381"/>
              <a:gd name="T18" fmla="*/ 573 w 1148"/>
              <a:gd name="T19" fmla="*/ 381 h 381"/>
              <a:gd name="T20" fmla="*/ 516 w 1148"/>
              <a:gd name="T21" fmla="*/ 380 h 381"/>
              <a:gd name="T22" fmla="*/ 403 w 1148"/>
              <a:gd name="T23" fmla="*/ 373 h 381"/>
              <a:gd name="T24" fmla="*/ 300 w 1148"/>
              <a:gd name="T25" fmla="*/ 358 h 381"/>
              <a:gd name="T26" fmla="*/ 209 w 1148"/>
              <a:gd name="T27" fmla="*/ 338 h 381"/>
              <a:gd name="T28" fmla="*/ 131 w 1148"/>
              <a:gd name="T29" fmla="*/ 312 h 381"/>
              <a:gd name="T30" fmla="*/ 69 w 1148"/>
              <a:gd name="T31" fmla="*/ 282 h 381"/>
              <a:gd name="T32" fmla="*/ 25 w 1148"/>
              <a:gd name="T33" fmla="*/ 247 h 381"/>
              <a:gd name="T34" fmla="*/ 2 w 1148"/>
              <a:gd name="T35" fmla="*/ 210 h 381"/>
              <a:gd name="T36" fmla="*/ 0 w 1148"/>
              <a:gd name="T37" fmla="*/ 190 h 381"/>
              <a:gd name="T38" fmla="*/ 2 w 1148"/>
              <a:gd name="T39" fmla="*/ 171 h 381"/>
              <a:gd name="T40" fmla="*/ 25 w 1148"/>
              <a:gd name="T41" fmla="*/ 134 h 381"/>
              <a:gd name="T42" fmla="*/ 69 w 1148"/>
              <a:gd name="T43" fmla="*/ 99 h 381"/>
              <a:gd name="T44" fmla="*/ 131 w 1148"/>
              <a:gd name="T45" fmla="*/ 69 h 381"/>
              <a:gd name="T46" fmla="*/ 209 w 1148"/>
              <a:gd name="T47" fmla="*/ 43 h 381"/>
              <a:gd name="T48" fmla="*/ 300 w 1148"/>
              <a:gd name="T49" fmla="*/ 23 h 381"/>
              <a:gd name="T50" fmla="*/ 403 w 1148"/>
              <a:gd name="T51" fmla="*/ 9 h 381"/>
              <a:gd name="T52" fmla="*/ 516 w 1148"/>
              <a:gd name="T53" fmla="*/ 1 h 381"/>
              <a:gd name="T54" fmla="*/ 573 w 1148"/>
              <a:gd name="T55" fmla="*/ 0 h 381"/>
              <a:gd name="T56" fmla="*/ 632 w 1148"/>
              <a:gd name="T57" fmla="*/ 1 h 381"/>
              <a:gd name="T58" fmla="*/ 745 w 1148"/>
              <a:gd name="T59" fmla="*/ 9 h 381"/>
              <a:gd name="T60" fmla="*/ 848 w 1148"/>
              <a:gd name="T61" fmla="*/ 23 h 381"/>
              <a:gd name="T62" fmla="*/ 939 w 1148"/>
              <a:gd name="T63" fmla="*/ 43 h 381"/>
              <a:gd name="T64" fmla="*/ 1017 w 1148"/>
              <a:gd name="T65" fmla="*/ 69 h 381"/>
              <a:gd name="T66" fmla="*/ 1078 w 1148"/>
              <a:gd name="T67" fmla="*/ 99 h 381"/>
              <a:gd name="T68" fmla="*/ 1123 w 1148"/>
              <a:gd name="T69" fmla="*/ 134 h 381"/>
              <a:gd name="T70" fmla="*/ 1146 w 1148"/>
              <a:gd name="T71" fmla="*/ 171 h 381"/>
              <a:gd name="T72" fmla="*/ 1148 w 1148"/>
              <a:gd name="T73" fmla="*/ 19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48" h="381">
                <a:moveTo>
                  <a:pt x="1148" y="190"/>
                </a:moveTo>
                <a:lnTo>
                  <a:pt x="1146" y="210"/>
                </a:lnTo>
                <a:lnTo>
                  <a:pt x="1123" y="247"/>
                </a:lnTo>
                <a:lnTo>
                  <a:pt x="1078" y="282"/>
                </a:lnTo>
                <a:lnTo>
                  <a:pt x="1017" y="312"/>
                </a:lnTo>
                <a:lnTo>
                  <a:pt x="939" y="338"/>
                </a:lnTo>
                <a:lnTo>
                  <a:pt x="848" y="358"/>
                </a:lnTo>
                <a:lnTo>
                  <a:pt x="745" y="373"/>
                </a:lnTo>
                <a:lnTo>
                  <a:pt x="632" y="380"/>
                </a:lnTo>
                <a:lnTo>
                  <a:pt x="573" y="381"/>
                </a:lnTo>
                <a:lnTo>
                  <a:pt x="516" y="380"/>
                </a:lnTo>
                <a:lnTo>
                  <a:pt x="403" y="373"/>
                </a:lnTo>
                <a:lnTo>
                  <a:pt x="300" y="358"/>
                </a:lnTo>
                <a:lnTo>
                  <a:pt x="209" y="338"/>
                </a:lnTo>
                <a:lnTo>
                  <a:pt x="131" y="312"/>
                </a:lnTo>
                <a:lnTo>
                  <a:pt x="69" y="282"/>
                </a:lnTo>
                <a:lnTo>
                  <a:pt x="25" y="247"/>
                </a:lnTo>
                <a:lnTo>
                  <a:pt x="2" y="210"/>
                </a:lnTo>
                <a:lnTo>
                  <a:pt x="0" y="190"/>
                </a:lnTo>
                <a:lnTo>
                  <a:pt x="2" y="171"/>
                </a:lnTo>
                <a:lnTo>
                  <a:pt x="25" y="134"/>
                </a:lnTo>
                <a:lnTo>
                  <a:pt x="69" y="99"/>
                </a:lnTo>
                <a:lnTo>
                  <a:pt x="131" y="69"/>
                </a:lnTo>
                <a:lnTo>
                  <a:pt x="209" y="43"/>
                </a:lnTo>
                <a:lnTo>
                  <a:pt x="300" y="23"/>
                </a:lnTo>
                <a:lnTo>
                  <a:pt x="403" y="9"/>
                </a:lnTo>
                <a:lnTo>
                  <a:pt x="516" y="1"/>
                </a:lnTo>
                <a:lnTo>
                  <a:pt x="573" y="0"/>
                </a:lnTo>
                <a:lnTo>
                  <a:pt x="632" y="1"/>
                </a:lnTo>
                <a:lnTo>
                  <a:pt x="745" y="9"/>
                </a:lnTo>
                <a:lnTo>
                  <a:pt x="848" y="23"/>
                </a:lnTo>
                <a:lnTo>
                  <a:pt x="939" y="43"/>
                </a:lnTo>
                <a:lnTo>
                  <a:pt x="1017" y="69"/>
                </a:lnTo>
                <a:lnTo>
                  <a:pt x="1078" y="99"/>
                </a:lnTo>
                <a:lnTo>
                  <a:pt x="1123" y="134"/>
                </a:lnTo>
                <a:lnTo>
                  <a:pt x="1146" y="171"/>
                </a:lnTo>
                <a:lnTo>
                  <a:pt x="1148" y="1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5" name="Freeform 267">
            <a:extLst>
              <a:ext uri="{FF2B5EF4-FFF2-40B4-BE49-F238E27FC236}">
                <a16:creationId xmlns:a16="http://schemas.microsoft.com/office/drawing/2014/main" id="{3F07648E-BDDE-47A3-AE5B-65ECC0717C22}"/>
              </a:ext>
            </a:extLst>
          </p:cNvPr>
          <p:cNvSpPr>
            <a:spLocks/>
          </p:cNvSpPr>
          <p:nvPr/>
        </p:nvSpPr>
        <p:spPr bwMode="auto">
          <a:xfrm>
            <a:off x="5756060" y="4188812"/>
            <a:ext cx="352139" cy="126249"/>
          </a:xfrm>
          <a:custGeom>
            <a:avLst/>
            <a:gdLst>
              <a:gd name="T0" fmla="*/ 819 w 819"/>
              <a:gd name="T1" fmla="*/ 115 h 231"/>
              <a:gd name="T2" fmla="*/ 818 w 819"/>
              <a:gd name="T3" fmla="*/ 128 h 231"/>
              <a:gd name="T4" fmla="*/ 802 w 819"/>
              <a:gd name="T5" fmla="*/ 149 h 231"/>
              <a:gd name="T6" fmla="*/ 771 w 819"/>
              <a:gd name="T7" fmla="*/ 171 h 231"/>
              <a:gd name="T8" fmla="*/ 726 w 819"/>
              <a:gd name="T9" fmla="*/ 190 h 231"/>
              <a:gd name="T10" fmla="*/ 641 w 819"/>
              <a:gd name="T11" fmla="*/ 213 h 231"/>
              <a:gd name="T12" fmla="*/ 493 w 819"/>
              <a:gd name="T13" fmla="*/ 230 h 231"/>
              <a:gd name="T14" fmla="*/ 409 w 819"/>
              <a:gd name="T15" fmla="*/ 231 h 231"/>
              <a:gd name="T16" fmla="*/ 326 w 819"/>
              <a:gd name="T17" fmla="*/ 230 h 231"/>
              <a:gd name="T18" fmla="*/ 179 w 819"/>
              <a:gd name="T19" fmla="*/ 213 h 231"/>
              <a:gd name="T20" fmla="*/ 94 w 819"/>
              <a:gd name="T21" fmla="*/ 190 h 231"/>
              <a:gd name="T22" fmla="*/ 49 w 819"/>
              <a:gd name="T23" fmla="*/ 171 h 231"/>
              <a:gd name="T24" fmla="*/ 18 w 819"/>
              <a:gd name="T25" fmla="*/ 149 h 231"/>
              <a:gd name="T26" fmla="*/ 2 w 819"/>
              <a:gd name="T27" fmla="*/ 128 h 231"/>
              <a:gd name="T28" fmla="*/ 0 w 819"/>
              <a:gd name="T29" fmla="*/ 115 h 231"/>
              <a:gd name="T30" fmla="*/ 2 w 819"/>
              <a:gd name="T31" fmla="*/ 103 h 231"/>
              <a:gd name="T32" fmla="*/ 18 w 819"/>
              <a:gd name="T33" fmla="*/ 80 h 231"/>
              <a:gd name="T34" fmla="*/ 49 w 819"/>
              <a:gd name="T35" fmla="*/ 60 h 231"/>
              <a:gd name="T36" fmla="*/ 94 w 819"/>
              <a:gd name="T37" fmla="*/ 41 h 231"/>
              <a:gd name="T38" fmla="*/ 179 w 819"/>
              <a:gd name="T39" fmla="*/ 18 h 231"/>
              <a:gd name="T40" fmla="*/ 326 w 819"/>
              <a:gd name="T41" fmla="*/ 1 h 231"/>
              <a:gd name="T42" fmla="*/ 409 w 819"/>
              <a:gd name="T43" fmla="*/ 0 h 231"/>
              <a:gd name="T44" fmla="*/ 493 w 819"/>
              <a:gd name="T45" fmla="*/ 1 h 231"/>
              <a:gd name="T46" fmla="*/ 641 w 819"/>
              <a:gd name="T47" fmla="*/ 18 h 231"/>
              <a:gd name="T48" fmla="*/ 726 w 819"/>
              <a:gd name="T49" fmla="*/ 41 h 231"/>
              <a:gd name="T50" fmla="*/ 771 w 819"/>
              <a:gd name="T51" fmla="*/ 60 h 231"/>
              <a:gd name="T52" fmla="*/ 802 w 819"/>
              <a:gd name="T53" fmla="*/ 80 h 231"/>
              <a:gd name="T54" fmla="*/ 818 w 819"/>
              <a:gd name="T55" fmla="*/ 103 h 231"/>
              <a:gd name="T56" fmla="*/ 819 w 819"/>
              <a:gd name="T57" fmla="*/ 115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231">
                <a:moveTo>
                  <a:pt x="819" y="115"/>
                </a:moveTo>
                <a:lnTo>
                  <a:pt x="818" y="128"/>
                </a:lnTo>
                <a:lnTo>
                  <a:pt x="802" y="149"/>
                </a:lnTo>
                <a:lnTo>
                  <a:pt x="771" y="171"/>
                </a:lnTo>
                <a:lnTo>
                  <a:pt x="726" y="190"/>
                </a:lnTo>
                <a:lnTo>
                  <a:pt x="641" y="213"/>
                </a:lnTo>
                <a:lnTo>
                  <a:pt x="493" y="230"/>
                </a:lnTo>
                <a:lnTo>
                  <a:pt x="409" y="231"/>
                </a:lnTo>
                <a:lnTo>
                  <a:pt x="326" y="230"/>
                </a:lnTo>
                <a:lnTo>
                  <a:pt x="179" y="213"/>
                </a:lnTo>
                <a:lnTo>
                  <a:pt x="94" y="190"/>
                </a:lnTo>
                <a:lnTo>
                  <a:pt x="49" y="171"/>
                </a:lnTo>
                <a:lnTo>
                  <a:pt x="18" y="149"/>
                </a:lnTo>
                <a:lnTo>
                  <a:pt x="2" y="128"/>
                </a:lnTo>
                <a:lnTo>
                  <a:pt x="0" y="115"/>
                </a:lnTo>
                <a:lnTo>
                  <a:pt x="2" y="103"/>
                </a:lnTo>
                <a:lnTo>
                  <a:pt x="18" y="80"/>
                </a:lnTo>
                <a:lnTo>
                  <a:pt x="49" y="60"/>
                </a:lnTo>
                <a:lnTo>
                  <a:pt x="94" y="41"/>
                </a:lnTo>
                <a:lnTo>
                  <a:pt x="179" y="18"/>
                </a:lnTo>
                <a:lnTo>
                  <a:pt x="326" y="1"/>
                </a:lnTo>
                <a:lnTo>
                  <a:pt x="409" y="0"/>
                </a:lnTo>
                <a:lnTo>
                  <a:pt x="493" y="1"/>
                </a:lnTo>
                <a:lnTo>
                  <a:pt x="641" y="18"/>
                </a:lnTo>
                <a:lnTo>
                  <a:pt x="726" y="41"/>
                </a:lnTo>
                <a:lnTo>
                  <a:pt x="771" y="60"/>
                </a:lnTo>
                <a:lnTo>
                  <a:pt x="802" y="80"/>
                </a:lnTo>
                <a:lnTo>
                  <a:pt x="818" y="103"/>
                </a:lnTo>
                <a:lnTo>
                  <a:pt x="819" y="1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6" name="Freeform 377">
            <a:extLst>
              <a:ext uri="{FF2B5EF4-FFF2-40B4-BE49-F238E27FC236}">
                <a16:creationId xmlns:a16="http://schemas.microsoft.com/office/drawing/2014/main" id="{E9E8C44E-49D1-44FB-ADE2-F1BBA3AF09EB}"/>
              </a:ext>
            </a:extLst>
          </p:cNvPr>
          <p:cNvSpPr>
            <a:spLocks/>
          </p:cNvSpPr>
          <p:nvPr/>
        </p:nvSpPr>
        <p:spPr bwMode="auto">
          <a:xfrm>
            <a:off x="4904736" y="3500185"/>
            <a:ext cx="343109" cy="142645"/>
          </a:xfrm>
          <a:custGeom>
            <a:avLst/>
            <a:gdLst>
              <a:gd name="T0" fmla="*/ 798 w 798"/>
              <a:gd name="T1" fmla="*/ 132 h 263"/>
              <a:gd name="T2" fmla="*/ 796 w 798"/>
              <a:gd name="T3" fmla="*/ 145 h 263"/>
              <a:gd name="T4" fmla="*/ 780 w 798"/>
              <a:gd name="T5" fmla="*/ 171 h 263"/>
              <a:gd name="T6" fmla="*/ 750 w 798"/>
              <a:gd name="T7" fmla="*/ 196 h 263"/>
              <a:gd name="T8" fmla="*/ 707 w 798"/>
              <a:gd name="T9" fmla="*/ 216 h 263"/>
              <a:gd name="T10" fmla="*/ 623 w 798"/>
              <a:gd name="T11" fmla="*/ 242 h 263"/>
              <a:gd name="T12" fmla="*/ 481 w 798"/>
              <a:gd name="T13" fmla="*/ 262 h 263"/>
              <a:gd name="T14" fmla="*/ 399 w 798"/>
              <a:gd name="T15" fmla="*/ 263 h 263"/>
              <a:gd name="T16" fmla="*/ 318 w 798"/>
              <a:gd name="T17" fmla="*/ 262 h 263"/>
              <a:gd name="T18" fmla="*/ 174 w 798"/>
              <a:gd name="T19" fmla="*/ 242 h 263"/>
              <a:gd name="T20" fmla="*/ 91 w 798"/>
              <a:gd name="T21" fmla="*/ 216 h 263"/>
              <a:gd name="T22" fmla="*/ 48 w 798"/>
              <a:gd name="T23" fmla="*/ 196 h 263"/>
              <a:gd name="T24" fmla="*/ 17 w 798"/>
              <a:gd name="T25" fmla="*/ 171 h 263"/>
              <a:gd name="T26" fmla="*/ 2 w 798"/>
              <a:gd name="T27" fmla="*/ 145 h 263"/>
              <a:gd name="T28" fmla="*/ 0 w 798"/>
              <a:gd name="T29" fmla="*/ 132 h 263"/>
              <a:gd name="T30" fmla="*/ 2 w 798"/>
              <a:gd name="T31" fmla="*/ 118 h 263"/>
              <a:gd name="T32" fmla="*/ 17 w 798"/>
              <a:gd name="T33" fmla="*/ 92 h 263"/>
              <a:gd name="T34" fmla="*/ 48 w 798"/>
              <a:gd name="T35" fmla="*/ 69 h 263"/>
              <a:gd name="T36" fmla="*/ 91 w 798"/>
              <a:gd name="T37" fmla="*/ 47 h 263"/>
              <a:gd name="T38" fmla="*/ 174 w 798"/>
              <a:gd name="T39" fmla="*/ 21 h 263"/>
              <a:gd name="T40" fmla="*/ 318 w 798"/>
              <a:gd name="T41" fmla="*/ 1 h 263"/>
              <a:gd name="T42" fmla="*/ 399 w 798"/>
              <a:gd name="T43" fmla="*/ 0 h 263"/>
              <a:gd name="T44" fmla="*/ 481 w 798"/>
              <a:gd name="T45" fmla="*/ 1 h 263"/>
              <a:gd name="T46" fmla="*/ 623 w 798"/>
              <a:gd name="T47" fmla="*/ 21 h 263"/>
              <a:gd name="T48" fmla="*/ 707 w 798"/>
              <a:gd name="T49" fmla="*/ 47 h 263"/>
              <a:gd name="T50" fmla="*/ 750 w 798"/>
              <a:gd name="T51" fmla="*/ 69 h 263"/>
              <a:gd name="T52" fmla="*/ 780 w 798"/>
              <a:gd name="T53" fmla="*/ 92 h 263"/>
              <a:gd name="T54" fmla="*/ 796 w 798"/>
              <a:gd name="T55" fmla="*/ 118 h 263"/>
              <a:gd name="T56" fmla="*/ 798 w 798"/>
              <a:gd name="T57" fmla="*/ 132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98" h="263">
                <a:moveTo>
                  <a:pt x="798" y="132"/>
                </a:moveTo>
                <a:lnTo>
                  <a:pt x="796" y="145"/>
                </a:lnTo>
                <a:lnTo>
                  <a:pt x="780" y="171"/>
                </a:lnTo>
                <a:lnTo>
                  <a:pt x="750" y="196"/>
                </a:lnTo>
                <a:lnTo>
                  <a:pt x="707" y="216"/>
                </a:lnTo>
                <a:lnTo>
                  <a:pt x="623" y="242"/>
                </a:lnTo>
                <a:lnTo>
                  <a:pt x="481" y="262"/>
                </a:lnTo>
                <a:lnTo>
                  <a:pt x="399" y="263"/>
                </a:lnTo>
                <a:lnTo>
                  <a:pt x="318" y="262"/>
                </a:lnTo>
                <a:lnTo>
                  <a:pt x="174" y="242"/>
                </a:lnTo>
                <a:lnTo>
                  <a:pt x="91" y="216"/>
                </a:lnTo>
                <a:lnTo>
                  <a:pt x="48" y="196"/>
                </a:lnTo>
                <a:lnTo>
                  <a:pt x="17" y="171"/>
                </a:lnTo>
                <a:lnTo>
                  <a:pt x="2" y="145"/>
                </a:lnTo>
                <a:lnTo>
                  <a:pt x="0" y="132"/>
                </a:lnTo>
                <a:lnTo>
                  <a:pt x="2" y="118"/>
                </a:lnTo>
                <a:lnTo>
                  <a:pt x="17" y="92"/>
                </a:lnTo>
                <a:lnTo>
                  <a:pt x="48" y="69"/>
                </a:lnTo>
                <a:lnTo>
                  <a:pt x="91" y="47"/>
                </a:lnTo>
                <a:lnTo>
                  <a:pt x="174" y="21"/>
                </a:lnTo>
                <a:lnTo>
                  <a:pt x="318" y="1"/>
                </a:lnTo>
                <a:lnTo>
                  <a:pt x="399" y="0"/>
                </a:lnTo>
                <a:lnTo>
                  <a:pt x="481" y="1"/>
                </a:lnTo>
                <a:lnTo>
                  <a:pt x="623" y="21"/>
                </a:lnTo>
                <a:lnTo>
                  <a:pt x="707" y="47"/>
                </a:lnTo>
                <a:lnTo>
                  <a:pt x="750" y="69"/>
                </a:lnTo>
                <a:lnTo>
                  <a:pt x="780" y="92"/>
                </a:lnTo>
                <a:lnTo>
                  <a:pt x="796" y="118"/>
                </a:lnTo>
                <a:lnTo>
                  <a:pt x="798" y="1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7" name="Freeform 378">
            <a:extLst>
              <a:ext uri="{FF2B5EF4-FFF2-40B4-BE49-F238E27FC236}">
                <a16:creationId xmlns:a16="http://schemas.microsoft.com/office/drawing/2014/main" id="{7BA0028C-DD84-4B67-982C-D47180A89888}"/>
              </a:ext>
            </a:extLst>
          </p:cNvPr>
          <p:cNvSpPr>
            <a:spLocks/>
          </p:cNvSpPr>
          <p:nvPr/>
        </p:nvSpPr>
        <p:spPr bwMode="auto">
          <a:xfrm>
            <a:off x="4953752" y="3528059"/>
            <a:ext cx="245078" cy="88538"/>
          </a:xfrm>
          <a:custGeom>
            <a:avLst/>
            <a:gdLst>
              <a:gd name="T0" fmla="*/ 569 w 569"/>
              <a:gd name="T1" fmla="*/ 80 h 161"/>
              <a:gd name="T2" fmla="*/ 567 w 569"/>
              <a:gd name="T3" fmla="*/ 87 h 161"/>
              <a:gd name="T4" fmla="*/ 556 w 569"/>
              <a:gd name="T5" fmla="*/ 103 h 161"/>
              <a:gd name="T6" fmla="*/ 521 w 569"/>
              <a:gd name="T7" fmla="*/ 125 h 161"/>
              <a:gd name="T8" fmla="*/ 444 w 569"/>
              <a:gd name="T9" fmla="*/ 146 h 161"/>
              <a:gd name="T10" fmla="*/ 343 w 569"/>
              <a:gd name="T11" fmla="*/ 159 h 161"/>
              <a:gd name="T12" fmla="*/ 284 w 569"/>
              <a:gd name="T13" fmla="*/ 161 h 161"/>
              <a:gd name="T14" fmla="*/ 226 w 569"/>
              <a:gd name="T15" fmla="*/ 159 h 161"/>
              <a:gd name="T16" fmla="*/ 124 w 569"/>
              <a:gd name="T17" fmla="*/ 146 h 161"/>
              <a:gd name="T18" fmla="*/ 46 w 569"/>
              <a:gd name="T19" fmla="*/ 125 h 161"/>
              <a:gd name="T20" fmla="*/ 12 w 569"/>
              <a:gd name="T21" fmla="*/ 103 h 161"/>
              <a:gd name="T22" fmla="*/ 0 w 569"/>
              <a:gd name="T23" fmla="*/ 87 h 161"/>
              <a:gd name="T24" fmla="*/ 0 w 569"/>
              <a:gd name="T25" fmla="*/ 80 h 161"/>
              <a:gd name="T26" fmla="*/ 0 w 569"/>
              <a:gd name="T27" fmla="*/ 72 h 161"/>
              <a:gd name="T28" fmla="*/ 12 w 569"/>
              <a:gd name="T29" fmla="*/ 56 h 161"/>
              <a:gd name="T30" fmla="*/ 46 w 569"/>
              <a:gd name="T31" fmla="*/ 34 h 161"/>
              <a:gd name="T32" fmla="*/ 124 w 569"/>
              <a:gd name="T33" fmla="*/ 13 h 161"/>
              <a:gd name="T34" fmla="*/ 226 w 569"/>
              <a:gd name="T35" fmla="*/ 1 h 161"/>
              <a:gd name="T36" fmla="*/ 284 w 569"/>
              <a:gd name="T37" fmla="*/ 0 h 161"/>
              <a:gd name="T38" fmla="*/ 343 w 569"/>
              <a:gd name="T39" fmla="*/ 1 h 161"/>
              <a:gd name="T40" fmla="*/ 444 w 569"/>
              <a:gd name="T41" fmla="*/ 13 h 161"/>
              <a:gd name="T42" fmla="*/ 521 w 569"/>
              <a:gd name="T43" fmla="*/ 34 h 161"/>
              <a:gd name="T44" fmla="*/ 556 w 569"/>
              <a:gd name="T45" fmla="*/ 56 h 161"/>
              <a:gd name="T46" fmla="*/ 567 w 569"/>
              <a:gd name="T47" fmla="*/ 72 h 161"/>
              <a:gd name="T48" fmla="*/ 569 w 569"/>
              <a:gd name="T49" fmla="*/ 8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69" h="161">
                <a:moveTo>
                  <a:pt x="569" y="80"/>
                </a:moveTo>
                <a:lnTo>
                  <a:pt x="567" y="87"/>
                </a:lnTo>
                <a:lnTo>
                  <a:pt x="556" y="103"/>
                </a:lnTo>
                <a:lnTo>
                  <a:pt x="521" y="125"/>
                </a:lnTo>
                <a:lnTo>
                  <a:pt x="444" y="146"/>
                </a:lnTo>
                <a:lnTo>
                  <a:pt x="343" y="159"/>
                </a:lnTo>
                <a:lnTo>
                  <a:pt x="284" y="161"/>
                </a:lnTo>
                <a:lnTo>
                  <a:pt x="226" y="159"/>
                </a:lnTo>
                <a:lnTo>
                  <a:pt x="124" y="146"/>
                </a:lnTo>
                <a:lnTo>
                  <a:pt x="46" y="125"/>
                </a:lnTo>
                <a:lnTo>
                  <a:pt x="12" y="103"/>
                </a:lnTo>
                <a:lnTo>
                  <a:pt x="0" y="87"/>
                </a:lnTo>
                <a:lnTo>
                  <a:pt x="0" y="80"/>
                </a:lnTo>
                <a:lnTo>
                  <a:pt x="0" y="72"/>
                </a:lnTo>
                <a:lnTo>
                  <a:pt x="12" y="56"/>
                </a:lnTo>
                <a:lnTo>
                  <a:pt x="46" y="34"/>
                </a:lnTo>
                <a:lnTo>
                  <a:pt x="124" y="13"/>
                </a:lnTo>
                <a:lnTo>
                  <a:pt x="226" y="1"/>
                </a:lnTo>
                <a:lnTo>
                  <a:pt x="284" y="0"/>
                </a:lnTo>
                <a:lnTo>
                  <a:pt x="343" y="1"/>
                </a:lnTo>
                <a:lnTo>
                  <a:pt x="444" y="13"/>
                </a:lnTo>
                <a:lnTo>
                  <a:pt x="521" y="34"/>
                </a:lnTo>
                <a:lnTo>
                  <a:pt x="556" y="56"/>
                </a:lnTo>
                <a:lnTo>
                  <a:pt x="567" y="72"/>
                </a:lnTo>
                <a:lnTo>
                  <a:pt x="569" y="8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8" name="Freeform 489">
            <a:extLst>
              <a:ext uri="{FF2B5EF4-FFF2-40B4-BE49-F238E27FC236}">
                <a16:creationId xmlns:a16="http://schemas.microsoft.com/office/drawing/2014/main" id="{5D7521A9-136B-4122-96CA-38665A139813}"/>
              </a:ext>
            </a:extLst>
          </p:cNvPr>
          <p:cNvSpPr>
            <a:spLocks/>
          </p:cNvSpPr>
          <p:nvPr/>
        </p:nvSpPr>
        <p:spPr bwMode="auto">
          <a:xfrm>
            <a:off x="4215936" y="2941086"/>
            <a:ext cx="136728" cy="57386"/>
          </a:xfrm>
          <a:custGeom>
            <a:avLst/>
            <a:gdLst>
              <a:gd name="T0" fmla="*/ 317 w 317"/>
              <a:gd name="T1" fmla="*/ 53 h 106"/>
              <a:gd name="T2" fmla="*/ 315 w 317"/>
              <a:gd name="T3" fmla="*/ 65 h 106"/>
              <a:gd name="T4" fmla="*/ 291 w 317"/>
              <a:gd name="T5" fmla="*/ 83 h 106"/>
              <a:gd name="T6" fmla="*/ 247 w 317"/>
              <a:gd name="T7" fmla="*/ 98 h 106"/>
              <a:gd name="T8" fmla="*/ 191 w 317"/>
              <a:gd name="T9" fmla="*/ 105 h 106"/>
              <a:gd name="T10" fmla="*/ 158 w 317"/>
              <a:gd name="T11" fmla="*/ 106 h 106"/>
              <a:gd name="T12" fmla="*/ 127 w 317"/>
              <a:gd name="T13" fmla="*/ 105 h 106"/>
              <a:gd name="T14" fmla="*/ 69 w 317"/>
              <a:gd name="T15" fmla="*/ 98 h 106"/>
              <a:gd name="T16" fmla="*/ 26 w 317"/>
              <a:gd name="T17" fmla="*/ 83 h 106"/>
              <a:gd name="T18" fmla="*/ 1 w 317"/>
              <a:gd name="T19" fmla="*/ 65 h 106"/>
              <a:gd name="T20" fmla="*/ 0 w 317"/>
              <a:gd name="T21" fmla="*/ 53 h 106"/>
              <a:gd name="T22" fmla="*/ 1 w 317"/>
              <a:gd name="T23" fmla="*/ 43 h 106"/>
              <a:gd name="T24" fmla="*/ 26 w 317"/>
              <a:gd name="T25" fmla="*/ 23 h 106"/>
              <a:gd name="T26" fmla="*/ 69 w 317"/>
              <a:gd name="T27" fmla="*/ 10 h 106"/>
              <a:gd name="T28" fmla="*/ 127 w 317"/>
              <a:gd name="T29" fmla="*/ 1 h 106"/>
              <a:gd name="T30" fmla="*/ 158 w 317"/>
              <a:gd name="T31" fmla="*/ 0 h 106"/>
              <a:gd name="T32" fmla="*/ 191 w 317"/>
              <a:gd name="T33" fmla="*/ 1 h 106"/>
              <a:gd name="T34" fmla="*/ 247 w 317"/>
              <a:gd name="T35" fmla="*/ 10 h 106"/>
              <a:gd name="T36" fmla="*/ 291 w 317"/>
              <a:gd name="T37" fmla="*/ 23 h 106"/>
              <a:gd name="T38" fmla="*/ 315 w 317"/>
              <a:gd name="T39" fmla="*/ 43 h 106"/>
              <a:gd name="T40" fmla="*/ 317 w 317"/>
              <a:gd name="T41" fmla="*/ 5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17" h="106">
                <a:moveTo>
                  <a:pt x="317" y="53"/>
                </a:moveTo>
                <a:lnTo>
                  <a:pt x="315" y="65"/>
                </a:lnTo>
                <a:lnTo>
                  <a:pt x="291" y="83"/>
                </a:lnTo>
                <a:lnTo>
                  <a:pt x="247" y="98"/>
                </a:lnTo>
                <a:lnTo>
                  <a:pt x="191" y="105"/>
                </a:lnTo>
                <a:lnTo>
                  <a:pt x="158" y="106"/>
                </a:lnTo>
                <a:lnTo>
                  <a:pt x="127" y="105"/>
                </a:lnTo>
                <a:lnTo>
                  <a:pt x="69" y="98"/>
                </a:lnTo>
                <a:lnTo>
                  <a:pt x="26" y="83"/>
                </a:lnTo>
                <a:lnTo>
                  <a:pt x="1" y="65"/>
                </a:lnTo>
                <a:lnTo>
                  <a:pt x="0" y="53"/>
                </a:lnTo>
                <a:lnTo>
                  <a:pt x="1" y="43"/>
                </a:lnTo>
                <a:lnTo>
                  <a:pt x="26" y="23"/>
                </a:lnTo>
                <a:lnTo>
                  <a:pt x="69" y="10"/>
                </a:lnTo>
                <a:lnTo>
                  <a:pt x="127" y="1"/>
                </a:lnTo>
                <a:lnTo>
                  <a:pt x="158" y="0"/>
                </a:lnTo>
                <a:lnTo>
                  <a:pt x="191" y="1"/>
                </a:lnTo>
                <a:lnTo>
                  <a:pt x="247" y="10"/>
                </a:lnTo>
                <a:lnTo>
                  <a:pt x="291" y="23"/>
                </a:lnTo>
                <a:lnTo>
                  <a:pt x="315" y="43"/>
                </a:lnTo>
                <a:lnTo>
                  <a:pt x="317" y="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9" name="Freeform 490">
            <a:extLst>
              <a:ext uri="{FF2B5EF4-FFF2-40B4-BE49-F238E27FC236}">
                <a16:creationId xmlns:a16="http://schemas.microsoft.com/office/drawing/2014/main" id="{AA7D77C6-EE71-4D11-8899-25A50421EE1D}"/>
              </a:ext>
            </a:extLst>
          </p:cNvPr>
          <p:cNvSpPr>
            <a:spLocks/>
          </p:cNvSpPr>
          <p:nvPr/>
        </p:nvSpPr>
        <p:spPr bwMode="auto">
          <a:xfrm>
            <a:off x="4235284" y="2952563"/>
            <a:ext cx="98031" cy="34431"/>
          </a:xfrm>
          <a:custGeom>
            <a:avLst/>
            <a:gdLst>
              <a:gd name="T0" fmla="*/ 227 w 227"/>
              <a:gd name="T1" fmla="*/ 32 h 64"/>
              <a:gd name="T2" fmla="*/ 226 w 227"/>
              <a:gd name="T3" fmla="*/ 39 h 64"/>
              <a:gd name="T4" fmla="*/ 208 w 227"/>
              <a:gd name="T5" fmla="*/ 51 h 64"/>
              <a:gd name="T6" fmla="*/ 159 w 227"/>
              <a:gd name="T7" fmla="*/ 62 h 64"/>
              <a:gd name="T8" fmla="*/ 113 w 227"/>
              <a:gd name="T9" fmla="*/ 64 h 64"/>
              <a:gd name="T10" fmla="*/ 67 w 227"/>
              <a:gd name="T11" fmla="*/ 62 h 64"/>
              <a:gd name="T12" fmla="*/ 18 w 227"/>
              <a:gd name="T13" fmla="*/ 51 h 64"/>
              <a:gd name="T14" fmla="*/ 1 w 227"/>
              <a:gd name="T15" fmla="*/ 39 h 64"/>
              <a:gd name="T16" fmla="*/ 0 w 227"/>
              <a:gd name="T17" fmla="*/ 32 h 64"/>
              <a:gd name="T18" fmla="*/ 1 w 227"/>
              <a:gd name="T19" fmla="*/ 26 h 64"/>
              <a:gd name="T20" fmla="*/ 18 w 227"/>
              <a:gd name="T21" fmla="*/ 15 h 64"/>
              <a:gd name="T22" fmla="*/ 67 w 227"/>
              <a:gd name="T23" fmla="*/ 2 h 64"/>
              <a:gd name="T24" fmla="*/ 113 w 227"/>
              <a:gd name="T25" fmla="*/ 0 h 64"/>
              <a:gd name="T26" fmla="*/ 159 w 227"/>
              <a:gd name="T27" fmla="*/ 2 h 64"/>
              <a:gd name="T28" fmla="*/ 208 w 227"/>
              <a:gd name="T29" fmla="*/ 15 h 64"/>
              <a:gd name="T30" fmla="*/ 226 w 227"/>
              <a:gd name="T31" fmla="*/ 26 h 64"/>
              <a:gd name="T32" fmla="*/ 227 w 227"/>
              <a:gd name="T33" fmla="*/ 3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7" h="64">
                <a:moveTo>
                  <a:pt x="227" y="32"/>
                </a:moveTo>
                <a:lnTo>
                  <a:pt x="226" y="39"/>
                </a:lnTo>
                <a:lnTo>
                  <a:pt x="208" y="51"/>
                </a:lnTo>
                <a:lnTo>
                  <a:pt x="159" y="62"/>
                </a:lnTo>
                <a:lnTo>
                  <a:pt x="113" y="64"/>
                </a:lnTo>
                <a:lnTo>
                  <a:pt x="67" y="62"/>
                </a:lnTo>
                <a:lnTo>
                  <a:pt x="18" y="51"/>
                </a:lnTo>
                <a:lnTo>
                  <a:pt x="1" y="39"/>
                </a:lnTo>
                <a:lnTo>
                  <a:pt x="0" y="32"/>
                </a:lnTo>
                <a:lnTo>
                  <a:pt x="1" y="26"/>
                </a:lnTo>
                <a:lnTo>
                  <a:pt x="18" y="15"/>
                </a:lnTo>
                <a:lnTo>
                  <a:pt x="67" y="2"/>
                </a:lnTo>
                <a:lnTo>
                  <a:pt x="113" y="0"/>
                </a:lnTo>
                <a:lnTo>
                  <a:pt x="159" y="2"/>
                </a:lnTo>
                <a:lnTo>
                  <a:pt x="208" y="15"/>
                </a:lnTo>
                <a:lnTo>
                  <a:pt x="226" y="26"/>
                </a:lnTo>
                <a:lnTo>
                  <a:pt x="227" y="3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6" name="TextBox 86">
            <a:extLst>
              <a:ext uri="{FF2B5EF4-FFF2-40B4-BE49-F238E27FC236}">
                <a16:creationId xmlns:a16="http://schemas.microsoft.com/office/drawing/2014/main" id="{9CFCCB23-9CA6-41D0-A181-E6AF88A7213B}"/>
              </a:ext>
            </a:extLst>
          </p:cNvPr>
          <p:cNvSpPr txBox="1"/>
          <p:nvPr/>
        </p:nvSpPr>
        <p:spPr>
          <a:xfrm>
            <a:off x="8589747" y="4218921"/>
            <a:ext cx="3042161" cy="707886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4"/>
                </a:solidFill>
              </a:rPr>
              <a:t>Evaluation on repeated interactions</a:t>
            </a:r>
          </a:p>
        </p:txBody>
      </p:sp>
      <p:grpSp>
        <p:nvGrpSpPr>
          <p:cNvPr id="61" name="Group 88">
            <a:extLst>
              <a:ext uri="{FF2B5EF4-FFF2-40B4-BE49-F238E27FC236}">
                <a16:creationId xmlns:a16="http://schemas.microsoft.com/office/drawing/2014/main" id="{DC6F619E-861C-4459-A3F4-D10A00E17EB6}"/>
              </a:ext>
            </a:extLst>
          </p:cNvPr>
          <p:cNvGrpSpPr/>
          <p:nvPr/>
        </p:nvGrpSpPr>
        <p:grpSpPr>
          <a:xfrm>
            <a:off x="2457623" y="4939245"/>
            <a:ext cx="4435943" cy="1600439"/>
            <a:chOff x="-879652" y="2571339"/>
            <a:chExt cx="5914589" cy="2133923"/>
          </a:xfrm>
        </p:grpSpPr>
        <p:sp>
          <p:nvSpPr>
            <p:cNvPr id="114" name="TextBox 89">
              <a:extLst>
                <a:ext uri="{FF2B5EF4-FFF2-40B4-BE49-F238E27FC236}">
                  <a16:creationId xmlns:a16="http://schemas.microsoft.com/office/drawing/2014/main" id="{A945299C-9E87-4227-8A6C-F974552335C9}"/>
                </a:ext>
              </a:extLst>
            </p:cNvPr>
            <p:cNvSpPr txBox="1"/>
            <p:nvPr/>
          </p:nvSpPr>
          <p:spPr>
            <a:xfrm>
              <a:off x="-879652" y="2571339"/>
              <a:ext cx="4149676" cy="53348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000" b="1" dirty="0">
                  <a:solidFill>
                    <a:schemeClr val="accent6"/>
                  </a:solidFill>
                </a:rPr>
                <a:t>Integrate individual traits</a:t>
              </a:r>
            </a:p>
          </p:txBody>
        </p:sp>
        <p:sp>
          <p:nvSpPr>
            <p:cNvPr id="115" name="TextBox 90">
              <a:extLst>
                <a:ext uri="{FF2B5EF4-FFF2-40B4-BE49-F238E27FC236}">
                  <a16:creationId xmlns:a16="http://schemas.microsoft.com/office/drawing/2014/main" id="{6F11A644-D648-4D85-844E-C635A6D87B64}"/>
                </a:ext>
              </a:extLst>
            </p:cNvPr>
            <p:cNvSpPr txBox="1"/>
            <p:nvPr/>
          </p:nvSpPr>
          <p:spPr>
            <a:xfrm>
              <a:off x="-364948" y="3104820"/>
              <a:ext cx="5399885" cy="160044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algn="just">
                <a:buFont typeface="+mj-lt"/>
                <a:buAutoNum type="arabicPeriod"/>
              </a:pPr>
              <a:r>
                <a:rPr lang="en-US" dirty="0"/>
                <a:t>Create specific topics of negotiation</a:t>
              </a:r>
            </a:p>
            <a:p>
              <a:pPr marL="342900" indent="-342900" algn="just">
                <a:buFont typeface="+mj-lt"/>
                <a:buAutoNum type="arabicPeriod"/>
              </a:pPr>
              <a:endParaRPr lang="en-US" dirty="0"/>
            </a:p>
            <a:p>
              <a:pPr marL="342900" indent="-342900" algn="just">
                <a:buFont typeface="+mj-lt"/>
                <a:buAutoNum type="arabicPeriod"/>
              </a:pPr>
              <a:r>
                <a:rPr lang="en-US" dirty="0"/>
                <a:t>Study personality traits and social hierarchy</a:t>
              </a:r>
            </a:p>
          </p:txBody>
        </p:sp>
      </p:grpSp>
      <p:grpSp>
        <p:nvGrpSpPr>
          <p:cNvPr id="62" name="Group 91">
            <a:extLst>
              <a:ext uri="{FF2B5EF4-FFF2-40B4-BE49-F238E27FC236}">
                <a16:creationId xmlns:a16="http://schemas.microsoft.com/office/drawing/2014/main" id="{ED8BD067-272C-4542-9A2A-9CF671073260}"/>
              </a:ext>
            </a:extLst>
          </p:cNvPr>
          <p:cNvGrpSpPr/>
          <p:nvPr/>
        </p:nvGrpSpPr>
        <p:grpSpPr>
          <a:xfrm>
            <a:off x="-132771" y="3477217"/>
            <a:ext cx="5388278" cy="1385653"/>
            <a:chOff x="103249" y="2769879"/>
            <a:chExt cx="4027709" cy="1408723"/>
          </a:xfrm>
        </p:grpSpPr>
        <p:sp>
          <p:nvSpPr>
            <p:cNvPr id="109" name="TextBox 98">
              <a:extLst>
                <a:ext uri="{FF2B5EF4-FFF2-40B4-BE49-F238E27FC236}">
                  <a16:creationId xmlns:a16="http://schemas.microsoft.com/office/drawing/2014/main" id="{6B69E24D-9453-424B-9B5E-E2C1F75C02D4}"/>
                </a:ext>
              </a:extLst>
            </p:cNvPr>
            <p:cNvSpPr txBox="1"/>
            <p:nvPr/>
          </p:nvSpPr>
          <p:spPr>
            <a:xfrm>
              <a:off x="103249" y="2769879"/>
              <a:ext cx="2937088" cy="40677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000" b="1" dirty="0">
                  <a:solidFill>
                    <a:schemeClr val="accent3"/>
                  </a:solidFill>
                </a:rPr>
                <a:t>Verbal expressivity</a:t>
              </a:r>
            </a:p>
          </p:txBody>
        </p:sp>
        <p:sp>
          <p:nvSpPr>
            <p:cNvPr id="113" name="TextBox 99">
              <a:extLst>
                <a:ext uri="{FF2B5EF4-FFF2-40B4-BE49-F238E27FC236}">
                  <a16:creationId xmlns:a16="http://schemas.microsoft.com/office/drawing/2014/main" id="{80BCF52C-C330-42FC-84C8-F83ABFD329E1}"/>
                </a:ext>
              </a:extLst>
            </p:cNvPr>
            <p:cNvSpPr txBox="1"/>
            <p:nvPr/>
          </p:nvSpPr>
          <p:spPr>
            <a:xfrm>
              <a:off x="1520154" y="3128288"/>
              <a:ext cx="2610804" cy="105031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Linguistic style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Natural language in interaction</a:t>
              </a:r>
            </a:p>
          </p:txBody>
        </p:sp>
      </p:grpSp>
      <p:grpSp>
        <p:nvGrpSpPr>
          <p:cNvPr id="63" name="Group 100">
            <a:extLst>
              <a:ext uri="{FF2B5EF4-FFF2-40B4-BE49-F238E27FC236}">
                <a16:creationId xmlns:a16="http://schemas.microsoft.com/office/drawing/2014/main" id="{635F60CB-3D33-496C-96D1-4AF7F874B9E4}"/>
              </a:ext>
            </a:extLst>
          </p:cNvPr>
          <p:cNvGrpSpPr/>
          <p:nvPr/>
        </p:nvGrpSpPr>
        <p:grpSpPr>
          <a:xfrm>
            <a:off x="6625088" y="2959069"/>
            <a:ext cx="6822039" cy="2682509"/>
            <a:chOff x="8921977" y="4016961"/>
            <a:chExt cx="9096052" cy="3576677"/>
          </a:xfrm>
        </p:grpSpPr>
        <p:sp>
          <p:nvSpPr>
            <p:cNvPr id="101" name="TextBox 101">
              <a:extLst>
                <a:ext uri="{FF2B5EF4-FFF2-40B4-BE49-F238E27FC236}">
                  <a16:creationId xmlns:a16="http://schemas.microsoft.com/office/drawing/2014/main" id="{2E8C745E-723E-400D-B302-B9829C54E178}"/>
                </a:ext>
              </a:extLst>
            </p:cNvPr>
            <p:cNvSpPr txBox="1"/>
            <p:nvPr/>
          </p:nvSpPr>
          <p:spPr>
            <a:xfrm>
              <a:off x="8921977" y="4016961"/>
              <a:ext cx="4337416" cy="53348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>
                  <a:solidFill>
                    <a:schemeClr val="accent5">
                      <a:lumMod val="75000"/>
                    </a:schemeClr>
                  </a:solidFill>
                </a:rPr>
                <a:t>Argumentation in negotiation</a:t>
              </a:r>
            </a:p>
          </p:txBody>
        </p:sp>
        <p:sp>
          <p:nvSpPr>
            <p:cNvPr id="102" name="TextBox 102">
              <a:extLst>
                <a:ext uri="{FF2B5EF4-FFF2-40B4-BE49-F238E27FC236}">
                  <a16:creationId xmlns:a16="http://schemas.microsoft.com/office/drawing/2014/main" id="{FE45FCF8-EE34-4657-92F5-D36E404FBB8E}"/>
                </a:ext>
              </a:extLst>
            </p:cNvPr>
            <p:cNvSpPr txBox="1"/>
            <p:nvPr/>
          </p:nvSpPr>
          <p:spPr>
            <a:xfrm>
              <a:off x="8972326" y="4576453"/>
              <a:ext cx="6443559" cy="86177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Influence of interpersonal dominance on argumentation's strategies </a:t>
              </a:r>
            </a:p>
          </p:txBody>
        </p:sp>
        <p:sp>
          <p:nvSpPr>
            <p:cNvPr id="46" name="TextBox 102">
              <a:extLst>
                <a:ext uri="{FF2B5EF4-FFF2-40B4-BE49-F238E27FC236}">
                  <a16:creationId xmlns:a16="http://schemas.microsoft.com/office/drawing/2014/main" id="{BD0D7D5C-D588-4C97-A0FE-A5B9F90F145A}"/>
                </a:ext>
              </a:extLst>
            </p:cNvPr>
            <p:cNvSpPr txBox="1"/>
            <p:nvPr/>
          </p:nvSpPr>
          <p:spPr>
            <a:xfrm>
              <a:off x="11574470" y="6731864"/>
              <a:ext cx="6443559" cy="86177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Evolution of the strategies </a:t>
              </a:r>
            </a:p>
            <a:p>
              <a:r>
                <a:rPr lang="en-US" dirty="0"/>
                <a:t>over interactions</a:t>
              </a:r>
            </a:p>
          </p:txBody>
        </p:sp>
      </p:grpSp>
      <p:grpSp>
        <p:nvGrpSpPr>
          <p:cNvPr id="64" name="Group 103">
            <a:extLst>
              <a:ext uri="{FF2B5EF4-FFF2-40B4-BE49-F238E27FC236}">
                <a16:creationId xmlns:a16="http://schemas.microsoft.com/office/drawing/2014/main" id="{7AB54004-490F-4D0C-8AD5-96B83DC531BD}"/>
              </a:ext>
            </a:extLst>
          </p:cNvPr>
          <p:cNvGrpSpPr/>
          <p:nvPr/>
        </p:nvGrpSpPr>
        <p:grpSpPr>
          <a:xfrm>
            <a:off x="4758652" y="1609798"/>
            <a:ext cx="6509312" cy="1246981"/>
            <a:chOff x="8921977" y="4016961"/>
            <a:chExt cx="8679082" cy="1662638"/>
          </a:xfrm>
        </p:grpSpPr>
        <p:sp>
          <p:nvSpPr>
            <p:cNvPr id="99" name="TextBox 104">
              <a:extLst>
                <a:ext uri="{FF2B5EF4-FFF2-40B4-BE49-F238E27FC236}">
                  <a16:creationId xmlns:a16="http://schemas.microsoft.com/office/drawing/2014/main" id="{3344FE50-9CF4-4F9B-AD02-BD82C3C329CD}"/>
                </a:ext>
              </a:extLst>
            </p:cNvPr>
            <p:cNvSpPr txBox="1"/>
            <p:nvPr/>
          </p:nvSpPr>
          <p:spPr>
            <a:xfrm>
              <a:off x="8921977" y="4016961"/>
              <a:ext cx="4800336" cy="53348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>
                  <a:solidFill>
                    <a:schemeClr val="accent5"/>
                  </a:solidFill>
                </a:rPr>
                <a:t>Non verbal behaviors</a:t>
              </a:r>
            </a:p>
          </p:txBody>
        </p:sp>
        <p:sp>
          <p:nvSpPr>
            <p:cNvPr id="100" name="TextBox 105">
              <a:extLst>
                <a:ext uri="{FF2B5EF4-FFF2-40B4-BE49-F238E27FC236}">
                  <a16:creationId xmlns:a16="http://schemas.microsoft.com/office/drawing/2014/main" id="{EFB5BCCA-F1E7-4441-9822-FA683A167170}"/>
                </a:ext>
              </a:extLst>
            </p:cNvPr>
            <p:cNvSpPr txBox="1"/>
            <p:nvPr/>
          </p:nvSpPr>
          <p:spPr>
            <a:xfrm>
              <a:off x="8929770" y="4448495"/>
              <a:ext cx="8671289" cy="123110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dirty="0"/>
                <a:t>Integrate non verbal behaviors to improve expressivity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dirty="0"/>
                <a:t>Study the relation of non verbal behaviors and perception of negotiation strategies </a:t>
              </a:r>
            </a:p>
          </p:txBody>
        </p:sp>
      </p:grpSp>
      <p:cxnSp>
        <p:nvCxnSpPr>
          <p:cNvPr id="65" name="Connector: Elbow 106">
            <a:extLst>
              <a:ext uri="{FF2B5EF4-FFF2-40B4-BE49-F238E27FC236}">
                <a16:creationId xmlns:a16="http://schemas.microsoft.com/office/drawing/2014/main" id="{D5A87042-C22F-4049-BB9B-60181EFBEEF3}"/>
              </a:ext>
            </a:extLst>
          </p:cNvPr>
          <p:cNvCxnSpPr>
            <a:cxnSpLocks/>
            <a:endCxn id="66" idx="1"/>
          </p:cNvCxnSpPr>
          <p:nvPr/>
        </p:nvCxnSpPr>
        <p:spPr>
          <a:xfrm rot="5400000" flipH="1" flipV="1">
            <a:off x="7574727" y="4936858"/>
            <a:ext cx="1115908" cy="452445"/>
          </a:xfrm>
          <a:prstGeom prst="bentConnector2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1CB8305A-5AED-4D10-99E7-837138F5ACD3}"/>
              </a:ext>
            </a:extLst>
          </p:cNvPr>
          <p:cNvSpPr/>
          <p:nvPr/>
        </p:nvSpPr>
        <p:spPr>
          <a:xfrm>
            <a:off x="8358903" y="4432943"/>
            <a:ext cx="34289" cy="3443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cxnSp>
        <p:nvCxnSpPr>
          <p:cNvPr id="67" name="Connector: Elbow 108">
            <a:extLst>
              <a:ext uri="{FF2B5EF4-FFF2-40B4-BE49-F238E27FC236}">
                <a16:creationId xmlns:a16="http://schemas.microsoft.com/office/drawing/2014/main" id="{E5F742E5-FF7B-48DD-8FD6-BE6AE6EACA90}"/>
              </a:ext>
            </a:extLst>
          </p:cNvPr>
          <p:cNvCxnSpPr>
            <a:cxnSpLocks/>
            <a:endCxn id="80" idx="1"/>
          </p:cNvCxnSpPr>
          <p:nvPr/>
        </p:nvCxnSpPr>
        <p:spPr>
          <a:xfrm rot="5400000" flipH="1" flipV="1">
            <a:off x="5672541" y="3471560"/>
            <a:ext cx="994193" cy="505902"/>
          </a:xfrm>
          <a:prstGeom prst="bentConnector2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28FBC05-DB12-4941-BCE8-EEA9C232B8E6}"/>
              </a:ext>
            </a:extLst>
          </p:cNvPr>
          <p:cNvSpPr/>
          <p:nvPr/>
        </p:nvSpPr>
        <p:spPr>
          <a:xfrm>
            <a:off x="6422588" y="3055231"/>
            <a:ext cx="34289" cy="34436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cxnSp>
        <p:nvCxnSpPr>
          <p:cNvPr id="81" name="Connector: Elbow 145">
            <a:extLst>
              <a:ext uri="{FF2B5EF4-FFF2-40B4-BE49-F238E27FC236}">
                <a16:creationId xmlns:a16="http://schemas.microsoft.com/office/drawing/2014/main" id="{6C1B8B44-AE00-4E82-A5AB-896C7D2171B2}"/>
              </a:ext>
            </a:extLst>
          </p:cNvPr>
          <p:cNvCxnSpPr>
            <a:cxnSpLocks/>
            <a:endCxn id="82" idx="1"/>
          </p:cNvCxnSpPr>
          <p:nvPr/>
        </p:nvCxnSpPr>
        <p:spPr>
          <a:xfrm rot="5400000" flipH="1" flipV="1">
            <a:off x="3899275" y="2225899"/>
            <a:ext cx="1102783" cy="346918"/>
          </a:xfrm>
          <a:prstGeom prst="bentConnector2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430E33DE-23C3-4B21-B029-82A72BEDCFD7}"/>
              </a:ext>
            </a:extLst>
          </p:cNvPr>
          <p:cNvSpPr/>
          <p:nvPr/>
        </p:nvSpPr>
        <p:spPr>
          <a:xfrm>
            <a:off x="4624125" y="1675782"/>
            <a:ext cx="34289" cy="344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cxnSp>
        <p:nvCxnSpPr>
          <p:cNvPr id="83" name="Connector: Elbow 147">
            <a:extLst>
              <a:ext uri="{FF2B5EF4-FFF2-40B4-BE49-F238E27FC236}">
                <a16:creationId xmlns:a16="http://schemas.microsoft.com/office/drawing/2014/main" id="{E31B3E62-B727-41B2-B01D-6D929656B384}"/>
              </a:ext>
            </a:extLst>
          </p:cNvPr>
          <p:cNvCxnSpPr>
            <a:cxnSpLocks/>
            <a:endCxn id="95" idx="3"/>
          </p:cNvCxnSpPr>
          <p:nvPr/>
        </p:nvCxnSpPr>
        <p:spPr>
          <a:xfrm rot="5400000">
            <a:off x="6283007" y="4499241"/>
            <a:ext cx="213815" cy="1143105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D5A91592-4C41-453F-94CD-09D85E36790C}"/>
              </a:ext>
            </a:extLst>
          </p:cNvPr>
          <p:cNvSpPr/>
          <p:nvPr/>
        </p:nvSpPr>
        <p:spPr>
          <a:xfrm>
            <a:off x="5784072" y="5005518"/>
            <a:ext cx="34289" cy="3443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cxnSp>
        <p:nvCxnSpPr>
          <p:cNvPr id="96" name="Connector: Elbow 149">
            <a:extLst>
              <a:ext uri="{FF2B5EF4-FFF2-40B4-BE49-F238E27FC236}">
                <a16:creationId xmlns:a16="http://schemas.microsoft.com/office/drawing/2014/main" id="{F0355D64-258D-40CB-AEB6-9FBE33BFBD2E}"/>
              </a:ext>
            </a:extLst>
          </p:cNvPr>
          <p:cNvCxnSpPr>
            <a:cxnSpLocks/>
            <a:endCxn id="97" idx="3"/>
          </p:cNvCxnSpPr>
          <p:nvPr/>
        </p:nvCxnSpPr>
        <p:spPr>
          <a:xfrm rot="5400000">
            <a:off x="4643525" y="3343163"/>
            <a:ext cx="174254" cy="676992"/>
          </a:xfrm>
          <a:prstGeom prst="bentConnector2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0199BB96-0025-4965-B34B-CD9ED39DDA5B}"/>
              </a:ext>
            </a:extLst>
          </p:cNvPr>
          <p:cNvSpPr/>
          <p:nvPr/>
        </p:nvSpPr>
        <p:spPr>
          <a:xfrm>
            <a:off x="4357867" y="3596603"/>
            <a:ext cx="34289" cy="3443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pic>
        <p:nvPicPr>
          <p:cNvPr id="121" name="Image 119">
            <a:extLst>
              <a:ext uri="{FF2B5EF4-FFF2-40B4-BE49-F238E27FC236}">
                <a16:creationId xmlns:a16="http://schemas.microsoft.com/office/drawing/2014/main" id="{84A620D1-56F8-4F74-BA01-AAABFA1D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651" y="1391793"/>
            <a:ext cx="1184377" cy="107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332F75F-D4FB-414C-A27E-6CF564A4DBB7}"/>
              </a:ext>
            </a:extLst>
          </p:cNvPr>
          <p:cNvSpPr txBox="1"/>
          <p:nvPr/>
        </p:nvSpPr>
        <p:spPr>
          <a:xfrm>
            <a:off x="1294280" y="2390526"/>
            <a:ext cx="303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Social </a:t>
            </a:r>
            <a:r>
              <a:rPr lang="fr-FR" b="1" dirty="0" err="1">
                <a:solidFill>
                  <a:srgbClr val="002060"/>
                </a:solidFill>
              </a:rPr>
              <a:t>conversational</a:t>
            </a:r>
            <a:r>
              <a:rPr lang="fr-FR" b="1" dirty="0">
                <a:solidFill>
                  <a:srgbClr val="002060"/>
                </a:solidFill>
              </a:rPr>
              <a:t> agent</a:t>
            </a:r>
          </a:p>
        </p:txBody>
      </p:sp>
    </p:spTree>
    <p:extLst>
      <p:ext uri="{BB962C8B-B14F-4D97-AF65-F5344CB8AC3E}">
        <p14:creationId xmlns:p14="http://schemas.microsoft.com/office/powerpoint/2010/main" val="18455504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3F4E6C4-7F44-49E9-B928-084A4F777868}"/>
              </a:ext>
            </a:extLst>
          </p:cNvPr>
          <p:cNvSpPr/>
          <p:nvPr/>
        </p:nvSpPr>
        <p:spPr>
          <a:xfrm>
            <a:off x="0" y="-43200"/>
            <a:ext cx="12192000" cy="557899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89C2F0BD-92F5-4F81-9B98-7CC9A3FED526}"/>
              </a:ext>
            </a:extLst>
          </p:cNvPr>
          <p:cNvGrpSpPr/>
          <p:nvPr/>
        </p:nvGrpSpPr>
        <p:grpSpPr>
          <a:xfrm>
            <a:off x="3483553" y="2523729"/>
            <a:ext cx="5224894" cy="968871"/>
            <a:chOff x="2148051" y="2137172"/>
            <a:chExt cx="6966526" cy="1291828"/>
          </a:xfrm>
        </p:grpSpPr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E2E12797-4C77-49FE-8534-79D2FFC30D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48051" y="2137173"/>
              <a:ext cx="1291827" cy="1291827"/>
              <a:chOff x="1382807" y="174388"/>
              <a:chExt cx="3025589" cy="302558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E659507-1EA4-4E4F-9B63-9761C17B456F}"/>
                  </a:ext>
                </a:extLst>
              </p:cNvPr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BC745D99-6CDB-474C-8837-55CBB065D80F}"/>
                  </a:ext>
                </a:extLst>
              </p:cNvPr>
              <p:cNvSpPr/>
              <p:nvPr/>
            </p:nvSpPr>
            <p:spPr>
              <a:xfrm>
                <a:off x="2163311" y="784634"/>
                <a:ext cx="1468794" cy="1928720"/>
              </a:xfrm>
              <a:custGeom>
                <a:avLst/>
                <a:gdLst/>
                <a:ahLst/>
                <a:cxnLst/>
                <a:rect l="l" t="t" r="r" b="b"/>
                <a:pathLst>
                  <a:path w="1468794" h="1928720">
                    <a:moveTo>
                      <a:pt x="57861" y="0"/>
                    </a:moveTo>
                    <a:lnTo>
                      <a:pt x="1410932" y="0"/>
                    </a:lnTo>
                    <a:cubicBezTo>
                      <a:pt x="1419834" y="0"/>
                      <a:pt x="1427994" y="2720"/>
                      <a:pt x="1435412" y="8160"/>
                    </a:cubicBezTo>
                    <a:cubicBezTo>
                      <a:pt x="1442830" y="13600"/>
                      <a:pt x="1449012" y="22501"/>
                      <a:pt x="1453957" y="34865"/>
                    </a:cubicBezTo>
                    <a:cubicBezTo>
                      <a:pt x="1458903" y="47229"/>
                      <a:pt x="1462612" y="63796"/>
                      <a:pt x="1465085" y="84567"/>
                    </a:cubicBezTo>
                    <a:cubicBezTo>
                      <a:pt x="1467558" y="105338"/>
                      <a:pt x="1468794" y="130559"/>
                      <a:pt x="1468794" y="160232"/>
                    </a:cubicBezTo>
                    <a:cubicBezTo>
                      <a:pt x="1468794" y="188915"/>
                      <a:pt x="1467558" y="213395"/>
                      <a:pt x="1465085" y="233672"/>
                    </a:cubicBezTo>
                    <a:cubicBezTo>
                      <a:pt x="1462612" y="253948"/>
                      <a:pt x="1458903" y="270268"/>
                      <a:pt x="1453957" y="282631"/>
                    </a:cubicBezTo>
                    <a:cubicBezTo>
                      <a:pt x="1449012" y="294995"/>
                      <a:pt x="1442830" y="304144"/>
                      <a:pt x="1435412" y="310079"/>
                    </a:cubicBezTo>
                    <a:cubicBezTo>
                      <a:pt x="1427994" y="316013"/>
                      <a:pt x="1419834" y="318980"/>
                      <a:pt x="1410932" y="318980"/>
                    </a:cubicBezTo>
                    <a:lnTo>
                      <a:pt x="930236" y="318980"/>
                    </a:lnTo>
                    <a:lnTo>
                      <a:pt x="930236" y="1866407"/>
                    </a:lnTo>
                    <a:cubicBezTo>
                      <a:pt x="930236" y="1876298"/>
                      <a:pt x="927021" y="1885200"/>
                      <a:pt x="920592" y="1893112"/>
                    </a:cubicBezTo>
                    <a:cubicBezTo>
                      <a:pt x="914163" y="1901025"/>
                      <a:pt x="903531" y="1907454"/>
                      <a:pt x="888694" y="1912400"/>
                    </a:cubicBezTo>
                    <a:cubicBezTo>
                      <a:pt x="873858" y="1917345"/>
                      <a:pt x="853829" y="1921301"/>
                      <a:pt x="828607" y="1924269"/>
                    </a:cubicBezTo>
                    <a:cubicBezTo>
                      <a:pt x="803386" y="1927236"/>
                      <a:pt x="771982" y="1928720"/>
                      <a:pt x="734397" y="1928720"/>
                    </a:cubicBezTo>
                    <a:cubicBezTo>
                      <a:pt x="696811" y="1928720"/>
                      <a:pt x="665408" y="1927236"/>
                      <a:pt x="640186" y="1924269"/>
                    </a:cubicBezTo>
                    <a:cubicBezTo>
                      <a:pt x="614964" y="1921301"/>
                      <a:pt x="594935" y="1917345"/>
                      <a:pt x="580099" y="1912400"/>
                    </a:cubicBezTo>
                    <a:cubicBezTo>
                      <a:pt x="565263" y="1907454"/>
                      <a:pt x="554630" y="1901025"/>
                      <a:pt x="548201" y="1893112"/>
                    </a:cubicBezTo>
                    <a:cubicBezTo>
                      <a:pt x="541772" y="1885200"/>
                      <a:pt x="538558" y="1876298"/>
                      <a:pt x="538558" y="1866407"/>
                    </a:cubicBezTo>
                    <a:lnTo>
                      <a:pt x="538558" y="318980"/>
                    </a:lnTo>
                    <a:lnTo>
                      <a:pt x="57861" y="318980"/>
                    </a:lnTo>
                    <a:cubicBezTo>
                      <a:pt x="47970" y="318980"/>
                      <a:pt x="39563" y="316013"/>
                      <a:pt x="32640" y="310079"/>
                    </a:cubicBezTo>
                    <a:cubicBezTo>
                      <a:pt x="25716" y="304144"/>
                      <a:pt x="19781" y="294995"/>
                      <a:pt x="14836" y="282631"/>
                    </a:cubicBezTo>
                    <a:cubicBezTo>
                      <a:pt x="9891" y="270268"/>
                      <a:pt x="6181" y="253948"/>
                      <a:pt x="3709" y="233672"/>
                    </a:cubicBezTo>
                    <a:cubicBezTo>
                      <a:pt x="1236" y="213395"/>
                      <a:pt x="0" y="188915"/>
                      <a:pt x="0" y="160232"/>
                    </a:cubicBezTo>
                    <a:cubicBezTo>
                      <a:pt x="0" y="130559"/>
                      <a:pt x="1236" y="105338"/>
                      <a:pt x="3709" y="84567"/>
                    </a:cubicBezTo>
                    <a:cubicBezTo>
                      <a:pt x="6181" y="63796"/>
                      <a:pt x="9891" y="47229"/>
                      <a:pt x="14836" y="34865"/>
                    </a:cubicBezTo>
                    <a:cubicBezTo>
                      <a:pt x="19781" y="22501"/>
                      <a:pt x="25716" y="13600"/>
                      <a:pt x="32640" y="8160"/>
                    </a:cubicBezTo>
                    <a:cubicBezTo>
                      <a:pt x="39563" y="2720"/>
                      <a:pt x="47970" y="0"/>
                      <a:pt x="57861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TextBox 33">
                <a:extLst>
                  <a:ext uri="{FF2B5EF4-FFF2-40B4-BE49-F238E27FC236}">
                    <a16:creationId xmlns:a16="http://schemas.microsoft.com/office/drawing/2014/main" id="{6CA8EAFD-1EFF-458B-9379-A9FEE4DDB942}"/>
                  </a:ext>
                </a:extLst>
              </p:cNvPr>
              <p:cNvSpPr txBox="1"/>
              <p:nvPr/>
            </p:nvSpPr>
            <p:spPr>
              <a:xfrm>
                <a:off x="2198867" y="802692"/>
                <a:ext cx="2209529" cy="2397284"/>
              </a:xfrm>
              <a:custGeom>
                <a:avLst/>
                <a:gdLst>
                  <a:gd name="connsiteX0" fmla="*/ 0 w 2209529"/>
                  <a:gd name="connsiteY0" fmla="*/ 293050 h 2397284"/>
                  <a:gd name="connsiteX1" fmla="*/ 22306 w 2209529"/>
                  <a:gd name="connsiteY1" fmla="*/ 300922 h 2397284"/>
                  <a:gd name="connsiteX2" fmla="*/ 503003 w 2209529"/>
                  <a:gd name="connsiteY2" fmla="*/ 300922 h 2397284"/>
                  <a:gd name="connsiteX3" fmla="*/ 503003 w 2209529"/>
                  <a:gd name="connsiteY3" fmla="*/ 729388 h 2397284"/>
                  <a:gd name="connsiteX4" fmla="*/ 1406731 w 2209529"/>
                  <a:gd name="connsiteY4" fmla="*/ 0 h 2397284"/>
                  <a:gd name="connsiteX5" fmla="*/ 2209529 w 2209529"/>
                  <a:gd name="connsiteY5" fmla="*/ 696401 h 2397284"/>
                  <a:gd name="connsiteX6" fmla="*/ 2209529 w 2209529"/>
                  <a:gd name="connsiteY6" fmla="*/ 2397284 h 2397284"/>
                  <a:gd name="connsiteX7" fmla="*/ 1115822 w 2209529"/>
                  <a:gd name="connsiteY7" fmla="*/ 2397284 h 2397284"/>
                  <a:gd name="connsiteX8" fmla="*/ 516470 w 2209529"/>
                  <a:gd name="connsiteY8" fmla="*/ 1877366 h 2397284"/>
                  <a:gd name="connsiteX9" fmla="*/ 544544 w 2209529"/>
                  <a:gd name="connsiteY9" fmla="*/ 1894342 h 2397284"/>
                  <a:gd name="connsiteX10" fmla="*/ 604631 w 2209529"/>
                  <a:gd name="connsiteY10" fmla="*/ 1906211 h 2397284"/>
                  <a:gd name="connsiteX11" fmla="*/ 698842 w 2209529"/>
                  <a:gd name="connsiteY11" fmla="*/ 1910662 h 2397284"/>
                  <a:gd name="connsiteX12" fmla="*/ 793052 w 2209529"/>
                  <a:gd name="connsiteY12" fmla="*/ 1906211 h 2397284"/>
                  <a:gd name="connsiteX13" fmla="*/ 853139 w 2209529"/>
                  <a:gd name="connsiteY13" fmla="*/ 1894342 h 2397284"/>
                  <a:gd name="connsiteX14" fmla="*/ 885037 w 2209529"/>
                  <a:gd name="connsiteY14" fmla="*/ 1875054 h 2397284"/>
                  <a:gd name="connsiteX15" fmla="*/ 894681 w 2209529"/>
                  <a:gd name="connsiteY15" fmla="*/ 1848349 h 2397284"/>
                  <a:gd name="connsiteX16" fmla="*/ 894681 w 2209529"/>
                  <a:gd name="connsiteY16" fmla="*/ 300922 h 2397284"/>
                  <a:gd name="connsiteX17" fmla="*/ 1375377 w 2209529"/>
                  <a:gd name="connsiteY17" fmla="*/ 300922 h 2397284"/>
                  <a:gd name="connsiteX18" fmla="*/ 1399857 w 2209529"/>
                  <a:gd name="connsiteY18" fmla="*/ 292021 h 2397284"/>
                  <a:gd name="connsiteX19" fmla="*/ 1418402 w 2209529"/>
                  <a:gd name="connsiteY19" fmla="*/ 264573 h 2397284"/>
                  <a:gd name="connsiteX20" fmla="*/ 1429530 w 2209529"/>
                  <a:gd name="connsiteY20" fmla="*/ 215614 h 2397284"/>
                  <a:gd name="connsiteX21" fmla="*/ 1433239 w 2209529"/>
                  <a:gd name="connsiteY21" fmla="*/ 142174 h 2397284"/>
                  <a:gd name="connsiteX22" fmla="*/ 1429530 w 2209529"/>
                  <a:gd name="connsiteY22" fmla="*/ 66509 h 2397284"/>
                  <a:gd name="connsiteX23" fmla="*/ 1418402 w 2209529"/>
                  <a:gd name="connsiteY23" fmla="*/ 16807 h 2397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09529" h="2397284">
                    <a:moveTo>
                      <a:pt x="0" y="293050"/>
                    </a:moveTo>
                    <a:lnTo>
                      <a:pt x="22306" y="300922"/>
                    </a:lnTo>
                    <a:lnTo>
                      <a:pt x="503003" y="300922"/>
                    </a:lnTo>
                    <a:lnTo>
                      <a:pt x="503003" y="729388"/>
                    </a:lnTo>
                    <a:close/>
                    <a:moveTo>
                      <a:pt x="1406731" y="0"/>
                    </a:moveTo>
                    <a:lnTo>
                      <a:pt x="2209529" y="696401"/>
                    </a:lnTo>
                    <a:lnTo>
                      <a:pt x="2209529" y="2397284"/>
                    </a:lnTo>
                    <a:lnTo>
                      <a:pt x="1115822" y="2397284"/>
                    </a:lnTo>
                    <a:lnTo>
                      <a:pt x="516470" y="1877366"/>
                    </a:lnTo>
                    <a:lnTo>
                      <a:pt x="544544" y="1894342"/>
                    </a:lnTo>
                    <a:cubicBezTo>
                      <a:pt x="559380" y="1899287"/>
                      <a:pt x="579409" y="1903243"/>
                      <a:pt x="604631" y="1906211"/>
                    </a:cubicBezTo>
                    <a:cubicBezTo>
                      <a:pt x="629853" y="1909178"/>
                      <a:pt x="661256" y="1910662"/>
                      <a:pt x="698842" y="1910662"/>
                    </a:cubicBezTo>
                    <a:cubicBezTo>
                      <a:pt x="736427" y="1910662"/>
                      <a:pt x="767831" y="1909178"/>
                      <a:pt x="793052" y="1906211"/>
                    </a:cubicBezTo>
                    <a:cubicBezTo>
                      <a:pt x="818274" y="1903243"/>
                      <a:pt x="838303" y="1899287"/>
                      <a:pt x="853139" y="1894342"/>
                    </a:cubicBezTo>
                    <a:cubicBezTo>
                      <a:pt x="867976" y="1889396"/>
                      <a:pt x="878608" y="1882967"/>
                      <a:pt x="885037" y="1875054"/>
                    </a:cubicBezTo>
                    <a:cubicBezTo>
                      <a:pt x="891466" y="1867142"/>
                      <a:pt x="894681" y="1858240"/>
                      <a:pt x="894681" y="1848349"/>
                    </a:cubicBezTo>
                    <a:lnTo>
                      <a:pt x="894681" y="300922"/>
                    </a:lnTo>
                    <a:lnTo>
                      <a:pt x="1375377" y="300922"/>
                    </a:lnTo>
                    <a:cubicBezTo>
                      <a:pt x="1384279" y="300922"/>
                      <a:pt x="1392439" y="297955"/>
                      <a:pt x="1399857" y="292021"/>
                    </a:cubicBezTo>
                    <a:cubicBezTo>
                      <a:pt x="1407275" y="286086"/>
                      <a:pt x="1413457" y="276937"/>
                      <a:pt x="1418402" y="264573"/>
                    </a:cubicBezTo>
                    <a:cubicBezTo>
                      <a:pt x="1423348" y="252210"/>
                      <a:pt x="1427057" y="235890"/>
                      <a:pt x="1429530" y="215614"/>
                    </a:cubicBezTo>
                    <a:cubicBezTo>
                      <a:pt x="1432003" y="195337"/>
                      <a:pt x="1433239" y="170857"/>
                      <a:pt x="1433239" y="142174"/>
                    </a:cubicBezTo>
                    <a:cubicBezTo>
                      <a:pt x="1433239" y="112501"/>
                      <a:pt x="1432003" y="87280"/>
                      <a:pt x="1429530" y="66509"/>
                    </a:cubicBezTo>
                    <a:cubicBezTo>
                      <a:pt x="1427057" y="45738"/>
                      <a:pt x="1423348" y="29171"/>
                      <a:pt x="1418402" y="1680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25">
              <a:extLst>
                <a:ext uri="{FF2B5EF4-FFF2-40B4-BE49-F238E27FC236}">
                  <a16:creationId xmlns:a16="http://schemas.microsoft.com/office/drawing/2014/main" id="{B7CB68B1-8446-4ABA-973B-08ED7273AF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08025" y="2137172"/>
              <a:ext cx="1291827" cy="1291827"/>
              <a:chOff x="1382807" y="174388"/>
              <a:chExt cx="3025589" cy="3025588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56D2E6A-ABE4-4C4A-9A7B-57950C1005EE}"/>
                  </a:ext>
                </a:extLst>
              </p:cNvPr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TextBox 29">
                <a:extLst>
                  <a:ext uri="{FF2B5EF4-FFF2-40B4-BE49-F238E27FC236}">
                    <a16:creationId xmlns:a16="http://schemas.microsoft.com/office/drawing/2014/main" id="{3EEAB7D3-B991-4475-BF8C-0DC26109ACFC}"/>
                  </a:ext>
                </a:extLst>
              </p:cNvPr>
              <p:cNvSpPr txBox="1"/>
              <p:nvPr/>
            </p:nvSpPr>
            <p:spPr>
              <a:xfrm>
                <a:off x="2540121" y="810818"/>
                <a:ext cx="1868275" cy="2389158"/>
              </a:xfrm>
              <a:custGeom>
                <a:avLst/>
                <a:gdLst>
                  <a:gd name="connsiteX0" fmla="*/ 0 w 1868275"/>
                  <a:gd name="connsiteY0" fmla="*/ 1718 h 2389158"/>
                  <a:gd name="connsiteX1" fmla="*/ 506810 w 1868275"/>
                  <a:gd name="connsiteY1" fmla="*/ 441359 h 2389158"/>
                  <a:gd name="connsiteX2" fmla="*/ 476232 w 1868275"/>
                  <a:gd name="connsiteY2" fmla="*/ 509406 h 2389158"/>
                  <a:gd name="connsiteX3" fmla="*/ 418370 w 1868275"/>
                  <a:gd name="connsiteY3" fmla="*/ 653319 h 2389158"/>
                  <a:gd name="connsiteX4" fmla="*/ 360509 w 1868275"/>
                  <a:gd name="connsiteY4" fmla="*/ 809100 h 2389158"/>
                  <a:gd name="connsiteX5" fmla="*/ 357541 w 1868275"/>
                  <a:gd name="connsiteY5" fmla="*/ 809100 h 2389158"/>
                  <a:gd name="connsiteX6" fmla="*/ 295971 w 1868275"/>
                  <a:gd name="connsiteY6" fmla="*/ 650351 h 2389158"/>
                  <a:gd name="connsiteX7" fmla="*/ 234400 w 1868275"/>
                  <a:gd name="connsiteY7" fmla="*/ 506439 h 2389158"/>
                  <a:gd name="connsiteX8" fmla="*/ 20757 w 1868275"/>
                  <a:gd name="connsiteY8" fmla="*/ 34645 h 2389158"/>
                  <a:gd name="connsiteX9" fmla="*/ 1103694 w 1868275"/>
                  <a:gd name="connsiteY9" fmla="*/ 0 h 2389158"/>
                  <a:gd name="connsiteX10" fmla="*/ 1868275 w 1868275"/>
                  <a:gd name="connsiteY10" fmla="*/ 663249 h 2389158"/>
                  <a:gd name="connsiteX11" fmla="*/ 1868275 w 1868275"/>
                  <a:gd name="connsiteY11" fmla="*/ 2389158 h 2389158"/>
                  <a:gd name="connsiteX12" fmla="*/ 768108 w 1868275"/>
                  <a:gd name="connsiteY12" fmla="*/ 2389158 h 2389158"/>
                  <a:gd name="connsiteX13" fmla="*/ 176188 w 1868275"/>
                  <a:gd name="connsiteY13" fmla="*/ 1875688 h 2389158"/>
                  <a:gd name="connsiteX14" fmla="*/ 193600 w 1868275"/>
                  <a:gd name="connsiteY14" fmla="*/ 1886216 h 2389158"/>
                  <a:gd name="connsiteX15" fmla="*/ 253687 w 1868275"/>
                  <a:gd name="connsiteY15" fmla="*/ 1898085 h 2389158"/>
                  <a:gd name="connsiteX16" fmla="*/ 348639 w 1868275"/>
                  <a:gd name="connsiteY16" fmla="*/ 1902536 h 2389158"/>
                  <a:gd name="connsiteX17" fmla="*/ 442850 w 1868275"/>
                  <a:gd name="connsiteY17" fmla="*/ 1898085 h 2389158"/>
                  <a:gd name="connsiteX18" fmla="*/ 502937 w 1868275"/>
                  <a:gd name="connsiteY18" fmla="*/ 1886216 h 2389158"/>
                  <a:gd name="connsiteX19" fmla="*/ 534835 w 1868275"/>
                  <a:gd name="connsiteY19" fmla="*/ 1866928 h 2389158"/>
                  <a:gd name="connsiteX20" fmla="*/ 544479 w 1868275"/>
                  <a:gd name="connsiteY20" fmla="*/ 1840223 h 2389158"/>
                  <a:gd name="connsiteX21" fmla="*/ 544479 w 1868275"/>
                  <a:gd name="connsiteY21" fmla="*/ 1165171 h 2389158"/>
                  <a:gd name="connsiteX22" fmla="*/ 1069684 w 1868275"/>
                  <a:gd name="connsiteY22" fmla="*/ 119212 h 2389158"/>
                  <a:gd name="connsiteX23" fmla="*/ 1105291 w 1868275"/>
                  <a:gd name="connsiteY23" fmla="*/ 34645 h 2389158"/>
                  <a:gd name="connsiteX24" fmla="*/ 1107702 w 1868275"/>
                  <a:gd name="connsiteY24" fmla="*/ 7383 h 238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68275" h="2389158">
                    <a:moveTo>
                      <a:pt x="0" y="1718"/>
                    </a:moveTo>
                    <a:lnTo>
                      <a:pt x="506810" y="441359"/>
                    </a:lnTo>
                    <a:lnTo>
                      <a:pt x="476232" y="509406"/>
                    </a:lnTo>
                    <a:cubicBezTo>
                      <a:pt x="457439" y="554904"/>
                      <a:pt x="438152" y="602875"/>
                      <a:pt x="418370" y="653319"/>
                    </a:cubicBezTo>
                    <a:cubicBezTo>
                      <a:pt x="398588" y="703762"/>
                      <a:pt x="379301" y="755689"/>
                      <a:pt x="360509" y="809100"/>
                    </a:cubicBezTo>
                    <a:lnTo>
                      <a:pt x="357541" y="809100"/>
                    </a:lnTo>
                    <a:cubicBezTo>
                      <a:pt x="336770" y="753711"/>
                      <a:pt x="316247" y="700795"/>
                      <a:pt x="295971" y="650351"/>
                    </a:cubicBezTo>
                    <a:cubicBezTo>
                      <a:pt x="275694" y="599908"/>
                      <a:pt x="255171" y="551937"/>
                      <a:pt x="234400" y="506439"/>
                    </a:cubicBezTo>
                    <a:lnTo>
                      <a:pt x="20757" y="34645"/>
                    </a:lnTo>
                    <a:close/>
                    <a:moveTo>
                      <a:pt x="1103694" y="0"/>
                    </a:moveTo>
                    <a:lnTo>
                      <a:pt x="1868275" y="663249"/>
                    </a:lnTo>
                    <a:lnTo>
                      <a:pt x="1868275" y="2389158"/>
                    </a:lnTo>
                    <a:lnTo>
                      <a:pt x="768108" y="2389158"/>
                    </a:lnTo>
                    <a:lnTo>
                      <a:pt x="176188" y="1875688"/>
                    </a:lnTo>
                    <a:lnTo>
                      <a:pt x="193600" y="1886216"/>
                    </a:lnTo>
                    <a:cubicBezTo>
                      <a:pt x="208931" y="1891161"/>
                      <a:pt x="228960" y="1895117"/>
                      <a:pt x="253687" y="1898085"/>
                    </a:cubicBezTo>
                    <a:cubicBezTo>
                      <a:pt x="278414" y="1901052"/>
                      <a:pt x="310065" y="1902536"/>
                      <a:pt x="348639" y="1902536"/>
                    </a:cubicBezTo>
                    <a:cubicBezTo>
                      <a:pt x="386225" y="1902536"/>
                      <a:pt x="417628" y="1901052"/>
                      <a:pt x="442850" y="1898085"/>
                    </a:cubicBezTo>
                    <a:cubicBezTo>
                      <a:pt x="468072" y="1895117"/>
                      <a:pt x="488101" y="1891161"/>
                      <a:pt x="502937" y="1886216"/>
                    </a:cubicBezTo>
                    <a:cubicBezTo>
                      <a:pt x="517773" y="1881270"/>
                      <a:pt x="528406" y="1874841"/>
                      <a:pt x="534835" y="1866928"/>
                    </a:cubicBezTo>
                    <a:cubicBezTo>
                      <a:pt x="541264" y="1859016"/>
                      <a:pt x="544479" y="1850114"/>
                      <a:pt x="544479" y="1840223"/>
                    </a:cubicBezTo>
                    <a:lnTo>
                      <a:pt x="544479" y="1165171"/>
                    </a:lnTo>
                    <a:lnTo>
                      <a:pt x="1069684" y="119212"/>
                    </a:lnTo>
                    <a:cubicBezTo>
                      <a:pt x="1087488" y="83604"/>
                      <a:pt x="1099357" y="55416"/>
                      <a:pt x="1105291" y="34645"/>
                    </a:cubicBezTo>
                    <a:cubicBezTo>
                      <a:pt x="1108259" y="24260"/>
                      <a:pt x="1109062" y="15172"/>
                      <a:pt x="1107702" y="738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6514FF13-BC2E-44BB-8B6F-6EB4054450EC}"/>
                  </a:ext>
                </a:extLst>
              </p:cNvPr>
              <p:cNvSpPr/>
              <p:nvPr/>
            </p:nvSpPr>
            <p:spPr>
              <a:xfrm>
                <a:off x="2128726" y="775732"/>
                <a:ext cx="1519738" cy="1937622"/>
              </a:xfrm>
              <a:custGeom>
                <a:avLst/>
                <a:gdLst/>
                <a:ahLst/>
                <a:cxnLst/>
                <a:rect l="l" t="t" r="r" b="b"/>
                <a:pathLst>
                  <a:path w="1519738" h="1937622">
                    <a:moveTo>
                      <a:pt x="202189" y="0"/>
                    </a:moveTo>
                    <a:cubicBezTo>
                      <a:pt x="247688" y="0"/>
                      <a:pt x="284036" y="989"/>
                      <a:pt x="311236" y="2967"/>
                    </a:cubicBezTo>
                    <a:cubicBezTo>
                      <a:pt x="338436" y="4946"/>
                      <a:pt x="359949" y="8655"/>
                      <a:pt x="375774" y="14095"/>
                    </a:cubicBezTo>
                    <a:cubicBezTo>
                      <a:pt x="391600" y="19534"/>
                      <a:pt x="403221" y="26705"/>
                      <a:pt x="410640" y="35607"/>
                    </a:cubicBezTo>
                    <a:cubicBezTo>
                      <a:pt x="418058" y="44509"/>
                      <a:pt x="425229" y="55883"/>
                      <a:pt x="432152" y="69731"/>
                    </a:cubicBezTo>
                    <a:lnTo>
                      <a:pt x="645795" y="541525"/>
                    </a:lnTo>
                    <a:cubicBezTo>
                      <a:pt x="666566" y="587023"/>
                      <a:pt x="687089" y="634994"/>
                      <a:pt x="707366" y="685437"/>
                    </a:cubicBezTo>
                    <a:cubicBezTo>
                      <a:pt x="727642" y="735881"/>
                      <a:pt x="748165" y="788797"/>
                      <a:pt x="768936" y="844186"/>
                    </a:cubicBezTo>
                    <a:lnTo>
                      <a:pt x="771904" y="844186"/>
                    </a:lnTo>
                    <a:cubicBezTo>
                      <a:pt x="790696" y="790775"/>
                      <a:pt x="809983" y="738848"/>
                      <a:pt x="829765" y="688405"/>
                    </a:cubicBezTo>
                    <a:cubicBezTo>
                      <a:pt x="849547" y="637961"/>
                      <a:pt x="868834" y="589990"/>
                      <a:pt x="887627" y="544492"/>
                    </a:cubicBezTo>
                    <a:lnTo>
                      <a:pt x="1098302" y="75665"/>
                    </a:lnTo>
                    <a:cubicBezTo>
                      <a:pt x="1103248" y="59840"/>
                      <a:pt x="1109430" y="47229"/>
                      <a:pt x="1116848" y="37833"/>
                    </a:cubicBezTo>
                    <a:cubicBezTo>
                      <a:pt x="1124266" y="28436"/>
                      <a:pt x="1135393" y="20771"/>
                      <a:pt x="1150229" y="14836"/>
                    </a:cubicBezTo>
                    <a:cubicBezTo>
                      <a:pt x="1165066" y="8902"/>
                      <a:pt x="1185342" y="4946"/>
                      <a:pt x="1211058" y="2967"/>
                    </a:cubicBezTo>
                    <a:cubicBezTo>
                      <a:pt x="1236774" y="989"/>
                      <a:pt x="1270898" y="0"/>
                      <a:pt x="1313429" y="0"/>
                    </a:cubicBezTo>
                    <a:cubicBezTo>
                      <a:pt x="1369807" y="0"/>
                      <a:pt x="1413574" y="1236"/>
                      <a:pt x="1444730" y="3709"/>
                    </a:cubicBezTo>
                    <a:cubicBezTo>
                      <a:pt x="1475886" y="6182"/>
                      <a:pt x="1497152" y="12611"/>
                      <a:pt x="1508526" y="22996"/>
                    </a:cubicBezTo>
                    <a:cubicBezTo>
                      <a:pt x="1519901" y="33382"/>
                      <a:pt x="1522621" y="48960"/>
                      <a:pt x="1516686" y="69731"/>
                    </a:cubicBezTo>
                    <a:cubicBezTo>
                      <a:pt x="1510752" y="90502"/>
                      <a:pt x="1498883" y="118690"/>
                      <a:pt x="1481079" y="154298"/>
                    </a:cubicBezTo>
                    <a:lnTo>
                      <a:pt x="955874" y="1200257"/>
                    </a:lnTo>
                    <a:lnTo>
                      <a:pt x="955874" y="1875309"/>
                    </a:lnTo>
                    <a:cubicBezTo>
                      <a:pt x="955874" y="1885200"/>
                      <a:pt x="952659" y="1894102"/>
                      <a:pt x="946230" y="1902014"/>
                    </a:cubicBezTo>
                    <a:cubicBezTo>
                      <a:pt x="939801" y="1909927"/>
                      <a:pt x="929168" y="1916356"/>
                      <a:pt x="914332" y="1921302"/>
                    </a:cubicBezTo>
                    <a:cubicBezTo>
                      <a:pt x="899496" y="1926247"/>
                      <a:pt x="879467" y="1930203"/>
                      <a:pt x="854245" y="1933171"/>
                    </a:cubicBezTo>
                    <a:cubicBezTo>
                      <a:pt x="829023" y="1936138"/>
                      <a:pt x="797620" y="1937622"/>
                      <a:pt x="760034" y="1937622"/>
                    </a:cubicBezTo>
                    <a:cubicBezTo>
                      <a:pt x="721460" y="1937622"/>
                      <a:pt x="689809" y="1936138"/>
                      <a:pt x="665082" y="1933171"/>
                    </a:cubicBezTo>
                    <a:cubicBezTo>
                      <a:pt x="640355" y="1930203"/>
                      <a:pt x="620326" y="1926247"/>
                      <a:pt x="604995" y="1921302"/>
                    </a:cubicBezTo>
                    <a:cubicBezTo>
                      <a:pt x="589664" y="1916356"/>
                      <a:pt x="579032" y="1909927"/>
                      <a:pt x="573097" y="1902014"/>
                    </a:cubicBezTo>
                    <a:cubicBezTo>
                      <a:pt x="567163" y="1894102"/>
                      <a:pt x="564195" y="1885200"/>
                      <a:pt x="564195" y="1875309"/>
                    </a:cubicBezTo>
                    <a:lnTo>
                      <a:pt x="564195" y="1200257"/>
                    </a:lnTo>
                    <a:lnTo>
                      <a:pt x="38990" y="154298"/>
                    </a:lnTo>
                    <a:cubicBezTo>
                      <a:pt x="20198" y="117701"/>
                      <a:pt x="8081" y="89265"/>
                      <a:pt x="2641" y="68989"/>
                    </a:cubicBezTo>
                    <a:cubicBezTo>
                      <a:pt x="-2799" y="48713"/>
                      <a:pt x="168" y="33382"/>
                      <a:pt x="11543" y="22996"/>
                    </a:cubicBezTo>
                    <a:cubicBezTo>
                      <a:pt x="22917" y="12611"/>
                      <a:pt x="43936" y="6182"/>
                      <a:pt x="74597" y="3709"/>
                    </a:cubicBezTo>
                    <a:cubicBezTo>
                      <a:pt x="105259" y="1236"/>
                      <a:pt x="147790" y="0"/>
                      <a:pt x="202189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" name="Freeform: Shape 26">
              <a:extLst>
                <a:ext uri="{FF2B5EF4-FFF2-40B4-BE49-F238E27FC236}">
                  <a16:creationId xmlns:a16="http://schemas.microsoft.com/office/drawing/2014/main" id="{7CDA4CE6-1764-4CC1-82F3-05881C2AD9AB}"/>
                </a:ext>
              </a:extLst>
            </p:cNvPr>
            <p:cNvSpPr/>
            <p:nvPr/>
          </p:nvSpPr>
          <p:spPr>
            <a:xfrm>
              <a:off x="3550258" y="2738785"/>
              <a:ext cx="2158499" cy="546199"/>
            </a:xfrm>
            <a:custGeom>
              <a:avLst/>
              <a:gdLst>
                <a:gd name="connsiteX0" fmla="*/ 763761 w 2158499"/>
                <a:gd name="connsiteY0" fmla="*/ 84460 h 546199"/>
                <a:gd name="connsiteX1" fmla="*/ 693440 w 2158499"/>
                <a:gd name="connsiteY1" fmla="*/ 319980 h 546199"/>
                <a:gd name="connsiteX2" fmla="*/ 835198 w 2158499"/>
                <a:gd name="connsiteY2" fmla="*/ 319980 h 546199"/>
                <a:gd name="connsiteX3" fmla="*/ 773621 w 2158499"/>
                <a:gd name="connsiteY3" fmla="*/ 120923 h 546199"/>
                <a:gd name="connsiteX4" fmla="*/ 763761 w 2158499"/>
                <a:gd name="connsiteY4" fmla="*/ 84460 h 546199"/>
                <a:gd name="connsiteX5" fmla="*/ 1720944 w 2158499"/>
                <a:gd name="connsiteY5" fmla="*/ 2232 h 546199"/>
                <a:gd name="connsiteX6" fmla="*/ 1836286 w 2158499"/>
                <a:gd name="connsiteY6" fmla="*/ 2232 h 546199"/>
                <a:gd name="connsiteX7" fmla="*/ 1836286 w 2158499"/>
                <a:gd name="connsiteY7" fmla="*/ 251147 h 546199"/>
                <a:gd name="connsiteX8" fmla="*/ 1881679 w 2158499"/>
                <a:gd name="connsiteY8" fmla="*/ 187151 h 546199"/>
                <a:gd name="connsiteX9" fmla="*/ 2029018 w 2158499"/>
                <a:gd name="connsiteY9" fmla="*/ 2232 h 546199"/>
                <a:gd name="connsiteX10" fmla="*/ 2157011 w 2158499"/>
                <a:gd name="connsiteY10" fmla="*/ 2232 h 546199"/>
                <a:gd name="connsiteX11" fmla="*/ 1967255 w 2158499"/>
                <a:gd name="connsiteY11" fmla="*/ 242962 h 546199"/>
                <a:gd name="connsiteX12" fmla="*/ 2158499 w 2158499"/>
                <a:gd name="connsiteY12" fmla="*/ 546199 h 546199"/>
                <a:gd name="connsiteX13" fmla="*/ 2027530 w 2158499"/>
                <a:gd name="connsiteY13" fmla="*/ 546199 h 546199"/>
                <a:gd name="connsiteX14" fmla="*/ 1885027 w 2158499"/>
                <a:gd name="connsiteY14" fmla="*/ 317004 h 546199"/>
                <a:gd name="connsiteX15" fmla="*/ 1836286 w 2158499"/>
                <a:gd name="connsiteY15" fmla="*/ 351978 h 546199"/>
                <a:gd name="connsiteX16" fmla="*/ 1836286 w 2158499"/>
                <a:gd name="connsiteY16" fmla="*/ 546199 h 546199"/>
                <a:gd name="connsiteX17" fmla="*/ 1720944 w 2158499"/>
                <a:gd name="connsiteY17" fmla="*/ 546199 h 546199"/>
                <a:gd name="connsiteX18" fmla="*/ 1103638 w 2158499"/>
                <a:gd name="connsiteY18" fmla="*/ 2232 h 546199"/>
                <a:gd name="connsiteX19" fmla="*/ 1249118 w 2158499"/>
                <a:gd name="connsiteY19" fmla="*/ 2232 h 546199"/>
                <a:gd name="connsiteX20" fmla="*/ 1485382 w 2158499"/>
                <a:gd name="connsiteY20" fmla="*/ 409649 h 546199"/>
                <a:gd name="connsiteX21" fmla="*/ 1487987 w 2158499"/>
                <a:gd name="connsiteY21" fmla="*/ 409649 h 546199"/>
                <a:gd name="connsiteX22" fmla="*/ 1482406 w 2158499"/>
                <a:gd name="connsiteY22" fmla="*/ 259705 h 546199"/>
                <a:gd name="connsiteX23" fmla="*/ 1482406 w 2158499"/>
                <a:gd name="connsiteY23" fmla="*/ 2232 h 546199"/>
                <a:gd name="connsiteX24" fmla="*/ 1586213 w 2158499"/>
                <a:gd name="connsiteY24" fmla="*/ 2232 h 546199"/>
                <a:gd name="connsiteX25" fmla="*/ 1586213 w 2158499"/>
                <a:gd name="connsiteY25" fmla="*/ 546199 h 546199"/>
                <a:gd name="connsiteX26" fmla="*/ 1439618 w 2158499"/>
                <a:gd name="connsiteY26" fmla="*/ 546199 h 546199"/>
                <a:gd name="connsiteX27" fmla="*/ 1202981 w 2158499"/>
                <a:gd name="connsiteY27" fmla="*/ 134689 h 546199"/>
                <a:gd name="connsiteX28" fmla="*/ 1199632 w 2158499"/>
                <a:gd name="connsiteY28" fmla="*/ 134689 h 546199"/>
                <a:gd name="connsiteX29" fmla="*/ 1206702 w 2158499"/>
                <a:gd name="connsiteY29" fmla="*/ 290215 h 546199"/>
                <a:gd name="connsiteX30" fmla="*/ 1206702 w 2158499"/>
                <a:gd name="connsiteY30" fmla="*/ 546199 h 546199"/>
                <a:gd name="connsiteX31" fmla="*/ 1103638 w 2158499"/>
                <a:gd name="connsiteY31" fmla="*/ 546199 h 546199"/>
                <a:gd name="connsiteX32" fmla="*/ 0 w 2158499"/>
                <a:gd name="connsiteY32" fmla="*/ 2232 h 546199"/>
                <a:gd name="connsiteX33" fmla="*/ 115342 w 2158499"/>
                <a:gd name="connsiteY33" fmla="*/ 2232 h 546199"/>
                <a:gd name="connsiteX34" fmla="*/ 115342 w 2158499"/>
                <a:gd name="connsiteY34" fmla="*/ 215429 h 546199"/>
                <a:gd name="connsiteX35" fmla="*/ 330771 w 2158499"/>
                <a:gd name="connsiteY35" fmla="*/ 215429 h 546199"/>
                <a:gd name="connsiteX36" fmla="*/ 330771 w 2158499"/>
                <a:gd name="connsiteY36" fmla="*/ 2232 h 546199"/>
                <a:gd name="connsiteX37" fmla="*/ 445740 w 2158499"/>
                <a:gd name="connsiteY37" fmla="*/ 2232 h 546199"/>
                <a:gd name="connsiteX38" fmla="*/ 445740 w 2158499"/>
                <a:gd name="connsiteY38" fmla="*/ 546199 h 546199"/>
                <a:gd name="connsiteX39" fmla="*/ 330771 w 2158499"/>
                <a:gd name="connsiteY39" fmla="*/ 546199 h 546199"/>
                <a:gd name="connsiteX40" fmla="*/ 330771 w 2158499"/>
                <a:gd name="connsiteY40" fmla="*/ 311423 h 546199"/>
                <a:gd name="connsiteX41" fmla="*/ 115342 w 2158499"/>
                <a:gd name="connsiteY41" fmla="*/ 311423 h 546199"/>
                <a:gd name="connsiteX42" fmla="*/ 115342 w 2158499"/>
                <a:gd name="connsiteY42" fmla="*/ 546199 h 546199"/>
                <a:gd name="connsiteX43" fmla="*/ 0 w 2158499"/>
                <a:gd name="connsiteY43" fmla="*/ 546199 h 546199"/>
                <a:gd name="connsiteX44" fmla="*/ 692696 w 2158499"/>
                <a:gd name="connsiteY44" fmla="*/ 0 h 546199"/>
                <a:gd name="connsiteX45" fmla="*/ 833710 w 2158499"/>
                <a:gd name="connsiteY45" fmla="*/ 0 h 546199"/>
                <a:gd name="connsiteX46" fmla="*/ 1026443 w 2158499"/>
                <a:gd name="connsiteY46" fmla="*/ 546199 h 546199"/>
                <a:gd name="connsiteX47" fmla="*/ 902171 w 2158499"/>
                <a:gd name="connsiteY47" fmla="*/ 546199 h 546199"/>
                <a:gd name="connsiteX48" fmla="*/ 862732 w 2158499"/>
                <a:gd name="connsiteY48" fmla="*/ 416719 h 546199"/>
                <a:gd name="connsiteX49" fmla="*/ 664418 w 2158499"/>
                <a:gd name="connsiteY49" fmla="*/ 416719 h 546199"/>
                <a:gd name="connsiteX50" fmla="*/ 624979 w 2158499"/>
                <a:gd name="connsiteY50" fmla="*/ 546199 h 546199"/>
                <a:gd name="connsiteX51" fmla="*/ 500707 w 2158499"/>
                <a:gd name="connsiteY51" fmla="*/ 546199 h 54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158499" h="546199">
                  <a:moveTo>
                    <a:pt x="763761" y="84460"/>
                  </a:moveTo>
                  <a:cubicBezTo>
                    <a:pt x="755575" y="116210"/>
                    <a:pt x="732135" y="194717"/>
                    <a:pt x="693440" y="319980"/>
                  </a:cubicBezTo>
                  <a:lnTo>
                    <a:pt x="835198" y="319980"/>
                  </a:lnTo>
                  <a:cubicBezTo>
                    <a:pt x="798736" y="202654"/>
                    <a:pt x="778210" y="136302"/>
                    <a:pt x="773621" y="120923"/>
                  </a:cubicBezTo>
                  <a:cubicBezTo>
                    <a:pt x="769032" y="105544"/>
                    <a:pt x="765745" y="93390"/>
                    <a:pt x="763761" y="84460"/>
                  </a:cubicBezTo>
                  <a:close/>
                  <a:moveTo>
                    <a:pt x="1720944" y="2232"/>
                  </a:moveTo>
                  <a:lnTo>
                    <a:pt x="1836286" y="2232"/>
                  </a:lnTo>
                  <a:lnTo>
                    <a:pt x="1836286" y="251147"/>
                  </a:lnTo>
                  <a:lnTo>
                    <a:pt x="1881679" y="187151"/>
                  </a:lnTo>
                  <a:lnTo>
                    <a:pt x="2029018" y="2232"/>
                  </a:lnTo>
                  <a:lnTo>
                    <a:pt x="2157011" y="2232"/>
                  </a:lnTo>
                  <a:lnTo>
                    <a:pt x="1967255" y="242962"/>
                  </a:lnTo>
                  <a:lnTo>
                    <a:pt x="2158499" y="546199"/>
                  </a:lnTo>
                  <a:lnTo>
                    <a:pt x="2027530" y="546199"/>
                  </a:lnTo>
                  <a:lnTo>
                    <a:pt x="1885027" y="317004"/>
                  </a:lnTo>
                  <a:lnTo>
                    <a:pt x="1836286" y="351978"/>
                  </a:lnTo>
                  <a:lnTo>
                    <a:pt x="1836286" y="546199"/>
                  </a:lnTo>
                  <a:lnTo>
                    <a:pt x="1720944" y="546199"/>
                  </a:lnTo>
                  <a:close/>
                  <a:moveTo>
                    <a:pt x="1103638" y="2232"/>
                  </a:moveTo>
                  <a:lnTo>
                    <a:pt x="1249118" y="2232"/>
                  </a:lnTo>
                  <a:lnTo>
                    <a:pt x="1485382" y="409649"/>
                  </a:lnTo>
                  <a:lnTo>
                    <a:pt x="1487987" y="409649"/>
                  </a:lnTo>
                  <a:cubicBezTo>
                    <a:pt x="1484266" y="338956"/>
                    <a:pt x="1482406" y="288975"/>
                    <a:pt x="1482406" y="259705"/>
                  </a:cubicBezTo>
                  <a:lnTo>
                    <a:pt x="1482406" y="2232"/>
                  </a:lnTo>
                  <a:lnTo>
                    <a:pt x="1586213" y="2232"/>
                  </a:lnTo>
                  <a:lnTo>
                    <a:pt x="1586213" y="546199"/>
                  </a:lnTo>
                  <a:lnTo>
                    <a:pt x="1439618" y="546199"/>
                  </a:lnTo>
                  <a:lnTo>
                    <a:pt x="1202981" y="134689"/>
                  </a:lnTo>
                  <a:lnTo>
                    <a:pt x="1199632" y="134689"/>
                  </a:lnTo>
                  <a:cubicBezTo>
                    <a:pt x="1204345" y="207367"/>
                    <a:pt x="1206702" y="259209"/>
                    <a:pt x="1206702" y="290215"/>
                  </a:cubicBezTo>
                  <a:lnTo>
                    <a:pt x="1206702" y="546199"/>
                  </a:lnTo>
                  <a:lnTo>
                    <a:pt x="1103638" y="546199"/>
                  </a:lnTo>
                  <a:close/>
                  <a:moveTo>
                    <a:pt x="0" y="2232"/>
                  </a:moveTo>
                  <a:lnTo>
                    <a:pt x="115342" y="2232"/>
                  </a:lnTo>
                  <a:lnTo>
                    <a:pt x="115342" y="215429"/>
                  </a:lnTo>
                  <a:lnTo>
                    <a:pt x="330771" y="215429"/>
                  </a:lnTo>
                  <a:lnTo>
                    <a:pt x="330771" y="2232"/>
                  </a:lnTo>
                  <a:lnTo>
                    <a:pt x="445740" y="2232"/>
                  </a:lnTo>
                  <a:lnTo>
                    <a:pt x="445740" y="546199"/>
                  </a:lnTo>
                  <a:lnTo>
                    <a:pt x="330771" y="546199"/>
                  </a:lnTo>
                  <a:lnTo>
                    <a:pt x="330771" y="311423"/>
                  </a:lnTo>
                  <a:lnTo>
                    <a:pt x="115342" y="311423"/>
                  </a:lnTo>
                  <a:lnTo>
                    <a:pt x="115342" y="546199"/>
                  </a:lnTo>
                  <a:lnTo>
                    <a:pt x="0" y="546199"/>
                  </a:lnTo>
                  <a:close/>
                  <a:moveTo>
                    <a:pt x="692696" y="0"/>
                  </a:moveTo>
                  <a:lnTo>
                    <a:pt x="833710" y="0"/>
                  </a:lnTo>
                  <a:lnTo>
                    <a:pt x="1026443" y="546199"/>
                  </a:lnTo>
                  <a:lnTo>
                    <a:pt x="902171" y="546199"/>
                  </a:lnTo>
                  <a:lnTo>
                    <a:pt x="862732" y="416719"/>
                  </a:lnTo>
                  <a:lnTo>
                    <a:pt x="664418" y="416719"/>
                  </a:lnTo>
                  <a:lnTo>
                    <a:pt x="624979" y="546199"/>
                  </a:lnTo>
                  <a:lnTo>
                    <a:pt x="500707" y="5461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: Shape 27">
              <a:extLst>
                <a:ext uri="{FF2B5EF4-FFF2-40B4-BE49-F238E27FC236}">
                  <a16:creationId xmlns:a16="http://schemas.microsoft.com/office/drawing/2014/main" id="{B7FDD769-8C4F-46F6-A32C-6F7A5164A2B7}"/>
                </a:ext>
              </a:extLst>
            </p:cNvPr>
            <p:cNvSpPr/>
            <p:nvPr/>
          </p:nvSpPr>
          <p:spPr>
            <a:xfrm>
              <a:off x="7805981" y="2736364"/>
              <a:ext cx="1308596" cy="559966"/>
            </a:xfrm>
            <a:custGeom>
              <a:avLst/>
              <a:gdLst>
                <a:gd name="connsiteX0" fmla="*/ 1243856 w 1308596"/>
                <a:gd name="connsiteY0" fmla="*/ 433462 h 559966"/>
                <a:gd name="connsiteX1" fmla="*/ 1291667 w 1308596"/>
                <a:gd name="connsiteY1" fmla="*/ 449833 h 559966"/>
                <a:gd name="connsiteX2" fmla="*/ 1308596 w 1308596"/>
                <a:gd name="connsiteY2" fmla="*/ 496714 h 559966"/>
                <a:gd name="connsiteX3" fmla="*/ 1291481 w 1308596"/>
                <a:gd name="connsiteY3" fmla="*/ 543037 h 559966"/>
                <a:gd name="connsiteX4" fmla="*/ 1243856 w 1308596"/>
                <a:gd name="connsiteY4" fmla="*/ 559966 h 559966"/>
                <a:gd name="connsiteX5" fmla="*/ 1195486 w 1308596"/>
                <a:gd name="connsiteY5" fmla="*/ 543409 h 559966"/>
                <a:gd name="connsiteX6" fmla="*/ 1178371 w 1308596"/>
                <a:gd name="connsiteY6" fmla="*/ 496714 h 559966"/>
                <a:gd name="connsiteX7" fmla="*/ 1195114 w 1308596"/>
                <a:gd name="connsiteY7" fmla="*/ 449461 h 559966"/>
                <a:gd name="connsiteX8" fmla="*/ 1243856 w 1308596"/>
                <a:gd name="connsiteY8" fmla="*/ 433462 h 559966"/>
                <a:gd name="connsiteX9" fmla="*/ 259705 w 1308596"/>
                <a:gd name="connsiteY9" fmla="*/ 95994 h 559966"/>
                <a:gd name="connsiteX10" fmla="*/ 155897 w 1308596"/>
                <a:gd name="connsiteY10" fmla="*/ 142317 h 559966"/>
                <a:gd name="connsiteX11" fmla="*/ 120922 w 1308596"/>
                <a:gd name="connsiteY11" fmla="*/ 279797 h 559966"/>
                <a:gd name="connsiteX12" fmla="*/ 155525 w 1308596"/>
                <a:gd name="connsiteY12" fmla="*/ 417091 h 559966"/>
                <a:gd name="connsiteX13" fmla="*/ 258961 w 1308596"/>
                <a:gd name="connsiteY13" fmla="*/ 463227 h 559966"/>
                <a:gd name="connsiteX14" fmla="*/ 396999 w 1308596"/>
                <a:gd name="connsiteY14" fmla="*/ 279797 h 559966"/>
                <a:gd name="connsiteX15" fmla="*/ 259705 w 1308596"/>
                <a:gd name="connsiteY15" fmla="*/ 95994 h 559966"/>
                <a:gd name="connsiteX16" fmla="*/ 619433 w 1308596"/>
                <a:gd name="connsiteY16" fmla="*/ 8557 h 559966"/>
                <a:gd name="connsiteX17" fmla="*/ 734403 w 1308596"/>
                <a:gd name="connsiteY17" fmla="*/ 8557 h 559966"/>
                <a:gd name="connsiteX18" fmla="*/ 734403 w 1308596"/>
                <a:gd name="connsiteY18" fmla="*/ 341560 h 559966"/>
                <a:gd name="connsiteX19" fmla="*/ 759704 w 1308596"/>
                <a:gd name="connsiteY19" fmla="*/ 433834 h 559966"/>
                <a:gd name="connsiteX20" fmla="*/ 843420 w 1308596"/>
                <a:gd name="connsiteY20" fmla="*/ 463227 h 559966"/>
                <a:gd name="connsiteX21" fmla="*/ 925461 w 1308596"/>
                <a:gd name="connsiteY21" fmla="*/ 433648 h 559966"/>
                <a:gd name="connsiteX22" fmla="*/ 950948 w 1308596"/>
                <a:gd name="connsiteY22" fmla="*/ 340816 h 559966"/>
                <a:gd name="connsiteX23" fmla="*/ 950948 w 1308596"/>
                <a:gd name="connsiteY23" fmla="*/ 8557 h 559966"/>
                <a:gd name="connsiteX24" fmla="*/ 1065918 w 1308596"/>
                <a:gd name="connsiteY24" fmla="*/ 8557 h 559966"/>
                <a:gd name="connsiteX25" fmla="*/ 1065918 w 1308596"/>
                <a:gd name="connsiteY25" fmla="*/ 360536 h 559966"/>
                <a:gd name="connsiteX26" fmla="*/ 1038943 w 1308596"/>
                <a:gd name="connsiteY26" fmla="*/ 466204 h 559966"/>
                <a:gd name="connsiteX27" fmla="*/ 960994 w 1308596"/>
                <a:gd name="connsiteY27" fmla="*/ 535781 h 559966"/>
                <a:gd name="connsiteX28" fmla="*/ 840443 w 1308596"/>
                <a:gd name="connsiteY28" fmla="*/ 559966 h 559966"/>
                <a:gd name="connsiteX29" fmla="*/ 677476 w 1308596"/>
                <a:gd name="connsiteY29" fmla="*/ 506201 h 559966"/>
                <a:gd name="connsiteX30" fmla="*/ 619433 w 1308596"/>
                <a:gd name="connsiteY30" fmla="*/ 359048 h 559966"/>
                <a:gd name="connsiteX31" fmla="*/ 1179859 w 1308596"/>
                <a:gd name="connsiteY31" fmla="*/ 5954 h 559966"/>
                <a:gd name="connsiteX32" fmla="*/ 1308595 w 1308596"/>
                <a:gd name="connsiteY32" fmla="*/ 5954 h 559966"/>
                <a:gd name="connsiteX33" fmla="*/ 1289619 w 1308596"/>
                <a:gd name="connsiteY33" fmla="*/ 369467 h 559966"/>
                <a:gd name="connsiteX34" fmla="*/ 1198834 w 1308596"/>
                <a:gd name="connsiteY34" fmla="*/ 369467 h 559966"/>
                <a:gd name="connsiteX35" fmla="*/ 259705 w 1308596"/>
                <a:gd name="connsiteY35" fmla="*/ 0 h 559966"/>
                <a:gd name="connsiteX36" fmla="*/ 451507 w 1308596"/>
                <a:gd name="connsiteY36" fmla="*/ 72181 h 559966"/>
                <a:gd name="connsiteX37" fmla="*/ 517921 w 1308596"/>
                <a:gd name="connsiteY37" fmla="*/ 279797 h 559966"/>
                <a:gd name="connsiteX38" fmla="*/ 450949 w 1308596"/>
                <a:gd name="connsiteY38" fmla="*/ 487412 h 559966"/>
                <a:gd name="connsiteX39" fmla="*/ 258961 w 1308596"/>
                <a:gd name="connsiteY39" fmla="*/ 559966 h 559966"/>
                <a:gd name="connsiteX40" fmla="*/ 66972 w 1308596"/>
                <a:gd name="connsiteY40" fmla="*/ 487412 h 559966"/>
                <a:gd name="connsiteX41" fmla="*/ 0 w 1308596"/>
                <a:gd name="connsiteY41" fmla="*/ 279052 h 559966"/>
                <a:gd name="connsiteX42" fmla="*/ 67158 w 1308596"/>
                <a:gd name="connsiteY42" fmla="*/ 71623 h 559966"/>
                <a:gd name="connsiteX43" fmla="*/ 259705 w 1308596"/>
                <a:gd name="connsiteY43" fmla="*/ 0 h 559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08596" h="559966">
                  <a:moveTo>
                    <a:pt x="1243856" y="433462"/>
                  </a:moveTo>
                  <a:cubicBezTo>
                    <a:pt x="1264444" y="433462"/>
                    <a:pt x="1280380" y="438919"/>
                    <a:pt x="1291667" y="449833"/>
                  </a:cubicBezTo>
                  <a:cubicBezTo>
                    <a:pt x="1302953" y="460747"/>
                    <a:pt x="1308596" y="476374"/>
                    <a:pt x="1308596" y="496714"/>
                  </a:cubicBezTo>
                  <a:cubicBezTo>
                    <a:pt x="1308596" y="516310"/>
                    <a:pt x="1302891" y="531751"/>
                    <a:pt x="1291481" y="543037"/>
                  </a:cubicBezTo>
                  <a:cubicBezTo>
                    <a:pt x="1280070" y="554323"/>
                    <a:pt x="1264195" y="559966"/>
                    <a:pt x="1243856" y="559966"/>
                  </a:cubicBezTo>
                  <a:cubicBezTo>
                    <a:pt x="1223020" y="559966"/>
                    <a:pt x="1206897" y="554447"/>
                    <a:pt x="1195486" y="543409"/>
                  </a:cubicBezTo>
                  <a:cubicBezTo>
                    <a:pt x="1184076" y="532371"/>
                    <a:pt x="1178371" y="516806"/>
                    <a:pt x="1178371" y="496714"/>
                  </a:cubicBezTo>
                  <a:cubicBezTo>
                    <a:pt x="1178371" y="475878"/>
                    <a:pt x="1183952" y="460127"/>
                    <a:pt x="1195114" y="449461"/>
                  </a:cubicBezTo>
                  <a:cubicBezTo>
                    <a:pt x="1206276" y="438795"/>
                    <a:pt x="1222524" y="433462"/>
                    <a:pt x="1243856" y="433462"/>
                  </a:cubicBezTo>
                  <a:close/>
                  <a:moveTo>
                    <a:pt x="259705" y="95994"/>
                  </a:moveTo>
                  <a:cubicBezTo>
                    <a:pt x="213816" y="95994"/>
                    <a:pt x="179213" y="111435"/>
                    <a:pt x="155897" y="142317"/>
                  </a:cubicBezTo>
                  <a:cubicBezTo>
                    <a:pt x="132581" y="173198"/>
                    <a:pt x="120922" y="219025"/>
                    <a:pt x="120922" y="279797"/>
                  </a:cubicBezTo>
                  <a:cubicBezTo>
                    <a:pt x="120922" y="340568"/>
                    <a:pt x="132457" y="386333"/>
                    <a:pt x="155525" y="417091"/>
                  </a:cubicBezTo>
                  <a:cubicBezTo>
                    <a:pt x="178593" y="447848"/>
                    <a:pt x="213072" y="463227"/>
                    <a:pt x="258961" y="463227"/>
                  </a:cubicBezTo>
                  <a:cubicBezTo>
                    <a:pt x="350986" y="463227"/>
                    <a:pt x="396999" y="402084"/>
                    <a:pt x="396999" y="279797"/>
                  </a:cubicBezTo>
                  <a:cubicBezTo>
                    <a:pt x="396999" y="157261"/>
                    <a:pt x="351234" y="95994"/>
                    <a:pt x="259705" y="95994"/>
                  </a:cubicBezTo>
                  <a:close/>
                  <a:moveTo>
                    <a:pt x="619433" y="8557"/>
                  </a:moveTo>
                  <a:lnTo>
                    <a:pt x="734403" y="8557"/>
                  </a:lnTo>
                  <a:lnTo>
                    <a:pt x="734403" y="341560"/>
                  </a:lnTo>
                  <a:cubicBezTo>
                    <a:pt x="734403" y="383480"/>
                    <a:pt x="742837" y="414238"/>
                    <a:pt x="759704" y="433834"/>
                  </a:cubicBezTo>
                  <a:cubicBezTo>
                    <a:pt x="776571" y="453429"/>
                    <a:pt x="804476" y="463227"/>
                    <a:pt x="843420" y="463227"/>
                  </a:cubicBezTo>
                  <a:cubicBezTo>
                    <a:pt x="881123" y="463227"/>
                    <a:pt x="908470" y="453368"/>
                    <a:pt x="925461" y="433648"/>
                  </a:cubicBezTo>
                  <a:cubicBezTo>
                    <a:pt x="942452" y="413928"/>
                    <a:pt x="950948" y="382984"/>
                    <a:pt x="950948" y="340816"/>
                  </a:cubicBezTo>
                  <a:lnTo>
                    <a:pt x="950948" y="8557"/>
                  </a:lnTo>
                  <a:lnTo>
                    <a:pt x="1065918" y="8557"/>
                  </a:lnTo>
                  <a:lnTo>
                    <a:pt x="1065918" y="360536"/>
                  </a:lnTo>
                  <a:cubicBezTo>
                    <a:pt x="1065918" y="400719"/>
                    <a:pt x="1056926" y="435942"/>
                    <a:pt x="1038943" y="466204"/>
                  </a:cubicBezTo>
                  <a:cubicBezTo>
                    <a:pt x="1020959" y="496466"/>
                    <a:pt x="994976" y="519658"/>
                    <a:pt x="960994" y="535781"/>
                  </a:cubicBezTo>
                  <a:cubicBezTo>
                    <a:pt x="927011" y="551904"/>
                    <a:pt x="886828" y="559966"/>
                    <a:pt x="840443" y="559966"/>
                  </a:cubicBezTo>
                  <a:cubicBezTo>
                    <a:pt x="770494" y="559966"/>
                    <a:pt x="716172" y="542044"/>
                    <a:pt x="677476" y="506201"/>
                  </a:cubicBezTo>
                  <a:cubicBezTo>
                    <a:pt x="638781" y="470359"/>
                    <a:pt x="619433" y="421307"/>
                    <a:pt x="619433" y="359048"/>
                  </a:cubicBezTo>
                  <a:close/>
                  <a:moveTo>
                    <a:pt x="1179859" y="5954"/>
                  </a:moveTo>
                  <a:lnTo>
                    <a:pt x="1308595" y="5954"/>
                  </a:lnTo>
                  <a:lnTo>
                    <a:pt x="1289619" y="369467"/>
                  </a:lnTo>
                  <a:lnTo>
                    <a:pt x="1198834" y="369467"/>
                  </a:lnTo>
                  <a:close/>
                  <a:moveTo>
                    <a:pt x="259705" y="0"/>
                  </a:moveTo>
                  <a:cubicBezTo>
                    <a:pt x="343296" y="0"/>
                    <a:pt x="407231" y="24060"/>
                    <a:pt x="451507" y="72181"/>
                  </a:cubicBezTo>
                  <a:cubicBezTo>
                    <a:pt x="495783" y="120302"/>
                    <a:pt x="517921" y="189508"/>
                    <a:pt x="517921" y="279797"/>
                  </a:cubicBezTo>
                  <a:cubicBezTo>
                    <a:pt x="517921" y="369838"/>
                    <a:pt x="495597" y="439043"/>
                    <a:pt x="450949" y="487412"/>
                  </a:cubicBezTo>
                  <a:cubicBezTo>
                    <a:pt x="406300" y="535781"/>
                    <a:pt x="342304" y="559966"/>
                    <a:pt x="258961" y="559966"/>
                  </a:cubicBezTo>
                  <a:cubicBezTo>
                    <a:pt x="175617" y="559966"/>
                    <a:pt x="111621" y="535781"/>
                    <a:pt x="66972" y="487412"/>
                  </a:cubicBezTo>
                  <a:cubicBezTo>
                    <a:pt x="22324" y="439043"/>
                    <a:pt x="0" y="369590"/>
                    <a:pt x="0" y="279052"/>
                  </a:cubicBezTo>
                  <a:cubicBezTo>
                    <a:pt x="0" y="188515"/>
                    <a:pt x="22386" y="119372"/>
                    <a:pt x="67158" y="71623"/>
                  </a:cubicBezTo>
                  <a:cubicBezTo>
                    <a:pt x="111931" y="23874"/>
                    <a:pt x="176113" y="0"/>
                    <a:pt x="2597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2F32686-85B0-4DF9-8C70-683602F4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346B8-B207-44B2-9593-768E5DB0BF9F}" type="slidenum">
              <a:rPr lang="fr-FR" smtClean="0"/>
              <a:pPr/>
              <a:t>65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959F1A-071E-4329-979B-C67AE8E4BC0C}"/>
              </a:ext>
            </a:extLst>
          </p:cNvPr>
          <p:cNvSpPr/>
          <p:nvPr/>
        </p:nvSpPr>
        <p:spPr>
          <a:xfrm>
            <a:off x="3733490" y="3693798"/>
            <a:ext cx="4600800" cy="558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Lydia.ouldouali@gmail.com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F11F985-DCAC-4E3D-BD71-51D8CAE3B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81" y="5608392"/>
            <a:ext cx="1584176" cy="129732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DE5C1F3-E262-42AE-AE18-0A8834EF34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56" y="5877689"/>
            <a:ext cx="912053" cy="91482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46EA646-5321-4A47-8A40-DAE35376FC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718" y="5793026"/>
            <a:ext cx="1512168" cy="941648"/>
          </a:xfrm>
          <a:prstGeom prst="rect">
            <a:avLst/>
          </a:prstGeom>
        </p:spPr>
      </p:pic>
      <p:pic>
        <p:nvPicPr>
          <p:cNvPr id="23" name="Picture 2" descr="RÃ©sultat de recherche d'images pour &quot;universitÃ© paris saclay logo&quot;">
            <a:extLst>
              <a:ext uri="{FF2B5EF4-FFF2-40B4-BE49-F238E27FC236}">
                <a16:creationId xmlns:a16="http://schemas.microsoft.com/office/drawing/2014/main" id="{C97A9166-1CD9-48C0-BD3E-13C1F589E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250" y="5574514"/>
            <a:ext cx="24574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032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0C5014E0-D46C-44A8-8F12-77DA586FC1AD}"/>
              </a:ext>
            </a:extLst>
          </p:cNvPr>
          <p:cNvSpPr txBox="1">
            <a:spLocks/>
          </p:cNvSpPr>
          <p:nvPr/>
        </p:nvSpPr>
        <p:spPr>
          <a:xfrm>
            <a:off x="348761" y="177483"/>
            <a:ext cx="11520853" cy="798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Context: </a:t>
            </a:r>
            <a:r>
              <a:rPr lang="en-US" sz="40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CONCEPT OF DOMINANCE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33" name="TextBox 86">
            <a:extLst>
              <a:ext uri="{FF2B5EF4-FFF2-40B4-BE49-F238E27FC236}">
                <a16:creationId xmlns:a16="http://schemas.microsoft.com/office/drawing/2014/main" id="{3B00F4A1-FCAC-4649-AAEB-C020322DE881}"/>
              </a:ext>
            </a:extLst>
          </p:cNvPr>
          <p:cNvSpPr txBox="1"/>
          <p:nvPr/>
        </p:nvSpPr>
        <p:spPr>
          <a:xfrm>
            <a:off x="8466890" y="1839433"/>
            <a:ext cx="187965" cy="388395"/>
          </a:xfrm>
          <a:prstGeom prst="rect">
            <a:avLst/>
          </a:prstGeom>
          <a:noFill/>
        </p:spPr>
        <p:txBody>
          <a:bodyPr wrap="none" lIns="0" rtlCol="0" anchor="ctr">
            <a:spAutoFit/>
          </a:bodyPr>
          <a:lstStyle/>
          <a:p>
            <a:endParaRPr lang="en-US" sz="2200" b="1" dirty="0">
              <a:solidFill>
                <a:srgbClr val="393950"/>
              </a:solidFill>
            </a:endParaRPr>
          </a:p>
        </p:txBody>
      </p: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887AF689-4550-4E23-B13E-5FEB8C1BB549}"/>
              </a:ext>
            </a:extLst>
          </p:cNvPr>
          <p:cNvGrpSpPr/>
          <p:nvPr/>
        </p:nvGrpSpPr>
        <p:grpSpPr>
          <a:xfrm>
            <a:off x="2031001" y="1263069"/>
            <a:ext cx="5267043" cy="3295603"/>
            <a:chOff x="1691403" y="1317115"/>
            <a:chExt cx="5267043" cy="3295603"/>
          </a:xfrm>
        </p:grpSpPr>
        <p:sp>
          <p:nvSpPr>
            <p:cNvPr id="55" name="Organigramme : Terminateur 54">
              <a:extLst>
                <a:ext uri="{FF2B5EF4-FFF2-40B4-BE49-F238E27FC236}">
                  <a16:creationId xmlns:a16="http://schemas.microsoft.com/office/drawing/2014/main" id="{1A9E5455-FF62-4CA2-869F-7D3F4B341E67}"/>
                </a:ext>
              </a:extLst>
            </p:cNvPr>
            <p:cNvSpPr/>
            <p:nvPr/>
          </p:nvSpPr>
          <p:spPr>
            <a:xfrm>
              <a:off x="4467795" y="4034702"/>
              <a:ext cx="2490651" cy="578016"/>
            </a:xfrm>
            <a:prstGeom prst="flowChartTerminator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Personality trait</a:t>
              </a:r>
            </a:p>
          </p:txBody>
        </p:sp>
        <p:sp>
          <p:nvSpPr>
            <p:cNvPr id="62" name="Organigramme : Terminateur 61">
              <a:extLst>
                <a:ext uri="{FF2B5EF4-FFF2-40B4-BE49-F238E27FC236}">
                  <a16:creationId xmlns:a16="http://schemas.microsoft.com/office/drawing/2014/main" id="{93C0875B-39B4-4905-863F-DDD15E50DBF8}"/>
                </a:ext>
              </a:extLst>
            </p:cNvPr>
            <p:cNvSpPr/>
            <p:nvPr/>
          </p:nvSpPr>
          <p:spPr>
            <a:xfrm>
              <a:off x="1691403" y="1317115"/>
              <a:ext cx="2653181" cy="716901"/>
            </a:xfrm>
            <a:prstGeom prst="flowChartTerminator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C6556BE5-561D-4894-961C-2375F1F145BB}"/>
              </a:ext>
            </a:extLst>
          </p:cNvPr>
          <p:cNvGrpSpPr/>
          <p:nvPr/>
        </p:nvGrpSpPr>
        <p:grpSpPr>
          <a:xfrm>
            <a:off x="5303426" y="2073380"/>
            <a:ext cx="1461656" cy="1562822"/>
            <a:chOff x="5168254" y="2874767"/>
            <a:chExt cx="1461656" cy="1562822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4D1A89D7-8849-4EDA-93A6-286D435E7C7D}"/>
                </a:ext>
              </a:extLst>
            </p:cNvPr>
            <p:cNvGrpSpPr/>
            <p:nvPr/>
          </p:nvGrpSpPr>
          <p:grpSpPr>
            <a:xfrm>
              <a:off x="5168254" y="2874767"/>
              <a:ext cx="1461656" cy="1504403"/>
              <a:chOff x="5159000" y="2559697"/>
              <a:chExt cx="1827810" cy="1819473"/>
            </a:xfrm>
          </p:grpSpPr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D25F223-02F6-46C9-A064-8C1A8F059EF1}"/>
                  </a:ext>
                </a:extLst>
              </p:cNvPr>
              <p:cNvSpPr txBox="1"/>
              <p:nvPr/>
            </p:nvSpPr>
            <p:spPr>
              <a:xfrm>
                <a:off x="5159000" y="3217864"/>
                <a:ext cx="1784466" cy="446682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b="1" dirty="0">
                    <a:solidFill>
                      <a:schemeClr val="tx2">
                        <a:lumMod val="50000"/>
                      </a:schemeClr>
                    </a:solidFill>
                  </a:rPr>
                  <a:t>DOMINANCE</a:t>
                </a:r>
              </a:p>
            </p:txBody>
          </p:sp>
          <p:sp>
            <p:nvSpPr>
              <p:cNvPr id="4" name="Ellipse 3">
                <a:extLst>
                  <a:ext uri="{FF2B5EF4-FFF2-40B4-BE49-F238E27FC236}">
                    <a16:creationId xmlns:a16="http://schemas.microsoft.com/office/drawing/2014/main" id="{31B3D915-E168-4FFE-88B7-358DCA68F16E}"/>
                  </a:ext>
                </a:extLst>
              </p:cNvPr>
              <p:cNvSpPr/>
              <p:nvPr/>
            </p:nvSpPr>
            <p:spPr>
              <a:xfrm>
                <a:off x="5205184" y="2559697"/>
                <a:ext cx="1781626" cy="1763016"/>
              </a:xfrm>
              <a:prstGeom prst="ellipse">
                <a:avLst/>
              </a:prstGeom>
              <a:noFill/>
              <a:ln w="12700">
                <a:solidFill>
                  <a:schemeClr val="accent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Oval 29">
                <a:extLst>
                  <a:ext uri="{FF2B5EF4-FFF2-40B4-BE49-F238E27FC236}">
                    <a16:creationId xmlns:a16="http://schemas.microsoft.com/office/drawing/2014/main" id="{A13CC831-EB7A-497F-B579-AAB6D510A883}"/>
                  </a:ext>
                </a:extLst>
              </p:cNvPr>
              <p:cNvSpPr/>
              <p:nvPr/>
            </p:nvSpPr>
            <p:spPr>
              <a:xfrm>
                <a:off x="6631643" y="2703859"/>
                <a:ext cx="121774" cy="12678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9525" cap="flat" cmpd="sng" algn="ctr">
                <a:solidFill>
                  <a:schemeClr val="tx1"/>
                </a:solidFill>
                <a:prstDash val="sysDash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" name="Oval 29">
                <a:extLst>
                  <a:ext uri="{FF2B5EF4-FFF2-40B4-BE49-F238E27FC236}">
                    <a16:creationId xmlns:a16="http://schemas.microsoft.com/office/drawing/2014/main" id="{7805530A-D308-4FF2-B726-2D8C4BDBC4F6}"/>
                  </a:ext>
                </a:extLst>
              </p:cNvPr>
              <p:cNvSpPr/>
              <p:nvPr/>
            </p:nvSpPr>
            <p:spPr>
              <a:xfrm>
                <a:off x="5409923" y="2725966"/>
                <a:ext cx="121774" cy="126784"/>
              </a:xfrm>
              <a:prstGeom prst="ellipse">
                <a:avLst/>
              </a:prstGeom>
              <a:ln>
                <a:prstDash val="sysDash"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 dirty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58" name="Oval 29">
                <a:extLst>
                  <a:ext uri="{FF2B5EF4-FFF2-40B4-BE49-F238E27FC236}">
                    <a16:creationId xmlns:a16="http://schemas.microsoft.com/office/drawing/2014/main" id="{EE38AAFF-29B6-4515-B4D0-39D716881051}"/>
                  </a:ext>
                </a:extLst>
              </p:cNvPr>
              <p:cNvSpPr/>
              <p:nvPr/>
            </p:nvSpPr>
            <p:spPr>
              <a:xfrm>
                <a:off x="6035111" y="4252386"/>
                <a:ext cx="121774" cy="126784"/>
              </a:xfrm>
              <a:prstGeom prst="ellipse">
                <a:avLst/>
              </a:prstGeom>
              <a:ln>
                <a:prstDash val="sysDash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 dirty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1070DD5C-168E-4954-89BE-8DF2A0BFA255}"/>
                </a:ext>
              </a:extLst>
            </p:cNvPr>
            <p:cNvSpPr/>
            <p:nvPr/>
          </p:nvSpPr>
          <p:spPr>
            <a:xfrm>
              <a:off x="5320316" y="2964773"/>
              <a:ext cx="194569" cy="215032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9B1C705D-34DE-41EF-AE41-7BE37B710006}"/>
                </a:ext>
              </a:extLst>
            </p:cNvPr>
            <p:cNvSpPr/>
            <p:nvPr/>
          </p:nvSpPr>
          <p:spPr>
            <a:xfrm>
              <a:off x="6302971" y="2939463"/>
              <a:ext cx="194569" cy="215032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34E27716-4A11-4C42-ABE0-8F9C4A6AECBA}"/>
                </a:ext>
              </a:extLst>
            </p:cNvPr>
            <p:cNvSpPr/>
            <p:nvPr/>
          </p:nvSpPr>
          <p:spPr>
            <a:xfrm>
              <a:off x="5820263" y="4222557"/>
              <a:ext cx="194569" cy="215032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9" name="Groupe 88">
            <a:extLst>
              <a:ext uri="{FF2B5EF4-FFF2-40B4-BE49-F238E27FC236}">
                <a16:creationId xmlns:a16="http://schemas.microsoft.com/office/drawing/2014/main" id="{4990E263-52EF-4F83-B173-B35C0123BA75}"/>
              </a:ext>
            </a:extLst>
          </p:cNvPr>
          <p:cNvGrpSpPr/>
          <p:nvPr/>
        </p:nvGrpSpPr>
        <p:grpSpPr>
          <a:xfrm>
            <a:off x="7582283" y="1248514"/>
            <a:ext cx="2653181" cy="716901"/>
            <a:chOff x="8237171" y="1317115"/>
            <a:chExt cx="2653181" cy="716901"/>
          </a:xfrm>
        </p:grpSpPr>
        <p:sp>
          <p:nvSpPr>
            <p:cNvPr id="16" name="Organigramme : Terminateur 15">
              <a:extLst>
                <a:ext uri="{FF2B5EF4-FFF2-40B4-BE49-F238E27FC236}">
                  <a16:creationId xmlns:a16="http://schemas.microsoft.com/office/drawing/2014/main" id="{5790E39C-1E54-48FE-9087-4D80898D209B}"/>
                </a:ext>
              </a:extLst>
            </p:cNvPr>
            <p:cNvSpPr/>
            <p:nvPr/>
          </p:nvSpPr>
          <p:spPr>
            <a:xfrm>
              <a:off x="8325236" y="1379181"/>
              <a:ext cx="2490651" cy="578016"/>
            </a:xfrm>
            <a:prstGeom prst="flowChartTerminator">
              <a:avLst/>
            </a:prstGeom>
            <a:solidFill>
              <a:schemeClr val="tx2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Interpersonal relation</a:t>
              </a:r>
            </a:p>
          </p:txBody>
        </p:sp>
        <p:sp>
          <p:nvSpPr>
            <p:cNvPr id="73" name="Organigramme : Terminateur 72">
              <a:extLst>
                <a:ext uri="{FF2B5EF4-FFF2-40B4-BE49-F238E27FC236}">
                  <a16:creationId xmlns:a16="http://schemas.microsoft.com/office/drawing/2014/main" id="{9D7FAC67-69C2-42FE-A044-A70BFAA2E835}"/>
                </a:ext>
              </a:extLst>
            </p:cNvPr>
            <p:cNvSpPr/>
            <p:nvPr/>
          </p:nvSpPr>
          <p:spPr>
            <a:xfrm>
              <a:off x="8237171" y="1317115"/>
              <a:ext cx="2653181" cy="716901"/>
            </a:xfrm>
            <a:prstGeom prst="flowChartTerminator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1C517F92-95AD-409D-BBF3-49313496354F}"/>
              </a:ext>
            </a:extLst>
          </p:cNvPr>
          <p:cNvGrpSpPr/>
          <p:nvPr/>
        </p:nvGrpSpPr>
        <p:grpSpPr>
          <a:xfrm>
            <a:off x="2101278" y="1317334"/>
            <a:ext cx="5278031" cy="3317319"/>
            <a:chOff x="2101278" y="1189873"/>
            <a:chExt cx="5278031" cy="3317319"/>
          </a:xfrm>
        </p:grpSpPr>
        <p:sp>
          <p:nvSpPr>
            <p:cNvPr id="56" name="Organigramme : Terminateur 55">
              <a:extLst>
                <a:ext uri="{FF2B5EF4-FFF2-40B4-BE49-F238E27FC236}">
                  <a16:creationId xmlns:a16="http://schemas.microsoft.com/office/drawing/2014/main" id="{92F328BD-2004-4CE0-8B17-707E446FF48F}"/>
                </a:ext>
              </a:extLst>
            </p:cNvPr>
            <p:cNvSpPr/>
            <p:nvPr/>
          </p:nvSpPr>
          <p:spPr>
            <a:xfrm>
              <a:off x="2101278" y="1189873"/>
              <a:ext cx="2490651" cy="578016"/>
            </a:xfrm>
            <a:prstGeom prst="flowChartTerminator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Social status</a:t>
              </a:r>
            </a:p>
          </p:txBody>
        </p:sp>
        <p:sp>
          <p:nvSpPr>
            <p:cNvPr id="76" name="Organigramme : Terminateur 75">
              <a:extLst>
                <a:ext uri="{FF2B5EF4-FFF2-40B4-BE49-F238E27FC236}">
                  <a16:creationId xmlns:a16="http://schemas.microsoft.com/office/drawing/2014/main" id="{F3E59950-ED7A-4678-B2BC-AEF4DA3152A3}"/>
                </a:ext>
              </a:extLst>
            </p:cNvPr>
            <p:cNvSpPr/>
            <p:nvPr/>
          </p:nvSpPr>
          <p:spPr>
            <a:xfrm>
              <a:off x="4726128" y="3790291"/>
              <a:ext cx="2653181" cy="716901"/>
            </a:xfrm>
            <a:prstGeom prst="flowChartTerminator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2E4F44E0-64C1-4E3D-B3E1-17A3D3DF0849}"/>
              </a:ext>
            </a:extLst>
          </p:cNvPr>
          <p:cNvCxnSpPr>
            <a:cxnSpLocks/>
            <a:stCxn id="66" idx="4"/>
            <a:endCxn id="76" idx="0"/>
          </p:cNvCxnSpPr>
          <p:nvPr/>
        </p:nvCxnSpPr>
        <p:spPr>
          <a:xfrm flipH="1">
            <a:off x="6052719" y="3636202"/>
            <a:ext cx="1" cy="281550"/>
          </a:xfrm>
          <a:prstGeom prst="line">
            <a:avLst/>
          </a:prstGeom>
          <a:ln w="12700" cap="rnd">
            <a:prstDash val="solid"/>
            <a:rou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BBA8CA27-99BE-4A12-B2A5-12C235AB0A09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6830170" y="1605720"/>
            <a:ext cx="752113" cy="1245"/>
          </a:xfrm>
          <a:prstGeom prst="lin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6222CCE2-4D23-4335-B228-75F3AADD6594}"/>
              </a:ext>
            </a:extLst>
          </p:cNvPr>
          <p:cNvCxnSpPr>
            <a:cxnSpLocks/>
            <a:stCxn id="65" idx="0"/>
          </p:cNvCxnSpPr>
          <p:nvPr/>
        </p:nvCxnSpPr>
        <p:spPr>
          <a:xfrm flipV="1">
            <a:off x="6535428" y="1605720"/>
            <a:ext cx="294742" cy="53235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3A9A32B5-62E3-4384-8439-0F8E231335D3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4684182" y="1621520"/>
            <a:ext cx="690350" cy="0"/>
          </a:xfrm>
          <a:prstGeom prst="lin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6EB0DB41-461D-4706-81B8-8F7CC321B447}"/>
              </a:ext>
            </a:extLst>
          </p:cNvPr>
          <p:cNvCxnSpPr>
            <a:cxnSpLocks/>
            <a:stCxn id="64" idx="0"/>
          </p:cNvCxnSpPr>
          <p:nvPr/>
        </p:nvCxnSpPr>
        <p:spPr>
          <a:xfrm flipH="1" flipV="1">
            <a:off x="5367818" y="1621520"/>
            <a:ext cx="184955" cy="54186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2A11B2-1257-4301-837A-91CC8D7A7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7</a:t>
            </a:fld>
            <a:endParaRPr lang="fr-FR" dirty="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AD6BD8B3-9F7A-45A3-9D27-7E9E562D8DC9}"/>
              </a:ext>
            </a:extLst>
          </p:cNvPr>
          <p:cNvGrpSpPr/>
          <p:nvPr/>
        </p:nvGrpSpPr>
        <p:grpSpPr>
          <a:xfrm>
            <a:off x="4504427" y="4940731"/>
            <a:ext cx="3162588" cy="1754886"/>
            <a:chOff x="9828952" y="4215747"/>
            <a:chExt cx="3134536" cy="102093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5E57E7F-AFB9-4468-AAA5-B3363A743A72}"/>
                </a:ext>
              </a:extLst>
            </p:cNvPr>
            <p:cNvSpPr/>
            <p:nvPr/>
          </p:nvSpPr>
          <p:spPr>
            <a:xfrm>
              <a:off x="9828952" y="4215747"/>
              <a:ext cx="2980730" cy="10209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/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7199A81E-46C8-428B-AD4F-215A5E9BB106}"/>
                </a:ext>
              </a:extLst>
            </p:cNvPr>
            <p:cNvSpPr txBox="1"/>
            <p:nvPr/>
          </p:nvSpPr>
          <p:spPr>
            <a:xfrm>
              <a:off x="9920556" y="4251721"/>
              <a:ext cx="3042932" cy="948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[</a:t>
              </a:r>
              <a:r>
                <a:rPr lang="fr-FR" sz="2000" dirty="0" err="1">
                  <a:latin typeface="URWPalladioL-Roma"/>
                </a:rPr>
                <a:t>E</a:t>
              </a:r>
              <a:r>
                <a:rPr lang="fr-FR" sz="2000" dirty="0" err="1">
                  <a:latin typeface="TeXPalladioL-SC"/>
                </a:rPr>
                <a:t>mmons</a:t>
              </a:r>
              <a:r>
                <a:rPr lang="fr-FR" sz="2000" dirty="0">
                  <a:latin typeface="TeXPalladioL-SC"/>
                </a:rPr>
                <a:t> &amp; </a:t>
              </a:r>
              <a:r>
                <a:rPr lang="fr-FR" sz="2000" dirty="0" err="1">
                  <a:latin typeface="URWPalladioL-Roma"/>
                </a:rPr>
                <a:t>M</a:t>
              </a:r>
              <a:r>
                <a:rPr lang="fr-FR" sz="2000" dirty="0" err="1">
                  <a:latin typeface="TeXPalladioL-SC"/>
                </a:rPr>
                <a:t>c</a:t>
              </a:r>
              <a:r>
                <a:rPr lang="fr-FR" sz="2000" dirty="0" err="1">
                  <a:latin typeface="URWPalladioL-Roma"/>
                </a:rPr>
                <a:t>A</a:t>
              </a:r>
              <a:r>
                <a:rPr lang="fr-FR" sz="2000" dirty="0" err="1">
                  <a:latin typeface="TeXPalladioL-SC"/>
                </a:rPr>
                <a:t>dams</a:t>
              </a:r>
              <a:r>
                <a:rPr lang="fr-FR" sz="2000" dirty="0">
                  <a:latin typeface="URWPalladioL-Roma"/>
                </a:rPr>
                <a:t> </a:t>
              </a:r>
              <a:r>
                <a:rPr lang="en-US" sz="2000" dirty="0">
                  <a:solidFill>
                    <a:prstClr val="black"/>
                  </a:solidFill>
                </a:rPr>
                <a:t>91]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Individual trait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Ability to exert power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Want to control others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Desire of celebrity</a:t>
              </a:r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84CF9A23-EBA4-4A24-AD4D-B77074B8E9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652" y="4630173"/>
            <a:ext cx="1010871" cy="101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6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0C5014E0-D46C-44A8-8F12-77DA586FC1AD}"/>
              </a:ext>
            </a:extLst>
          </p:cNvPr>
          <p:cNvSpPr txBox="1">
            <a:spLocks/>
          </p:cNvSpPr>
          <p:nvPr/>
        </p:nvSpPr>
        <p:spPr>
          <a:xfrm>
            <a:off x="348761" y="177483"/>
            <a:ext cx="11520853" cy="798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Context: </a:t>
            </a:r>
            <a:r>
              <a:rPr lang="en-US" sz="40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CONCEPT OF DOMINANCE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33" name="TextBox 86">
            <a:extLst>
              <a:ext uri="{FF2B5EF4-FFF2-40B4-BE49-F238E27FC236}">
                <a16:creationId xmlns:a16="http://schemas.microsoft.com/office/drawing/2014/main" id="{3B00F4A1-FCAC-4649-AAEB-C020322DE881}"/>
              </a:ext>
            </a:extLst>
          </p:cNvPr>
          <p:cNvSpPr txBox="1"/>
          <p:nvPr/>
        </p:nvSpPr>
        <p:spPr>
          <a:xfrm>
            <a:off x="8466890" y="1839433"/>
            <a:ext cx="187965" cy="388395"/>
          </a:xfrm>
          <a:prstGeom prst="rect">
            <a:avLst/>
          </a:prstGeom>
          <a:noFill/>
        </p:spPr>
        <p:txBody>
          <a:bodyPr wrap="none" lIns="0" rtlCol="0" anchor="ctr">
            <a:spAutoFit/>
          </a:bodyPr>
          <a:lstStyle/>
          <a:p>
            <a:endParaRPr lang="en-US" sz="2200" b="1" dirty="0">
              <a:solidFill>
                <a:srgbClr val="393950"/>
              </a:solidFill>
            </a:endParaRPr>
          </a:p>
        </p:txBody>
      </p: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887AF689-4550-4E23-B13E-5FEB8C1BB549}"/>
              </a:ext>
            </a:extLst>
          </p:cNvPr>
          <p:cNvGrpSpPr/>
          <p:nvPr/>
        </p:nvGrpSpPr>
        <p:grpSpPr>
          <a:xfrm>
            <a:off x="2031001" y="1263069"/>
            <a:ext cx="5267043" cy="3295603"/>
            <a:chOff x="1691403" y="1317115"/>
            <a:chExt cx="5267043" cy="3295603"/>
          </a:xfrm>
        </p:grpSpPr>
        <p:sp>
          <p:nvSpPr>
            <p:cNvPr id="55" name="Organigramme : Terminateur 54">
              <a:extLst>
                <a:ext uri="{FF2B5EF4-FFF2-40B4-BE49-F238E27FC236}">
                  <a16:creationId xmlns:a16="http://schemas.microsoft.com/office/drawing/2014/main" id="{1A9E5455-FF62-4CA2-869F-7D3F4B341E67}"/>
                </a:ext>
              </a:extLst>
            </p:cNvPr>
            <p:cNvSpPr/>
            <p:nvPr/>
          </p:nvSpPr>
          <p:spPr>
            <a:xfrm>
              <a:off x="4467795" y="4034702"/>
              <a:ext cx="2490651" cy="578016"/>
            </a:xfrm>
            <a:prstGeom prst="flowChartTerminator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Personality trait</a:t>
              </a:r>
            </a:p>
          </p:txBody>
        </p:sp>
        <p:sp>
          <p:nvSpPr>
            <p:cNvPr id="62" name="Organigramme : Terminateur 61">
              <a:extLst>
                <a:ext uri="{FF2B5EF4-FFF2-40B4-BE49-F238E27FC236}">
                  <a16:creationId xmlns:a16="http://schemas.microsoft.com/office/drawing/2014/main" id="{93C0875B-39B4-4905-863F-DDD15E50DBF8}"/>
                </a:ext>
              </a:extLst>
            </p:cNvPr>
            <p:cNvSpPr/>
            <p:nvPr/>
          </p:nvSpPr>
          <p:spPr>
            <a:xfrm>
              <a:off x="1691403" y="1317115"/>
              <a:ext cx="2653181" cy="716901"/>
            </a:xfrm>
            <a:prstGeom prst="flowChartTerminator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C6556BE5-561D-4894-961C-2375F1F145BB}"/>
              </a:ext>
            </a:extLst>
          </p:cNvPr>
          <p:cNvGrpSpPr/>
          <p:nvPr/>
        </p:nvGrpSpPr>
        <p:grpSpPr>
          <a:xfrm>
            <a:off x="5303426" y="2073380"/>
            <a:ext cx="1461656" cy="1562822"/>
            <a:chOff x="5168254" y="2874767"/>
            <a:chExt cx="1461656" cy="1562822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4D1A89D7-8849-4EDA-93A6-286D435E7C7D}"/>
                </a:ext>
              </a:extLst>
            </p:cNvPr>
            <p:cNvGrpSpPr/>
            <p:nvPr/>
          </p:nvGrpSpPr>
          <p:grpSpPr>
            <a:xfrm>
              <a:off x="5168254" y="2874767"/>
              <a:ext cx="1461656" cy="1504403"/>
              <a:chOff x="5159000" y="2559697"/>
              <a:chExt cx="1827810" cy="1819473"/>
            </a:xfrm>
          </p:grpSpPr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D25F223-02F6-46C9-A064-8C1A8F059EF1}"/>
                  </a:ext>
                </a:extLst>
              </p:cNvPr>
              <p:cNvSpPr txBox="1"/>
              <p:nvPr/>
            </p:nvSpPr>
            <p:spPr>
              <a:xfrm>
                <a:off x="5159000" y="3217864"/>
                <a:ext cx="1784466" cy="446682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b="1" dirty="0">
                    <a:solidFill>
                      <a:schemeClr val="tx2">
                        <a:lumMod val="50000"/>
                      </a:schemeClr>
                    </a:solidFill>
                  </a:rPr>
                  <a:t>DOMINANCE</a:t>
                </a:r>
              </a:p>
            </p:txBody>
          </p:sp>
          <p:sp>
            <p:nvSpPr>
              <p:cNvPr id="4" name="Ellipse 3">
                <a:extLst>
                  <a:ext uri="{FF2B5EF4-FFF2-40B4-BE49-F238E27FC236}">
                    <a16:creationId xmlns:a16="http://schemas.microsoft.com/office/drawing/2014/main" id="{31B3D915-E168-4FFE-88B7-358DCA68F16E}"/>
                  </a:ext>
                </a:extLst>
              </p:cNvPr>
              <p:cNvSpPr/>
              <p:nvPr/>
            </p:nvSpPr>
            <p:spPr>
              <a:xfrm>
                <a:off x="5205184" y="2559697"/>
                <a:ext cx="1781626" cy="1763016"/>
              </a:xfrm>
              <a:prstGeom prst="ellipse">
                <a:avLst/>
              </a:prstGeom>
              <a:noFill/>
              <a:ln w="12700">
                <a:solidFill>
                  <a:schemeClr val="accent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Oval 29">
                <a:extLst>
                  <a:ext uri="{FF2B5EF4-FFF2-40B4-BE49-F238E27FC236}">
                    <a16:creationId xmlns:a16="http://schemas.microsoft.com/office/drawing/2014/main" id="{A13CC831-EB7A-497F-B579-AAB6D510A883}"/>
                  </a:ext>
                </a:extLst>
              </p:cNvPr>
              <p:cNvSpPr/>
              <p:nvPr/>
            </p:nvSpPr>
            <p:spPr>
              <a:xfrm>
                <a:off x="6631643" y="2703859"/>
                <a:ext cx="121774" cy="12678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9525" cap="flat" cmpd="sng" algn="ctr">
                <a:solidFill>
                  <a:schemeClr val="tx1"/>
                </a:solidFill>
                <a:prstDash val="sysDash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" name="Oval 29">
                <a:extLst>
                  <a:ext uri="{FF2B5EF4-FFF2-40B4-BE49-F238E27FC236}">
                    <a16:creationId xmlns:a16="http://schemas.microsoft.com/office/drawing/2014/main" id="{7805530A-D308-4FF2-B726-2D8C4BDBC4F6}"/>
                  </a:ext>
                </a:extLst>
              </p:cNvPr>
              <p:cNvSpPr/>
              <p:nvPr/>
            </p:nvSpPr>
            <p:spPr>
              <a:xfrm>
                <a:off x="5409923" y="2725966"/>
                <a:ext cx="121774" cy="126784"/>
              </a:xfrm>
              <a:prstGeom prst="ellipse">
                <a:avLst/>
              </a:prstGeom>
              <a:ln>
                <a:prstDash val="sysDash"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 dirty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58" name="Oval 29">
                <a:extLst>
                  <a:ext uri="{FF2B5EF4-FFF2-40B4-BE49-F238E27FC236}">
                    <a16:creationId xmlns:a16="http://schemas.microsoft.com/office/drawing/2014/main" id="{EE38AAFF-29B6-4515-B4D0-39D716881051}"/>
                  </a:ext>
                </a:extLst>
              </p:cNvPr>
              <p:cNvSpPr/>
              <p:nvPr/>
            </p:nvSpPr>
            <p:spPr>
              <a:xfrm>
                <a:off x="6035111" y="4252386"/>
                <a:ext cx="121774" cy="126784"/>
              </a:xfrm>
              <a:prstGeom prst="ellipse">
                <a:avLst/>
              </a:prstGeom>
              <a:ln>
                <a:prstDash val="sysDash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 dirty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1070DD5C-168E-4954-89BE-8DF2A0BFA255}"/>
                </a:ext>
              </a:extLst>
            </p:cNvPr>
            <p:cNvSpPr/>
            <p:nvPr/>
          </p:nvSpPr>
          <p:spPr>
            <a:xfrm>
              <a:off x="5320316" y="2964773"/>
              <a:ext cx="194569" cy="215032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9B1C705D-34DE-41EF-AE41-7BE37B710006}"/>
                </a:ext>
              </a:extLst>
            </p:cNvPr>
            <p:cNvSpPr/>
            <p:nvPr/>
          </p:nvSpPr>
          <p:spPr>
            <a:xfrm>
              <a:off x="6302971" y="2939463"/>
              <a:ext cx="194569" cy="215032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34E27716-4A11-4C42-ABE0-8F9C4A6AECBA}"/>
                </a:ext>
              </a:extLst>
            </p:cNvPr>
            <p:cNvSpPr/>
            <p:nvPr/>
          </p:nvSpPr>
          <p:spPr>
            <a:xfrm>
              <a:off x="5820263" y="4222557"/>
              <a:ext cx="194569" cy="215032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9" name="Groupe 88">
            <a:extLst>
              <a:ext uri="{FF2B5EF4-FFF2-40B4-BE49-F238E27FC236}">
                <a16:creationId xmlns:a16="http://schemas.microsoft.com/office/drawing/2014/main" id="{4990E263-52EF-4F83-B173-B35C0123BA75}"/>
              </a:ext>
            </a:extLst>
          </p:cNvPr>
          <p:cNvGrpSpPr/>
          <p:nvPr/>
        </p:nvGrpSpPr>
        <p:grpSpPr>
          <a:xfrm>
            <a:off x="7582283" y="1248514"/>
            <a:ext cx="2653181" cy="716901"/>
            <a:chOff x="8237171" y="1317115"/>
            <a:chExt cx="2653181" cy="716901"/>
          </a:xfrm>
        </p:grpSpPr>
        <p:sp>
          <p:nvSpPr>
            <p:cNvPr id="16" name="Organigramme : Terminateur 15">
              <a:extLst>
                <a:ext uri="{FF2B5EF4-FFF2-40B4-BE49-F238E27FC236}">
                  <a16:creationId xmlns:a16="http://schemas.microsoft.com/office/drawing/2014/main" id="{5790E39C-1E54-48FE-9087-4D80898D209B}"/>
                </a:ext>
              </a:extLst>
            </p:cNvPr>
            <p:cNvSpPr/>
            <p:nvPr/>
          </p:nvSpPr>
          <p:spPr>
            <a:xfrm>
              <a:off x="8325236" y="1379181"/>
              <a:ext cx="2490651" cy="578016"/>
            </a:xfrm>
            <a:prstGeom prst="flowChartTerminator">
              <a:avLst/>
            </a:prstGeom>
            <a:solidFill>
              <a:schemeClr val="tx2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Interpersonal relation</a:t>
              </a:r>
            </a:p>
          </p:txBody>
        </p:sp>
        <p:sp>
          <p:nvSpPr>
            <p:cNvPr id="73" name="Organigramme : Terminateur 72">
              <a:extLst>
                <a:ext uri="{FF2B5EF4-FFF2-40B4-BE49-F238E27FC236}">
                  <a16:creationId xmlns:a16="http://schemas.microsoft.com/office/drawing/2014/main" id="{9D7FAC67-69C2-42FE-A044-A70BFAA2E835}"/>
                </a:ext>
              </a:extLst>
            </p:cNvPr>
            <p:cNvSpPr/>
            <p:nvPr/>
          </p:nvSpPr>
          <p:spPr>
            <a:xfrm>
              <a:off x="8237171" y="1317115"/>
              <a:ext cx="2653181" cy="716901"/>
            </a:xfrm>
            <a:prstGeom prst="flowChartTerminator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1C517F92-95AD-409D-BBF3-49313496354F}"/>
              </a:ext>
            </a:extLst>
          </p:cNvPr>
          <p:cNvGrpSpPr/>
          <p:nvPr/>
        </p:nvGrpSpPr>
        <p:grpSpPr>
          <a:xfrm>
            <a:off x="2101278" y="1317334"/>
            <a:ext cx="5278031" cy="3317319"/>
            <a:chOff x="2101278" y="1189873"/>
            <a:chExt cx="5278031" cy="3317319"/>
          </a:xfrm>
        </p:grpSpPr>
        <p:sp>
          <p:nvSpPr>
            <p:cNvPr id="56" name="Organigramme : Terminateur 55">
              <a:extLst>
                <a:ext uri="{FF2B5EF4-FFF2-40B4-BE49-F238E27FC236}">
                  <a16:creationId xmlns:a16="http://schemas.microsoft.com/office/drawing/2014/main" id="{92F328BD-2004-4CE0-8B17-707E446FF48F}"/>
                </a:ext>
              </a:extLst>
            </p:cNvPr>
            <p:cNvSpPr/>
            <p:nvPr/>
          </p:nvSpPr>
          <p:spPr>
            <a:xfrm>
              <a:off x="2101278" y="1189873"/>
              <a:ext cx="2490651" cy="578016"/>
            </a:xfrm>
            <a:prstGeom prst="flowChartTerminator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Social status</a:t>
              </a:r>
            </a:p>
          </p:txBody>
        </p:sp>
        <p:sp>
          <p:nvSpPr>
            <p:cNvPr id="76" name="Organigramme : Terminateur 75">
              <a:extLst>
                <a:ext uri="{FF2B5EF4-FFF2-40B4-BE49-F238E27FC236}">
                  <a16:creationId xmlns:a16="http://schemas.microsoft.com/office/drawing/2014/main" id="{F3E59950-ED7A-4678-B2BC-AEF4DA3152A3}"/>
                </a:ext>
              </a:extLst>
            </p:cNvPr>
            <p:cNvSpPr/>
            <p:nvPr/>
          </p:nvSpPr>
          <p:spPr>
            <a:xfrm>
              <a:off x="4726128" y="3790291"/>
              <a:ext cx="2653181" cy="716901"/>
            </a:xfrm>
            <a:prstGeom prst="flowChartTerminator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2E4F44E0-64C1-4E3D-B3E1-17A3D3DF0849}"/>
              </a:ext>
            </a:extLst>
          </p:cNvPr>
          <p:cNvCxnSpPr>
            <a:cxnSpLocks/>
            <a:stCxn id="66" idx="4"/>
            <a:endCxn id="76" idx="0"/>
          </p:cNvCxnSpPr>
          <p:nvPr/>
        </p:nvCxnSpPr>
        <p:spPr>
          <a:xfrm flipH="1">
            <a:off x="6052719" y="3636202"/>
            <a:ext cx="1" cy="281550"/>
          </a:xfrm>
          <a:prstGeom prst="line">
            <a:avLst/>
          </a:prstGeom>
          <a:ln w="12700" cap="rnd">
            <a:prstDash val="solid"/>
            <a:rou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BBA8CA27-99BE-4A12-B2A5-12C235AB0A09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6830170" y="1605720"/>
            <a:ext cx="752113" cy="1245"/>
          </a:xfrm>
          <a:prstGeom prst="lin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6222CCE2-4D23-4335-B228-75F3AADD6594}"/>
              </a:ext>
            </a:extLst>
          </p:cNvPr>
          <p:cNvCxnSpPr>
            <a:cxnSpLocks/>
            <a:stCxn id="65" idx="0"/>
          </p:cNvCxnSpPr>
          <p:nvPr/>
        </p:nvCxnSpPr>
        <p:spPr>
          <a:xfrm flipV="1">
            <a:off x="6535428" y="1605720"/>
            <a:ext cx="294742" cy="53235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3A9A32B5-62E3-4384-8439-0F8E231335D3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4684182" y="1621520"/>
            <a:ext cx="690350" cy="0"/>
          </a:xfrm>
          <a:prstGeom prst="lin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6EB0DB41-461D-4706-81B8-8F7CC321B447}"/>
              </a:ext>
            </a:extLst>
          </p:cNvPr>
          <p:cNvCxnSpPr>
            <a:cxnSpLocks/>
            <a:stCxn id="64" idx="0"/>
          </p:cNvCxnSpPr>
          <p:nvPr/>
        </p:nvCxnSpPr>
        <p:spPr>
          <a:xfrm flipH="1" flipV="1">
            <a:off x="5367818" y="1621520"/>
            <a:ext cx="184955" cy="54186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e 6">
            <a:extLst>
              <a:ext uri="{FF2B5EF4-FFF2-40B4-BE49-F238E27FC236}">
                <a16:creationId xmlns:a16="http://schemas.microsoft.com/office/drawing/2014/main" id="{4C25D743-95D6-4015-8EA5-A58FF42AF2F9}"/>
              </a:ext>
            </a:extLst>
          </p:cNvPr>
          <p:cNvGrpSpPr/>
          <p:nvPr/>
        </p:nvGrpSpPr>
        <p:grpSpPr>
          <a:xfrm>
            <a:off x="1775863" y="2033630"/>
            <a:ext cx="2942114" cy="2405717"/>
            <a:chOff x="166989" y="1975478"/>
            <a:chExt cx="2942114" cy="2405717"/>
          </a:xfrm>
        </p:grpSpPr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CBF5317C-D18E-4479-A634-76C04E17C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80132" y="2886066"/>
              <a:ext cx="589033" cy="589033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DE80EF07-975C-4D44-9723-F4A5F29EF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6989" y="2886066"/>
              <a:ext cx="589033" cy="589033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56D06FDF-E832-4423-BE0D-9B0493FA8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20210" y="3792162"/>
              <a:ext cx="589033" cy="589033"/>
            </a:xfrm>
            <a:prstGeom prst="rect">
              <a:avLst/>
            </a:prstGeom>
          </p:spPr>
        </p:pic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7D85F885-4EDA-4FB8-BAF5-079C0E79D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6989" y="3776833"/>
              <a:ext cx="589033" cy="589033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BC4F5847-A97D-4891-A2E1-7998987B8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55451" y="3776833"/>
              <a:ext cx="589033" cy="589033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7B58BF72-5DD3-45F1-A40A-61D86DC85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80131" y="1975478"/>
              <a:ext cx="589033" cy="589033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22CA8F24-2447-4347-8452-5F34A7B2B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20070" y="3792162"/>
              <a:ext cx="589033" cy="589033"/>
            </a:xfrm>
            <a:prstGeom prst="rect">
              <a:avLst/>
            </a:prstGeom>
          </p:spPr>
        </p:pic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D5C48202-34E7-481E-8354-6D901F90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84290" y="3776833"/>
              <a:ext cx="589033" cy="589033"/>
            </a:xfrm>
            <a:prstGeom prst="rect">
              <a:avLst/>
            </a:prstGeom>
          </p:spPr>
        </p:pic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E5936EBF-C839-4CC4-BF82-DDDF0194C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80394" y="2886066"/>
              <a:ext cx="589033" cy="589033"/>
            </a:xfrm>
            <a:prstGeom prst="rect">
              <a:avLst/>
            </a:prstGeom>
          </p:spPr>
        </p:pic>
        <p:sp>
          <p:nvSpPr>
            <p:cNvPr id="47" name="Parenthèse fermante 46">
              <a:extLst>
                <a:ext uri="{FF2B5EF4-FFF2-40B4-BE49-F238E27FC236}">
                  <a16:creationId xmlns:a16="http://schemas.microsoft.com/office/drawing/2014/main" id="{08ED479E-B9FC-448F-85CE-E1B73005D329}"/>
                </a:ext>
              </a:extLst>
            </p:cNvPr>
            <p:cNvSpPr/>
            <p:nvPr/>
          </p:nvSpPr>
          <p:spPr>
            <a:xfrm rot="16200000">
              <a:off x="1400798" y="1739967"/>
              <a:ext cx="155796" cy="2082747"/>
            </a:xfrm>
            <a:prstGeom prst="rightBracket">
              <a:avLst/>
            </a:prstGeom>
            <a:ln w="190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C2E43991-7706-427A-AB35-0321904A6E0E}"/>
                </a:ext>
              </a:extLst>
            </p:cNvPr>
            <p:cNvCxnSpPr>
              <a:cxnSpLocks/>
            </p:cNvCxnSpPr>
            <p:nvPr/>
          </p:nvCxnSpPr>
          <p:spPr>
            <a:xfrm>
              <a:off x="1467746" y="2577015"/>
              <a:ext cx="1" cy="292054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Parenthèse fermante 51">
              <a:extLst>
                <a:ext uri="{FF2B5EF4-FFF2-40B4-BE49-F238E27FC236}">
                  <a16:creationId xmlns:a16="http://schemas.microsoft.com/office/drawing/2014/main" id="{256C361E-7B3A-440B-80BD-B25B53C2044D}"/>
                </a:ext>
              </a:extLst>
            </p:cNvPr>
            <p:cNvSpPr/>
            <p:nvPr/>
          </p:nvSpPr>
          <p:spPr>
            <a:xfrm rot="16200000">
              <a:off x="1363714" y="3330158"/>
              <a:ext cx="135574" cy="668149"/>
            </a:xfrm>
            <a:prstGeom prst="rightBracket">
              <a:avLst/>
            </a:prstGeom>
            <a:ln w="190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824E4302-9E3B-490B-B054-7B60975634D6}"/>
                </a:ext>
              </a:extLst>
            </p:cNvPr>
            <p:cNvCxnSpPr>
              <a:cxnSpLocks/>
            </p:cNvCxnSpPr>
            <p:nvPr/>
          </p:nvCxnSpPr>
          <p:spPr>
            <a:xfrm>
              <a:off x="1475584" y="3455312"/>
              <a:ext cx="1" cy="281765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Parenthèse fermante 59">
              <a:extLst>
                <a:ext uri="{FF2B5EF4-FFF2-40B4-BE49-F238E27FC236}">
                  <a16:creationId xmlns:a16="http://schemas.microsoft.com/office/drawing/2014/main" id="{E688A87C-4E73-47DC-B0B1-D0C646EBCBE7}"/>
                </a:ext>
              </a:extLst>
            </p:cNvPr>
            <p:cNvSpPr/>
            <p:nvPr/>
          </p:nvSpPr>
          <p:spPr>
            <a:xfrm rot="16200000">
              <a:off x="2370884" y="3353351"/>
              <a:ext cx="135574" cy="668149"/>
            </a:xfrm>
            <a:prstGeom prst="rightBracket">
              <a:avLst/>
            </a:prstGeom>
            <a:ln w="190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BD95B01B-407A-46FC-843E-357BDB679F13}"/>
                </a:ext>
              </a:extLst>
            </p:cNvPr>
            <p:cNvCxnSpPr>
              <a:cxnSpLocks/>
            </p:cNvCxnSpPr>
            <p:nvPr/>
          </p:nvCxnSpPr>
          <p:spPr>
            <a:xfrm>
              <a:off x="2482754" y="3478505"/>
              <a:ext cx="1" cy="281765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1278ECCD-88EE-4B53-96AD-C72A487BD1ED}"/>
                </a:ext>
              </a:extLst>
            </p:cNvPr>
            <p:cNvCxnSpPr>
              <a:cxnSpLocks/>
            </p:cNvCxnSpPr>
            <p:nvPr/>
          </p:nvCxnSpPr>
          <p:spPr>
            <a:xfrm>
              <a:off x="461504" y="3470133"/>
              <a:ext cx="1" cy="281765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27150AB-53A5-4C87-BC8D-FC2E2FE6EE44}"/>
              </a:ext>
            </a:extLst>
          </p:cNvPr>
          <p:cNvSpPr/>
          <p:nvPr/>
        </p:nvSpPr>
        <p:spPr>
          <a:xfrm>
            <a:off x="348761" y="4749586"/>
            <a:ext cx="7233522" cy="20005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DFA9DB5A-79F2-4A40-A55B-327F4FA6C1EF}"/>
              </a:ext>
            </a:extLst>
          </p:cNvPr>
          <p:cNvSpPr txBox="1"/>
          <p:nvPr/>
        </p:nvSpPr>
        <p:spPr>
          <a:xfrm>
            <a:off x="596924" y="4737549"/>
            <a:ext cx="6842385" cy="206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Position in social hierarchy [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Liska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90]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Legitimate expression of power and dominance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Vested dominance: 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Birth order,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kinship or privileges </a:t>
            </a: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e.g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:  college professor, judge, or corporate president  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Earned dominance: 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Based on relational or social skill</a:t>
            </a:r>
            <a:endParaRPr lang="en-US" sz="2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C04182-FFF8-4D50-83B7-A95EC610A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457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0C5014E0-D46C-44A8-8F12-77DA586FC1AD}"/>
              </a:ext>
            </a:extLst>
          </p:cNvPr>
          <p:cNvSpPr txBox="1">
            <a:spLocks/>
          </p:cNvSpPr>
          <p:nvPr/>
        </p:nvSpPr>
        <p:spPr>
          <a:xfrm>
            <a:off x="348761" y="177483"/>
            <a:ext cx="11520853" cy="798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cap="all" dirty="0">
                <a:solidFill>
                  <a:schemeClr val="accent4"/>
                </a:solidFill>
                <a:latin typeface="Open Sans" panose="020B0606030504020204" pitchFamily="34" charset="0"/>
              </a:rPr>
              <a:t>Context: </a:t>
            </a:r>
            <a:r>
              <a:rPr lang="en-US" sz="4000" b="1" cap="all" dirty="0">
                <a:solidFill>
                  <a:srgbClr val="2F3A46"/>
                </a:solidFill>
                <a:latin typeface="Open Sans" panose="020B0606030504020204" pitchFamily="34" charset="0"/>
              </a:rPr>
              <a:t>CONCEPT OF DOMINANCE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33" name="TextBox 86">
            <a:extLst>
              <a:ext uri="{FF2B5EF4-FFF2-40B4-BE49-F238E27FC236}">
                <a16:creationId xmlns:a16="http://schemas.microsoft.com/office/drawing/2014/main" id="{3B00F4A1-FCAC-4649-AAEB-C020322DE881}"/>
              </a:ext>
            </a:extLst>
          </p:cNvPr>
          <p:cNvSpPr txBox="1"/>
          <p:nvPr/>
        </p:nvSpPr>
        <p:spPr>
          <a:xfrm>
            <a:off x="8466890" y="1839433"/>
            <a:ext cx="187965" cy="388395"/>
          </a:xfrm>
          <a:prstGeom prst="rect">
            <a:avLst/>
          </a:prstGeom>
          <a:noFill/>
        </p:spPr>
        <p:txBody>
          <a:bodyPr wrap="none" lIns="0" rtlCol="0" anchor="ctr">
            <a:spAutoFit/>
          </a:bodyPr>
          <a:lstStyle/>
          <a:p>
            <a:endParaRPr lang="en-US" sz="2200" b="1" dirty="0">
              <a:solidFill>
                <a:srgbClr val="393950"/>
              </a:solidFill>
            </a:endParaRPr>
          </a:p>
        </p:txBody>
      </p:sp>
      <p:sp>
        <p:nvSpPr>
          <p:cNvPr id="55" name="Organigramme : Terminateur 54">
            <a:extLst>
              <a:ext uri="{FF2B5EF4-FFF2-40B4-BE49-F238E27FC236}">
                <a16:creationId xmlns:a16="http://schemas.microsoft.com/office/drawing/2014/main" id="{1A9E5455-FF62-4CA2-869F-7D3F4B341E67}"/>
              </a:ext>
            </a:extLst>
          </p:cNvPr>
          <p:cNvSpPr/>
          <p:nvPr/>
        </p:nvSpPr>
        <p:spPr>
          <a:xfrm>
            <a:off x="4807393" y="3980656"/>
            <a:ext cx="2490651" cy="578016"/>
          </a:xfrm>
          <a:prstGeom prst="flowChartTerminator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Personality trait</a:t>
            </a:r>
          </a:p>
        </p:txBody>
      </p:sp>
      <p:sp>
        <p:nvSpPr>
          <p:cNvPr id="62" name="Organigramme : Terminateur 61">
            <a:extLst>
              <a:ext uri="{FF2B5EF4-FFF2-40B4-BE49-F238E27FC236}">
                <a16:creationId xmlns:a16="http://schemas.microsoft.com/office/drawing/2014/main" id="{93C0875B-39B4-4905-863F-DDD15E50DBF8}"/>
              </a:ext>
            </a:extLst>
          </p:cNvPr>
          <p:cNvSpPr/>
          <p:nvPr/>
        </p:nvSpPr>
        <p:spPr>
          <a:xfrm>
            <a:off x="2031001" y="1263069"/>
            <a:ext cx="2653181" cy="716901"/>
          </a:xfrm>
          <a:prstGeom prst="flowChartTerminator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C6556BE5-561D-4894-961C-2375F1F145BB}"/>
              </a:ext>
            </a:extLst>
          </p:cNvPr>
          <p:cNvGrpSpPr/>
          <p:nvPr/>
        </p:nvGrpSpPr>
        <p:grpSpPr>
          <a:xfrm>
            <a:off x="5303426" y="2073380"/>
            <a:ext cx="1461656" cy="1562822"/>
            <a:chOff x="5168254" y="2874767"/>
            <a:chExt cx="1461656" cy="1562822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4D1A89D7-8849-4EDA-93A6-286D435E7C7D}"/>
                </a:ext>
              </a:extLst>
            </p:cNvPr>
            <p:cNvGrpSpPr/>
            <p:nvPr/>
          </p:nvGrpSpPr>
          <p:grpSpPr>
            <a:xfrm>
              <a:off x="5168254" y="2874767"/>
              <a:ext cx="1461656" cy="1504403"/>
              <a:chOff x="5159000" y="2559697"/>
              <a:chExt cx="1827810" cy="1819473"/>
            </a:xfrm>
          </p:grpSpPr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D25F223-02F6-46C9-A064-8C1A8F059EF1}"/>
                  </a:ext>
                </a:extLst>
              </p:cNvPr>
              <p:cNvSpPr txBox="1"/>
              <p:nvPr/>
            </p:nvSpPr>
            <p:spPr>
              <a:xfrm>
                <a:off x="5159000" y="3217864"/>
                <a:ext cx="1784466" cy="446682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b="1" dirty="0">
                    <a:solidFill>
                      <a:schemeClr val="tx2">
                        <a:lumMod val="50000"/>
                      </a:schemeClr>
                    </a:solidFill>
                  </a:rPr>
                  <a:t>DOMINANCE</a:t>
                </a:r>
              </a:p>
            </p:txBody>
          </p:sp>
          <p:sp>
            <p:nvSpPr>
              <p:cNvPr id="4" name="Ellipse 3">
                <a:extLst>
                  <a:ext uri="{FF2B5EF4-FFF2-40B4-BE49-F238E27FC236}">
                    <a16:creationId xmlns:a16="http://schemas.microsoft.com/office/drawing/2014/main" id="{31B3D915-E168-4FFE-88B7-358DCA68F16E}"/>
                  </a:ext>
                </a:extLst>
              </p:cNvPr>
              <p:cNvSpPr/>
              <p:nvPr/>
            </p:nvSpPr>
            <p:spPr>
              <a:xfrm>
                <a:off x="5205184" y="2559697"/>
                <a:ext cx="1781626" cy="1763016"/>
              </a:xfrm>
              <a:prstGeom prst="ellipse">
                <a:avLst/>
              </a:prstGeom>
              <a:noFill/>
              <a:ln w="12700">
                <a:solidFill>
                  <a:schemeClr val="accent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Oval 29">
                <a:extLst>
                  <a:ext uri="{FF2B5EF4-FFF2-40B4-BE49-F238E27FC236}">
                    <a16:creationId xmlns:a16="http://schemas.microsoft.com/office/drawing/2014/main" id="{A13CC831-EB7A-497F-B579-AAB6D510A883}"/>
                  </a:ext>
                </a:extLst>
              </p:cNvPr>
              <p:cNvSpPr/>
              <p:nvPr/>
            </p:nvSpPr>
            <p:spPr>
              <a:xfrm>
                <a:off x="6631643" y="2703859"/>
                <a:ext cx="121774" cy="12678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9525" cap="flat" cmpd="sng" algn="ctr">
                <a:solidFill>
                  <a:schemeClr val="tx1"/>
                </a:solidFill>
                <a:prstDash val="sysDash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" name="Oval 29">
                <a:extLst>
                  <a:ext uri="{FF2B5EF4-FFF2-40B4-BE49-F238E27FC236}">
                    <a16:creationId xmlns:a16="http://schemas.microsoft.com/office/drawing/2014/main" id="{7805530A-D308-4FF2-B726-2D8C4BDBC4F6}"/>
                  </a:ext>
                </a:extLst>
              </p:cNvPr>
              <p:cNvSpPr/>
              <p:nvPr/>
            </p:nvSpPr>
            <p:spPr>
              <a:xfrm>
                <a:off x="5409923" y="2725966"/>
                <a:ext cx="121774" cy="126784"/>
              </a:xfrm>
              <a:prstGeom prst="ellipse">
                <a:avLst/>
              </a:prstGeom>
              <a:ln>
                <a:prstDash val="sysDash"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 dirty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58" name="Oval 29">
                <a:extLst>
                  <a:ext uri="{FF2B5EF4-FFF2-40B4-BE49-F238E27FC236}">
                    <a16:creationId xmlns:a16="http://schemas.microsoft.com/office/drawing/2014/main" id="{EE38AAFF-29B6-4515-B4D0-39D716881051}"/>
                  </a:ext>
                </a:extLst>
              </p:cNvPr>
              <p:cNvSpPr/>
              <p:nvPr/>
            </p:nvSpPr>
            <p:spPr>
              <a:xfrm>
                <a:off x="6035111" y="4252386"/>
                <a:ext cx="121774" cy="126784"/>
              </a:xfrm>
              <a:prstGeom prst="ellipse">
                <a:avLst/>
              </a:prstGeom>
              <a:ln>
                <a:prstDash val="sysDash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 dirty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1070DD5C-168E-4954-89BE-8DF2A0BFA255}"/>
                </a:ext>
              </a:extLst>
            </p:cNvPr>
            <p:cNvSpPr/>
            <p:nvPr/>
          </p:nvSpPr>
          <p:spPr>
            <a:xfrm>
              <a:off x="5320316" y="2964773"/>
              <a:ext cx="194569" cy="215032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9B1C705D-34DE-41EF-AE41-7BE37B710006}"/>
                </a:ext>
              </a:extLst>
            </p:cNvPr>
            <p:cNvSpPr/>
            <p:nvPr/>
          </p:nvSpPr>
          <p:spPr>
            <a:xfrm>
              <a:off x="6302971" y="2939463"/>
              <a:ext cx="194569" cy="215032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34E27716-4A11-4C42-ABE0-8F9C4A6AECBA}"/>
                </a:ext>
              </a:extLst>
            </p:cNvPr>
            <p:cNvSpPr/>
            <p:nvPr/>
          </p:nvSpPr>
          <p:spPr>
            <a:xfrm>
              <a:off x="5820263" y="4222557"/>
              <a:ext cx="194569" cy="215032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9" name="Groupe 88">
            <a:extLst>
              <a:ext uri="{FF2B5EF4-FFF2-40B4-BE49-F238E27FC236}">
                <a16:creationId xmlns:a16="http://schemas.microsoft.com/office/drawing/2014/main" id="{4990E263-52EF-4F83-B173-B35C0123BA75}"/>
              </a:ext>
            </a:extLst>
          </p:cNvPr>
          <p:cNvGrpSpPr/>
          <p:nvPr/>
        </p:nvGrpSpPr>
        <p:grpSpPr>
          <a:xfrm>
            <a:off x="7582283" y="1248514"/>
            <a:ext cx="2653181" cy="716901"/>
            <a:chOff x="8237171" y="1317115"/>
            <a:chExt cx="2653181" cy="716901"/>
          </a:xfrm>
        </p:grpSpPr>
        <p:sp>
          <p:nvSpPr>
            <p:cNvPr id="16" name="Organigramme : Terminateur 15">
              <a:extLst>
                <a:ext uri="{FF2B5EF4-FFF2-40B4-BE49-F238E27FC236}">
                  <a16:creationId xmlns:a16="http://schemas.microsoft.com/office/drawing/2014/main" id="{5790E39C-1E54-48FE-9087-4D80898D209B}"/>
                </a:ext>
              </a:extLst>
            </p:cNvPr>
            <p:cNvSpPr/>
            <p:nvPr/>
          </p:nvSpPr>
          <p:spPr>
            <a:xfrm>
              <a:off x="8325236" y="1379181"/>
              <a:ext cx="2490651" cy="578016"/>
            </a:xfrm>
            <a:prstGeom prst="flowChartTerminator">
              <a:avLst/>
            </a:prstGeom>
            <a:solidFill>
              <a:schemeClr val="tx2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Interpersonal relation</a:t>
              </a:r>
            </a:p>
          </p:txBody>
        </p:sp>
        <p:sp>
          <p:nvSpPr>
            <p:cNvPr id="73" name="Organigramme : Terminateur 72">
              <a:extLst>
                <a:ext uri="{FF2B5EF4-FFF2-40B4-BE49-F238E27FC236}">
                  <a16:creationId xmlns:a16="http://schemas.microsoft.com/office/drawing/2014/main" id="{9D7FAC67-69C2-42FE-A044-A70BFAA2E835}"/>
                </a:ext>
              </a:extLst>
            </p:cNvPr>
            <p:cNvSpPr/>
            <p:nvPr/>
          </p:nvSpPr>
          <p:spPr>
            <a:xfrm>
              <a:off x="8237171" y="1317115"/>
              <a:ext cx="2653181" cy="716901"/>
            </a:xfrm>
            <a:prstGeom prst="flowChartTerminator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6" name="Organigramme : Terminateur 55">
            <a:extLst>
              <a:ext uri="{FF2B5EF4-FFF2-40B4-BE49-F238E27FC236}">
                <a16:creationId xmlns:a16="http://schemas.microsoft.com/office/drawing/2014/main" id="{92F328BD-2004-4CE0-8B17-707E446FF48F}"/>
              </a:ext>
            </a:extLst>
          </p:cNvPr>
          <p:cNvSpPr/>
          <p:nvPr/>
        </p:nvSpPr>
        <p:spPr>
          <a:xfrm>
            <a:off x="2101278" y="1317334"/>
            <a:ext cx="2490651" cy="578016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Social status</a:t>
            </a:r>
          </a:p>
        </p:txBody>
      </p:sp>
      <p:sp>
        <p:nvSpPr>
          <p:cNvPr id="76" name="Organigramme : Terminateur 75">
            <a:extLst>
              <a:ext uri="{FF2B5EF4-FFF2-40B4-BE49-F238E27FC236}">
                <a16:creationId xmlns:a16="http://schemas.microsoft.com/office/drawing/2014/main" id="{F3E59950-ED7A-4678-B2BC-AEF4DA3152A3}"/>
              </a:ext>
            </a:extLst>
          </p:cNvPr>
          <p:cNvSpPr/>
          <p:nvPr/>
        </p:nvSpPr>
        <p:spPr>
          <a:xfrm>
            <a:off x="4726128" y="3917752"/>
            <a:ext cx="2653181" cy="716901"/>
          </a:xfrm>
          <a:prstGeom prst="flowChartTerminator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2E4F44E0-64C1-4E3D-B3E1-17A3D3DF0849}"/>
              </a:ext>
            </a:extLst>
          </p:cNvPr>
          <p:cNvCxnSpPr>
            <a:cxnSpLocks/>
            <a:stCxn id="66" idx="4"/>
            <a:endCxn id="76" idx="0"/>
          </p:cNvCxnSpPr>
          <p:nvPr/>
        </p:nvCxnSpPr>
        <p:spPr>
          <a:xfrm flipH="1">
            <a:off x="6052719" y="3636202"/>
            <a:ext cx="1" cy="281550"/>
          </a:xfrm>
          <a:prstGeom prst="line">
            <a:avLst/>
          </a:prstGeom>
          <a:ln w="12700" cap="rnd">
            <a:prstDash val="solid"/>
            <a:rou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BBA8CA27-99BE-4A12-B2A5-12C235AB0A09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6830170" y="1605720"/>
            <a:ext cx="752113" cy="1245"/>
          </a:xfrm>
          <a:prstGeom prst="lin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6222CCE2-4D23-4335-B228-75F3AADD6594}"/>
              </a:ext>
            </a:extLst>
          </p:cNvPr>
          <p:cNvCxnSpPr>
            <a:cxnSpLocks/>
            <a:stCxn id="65" idx="0"/>
          </p:cNvCxnSpPr>
          <p:nvPr/>
        </p:nvCxnSpPr>
        <p:spPr>
          <a:xfrm flipV="1">
            <a:off x="6535428" y="1605720"/>
            <a:ext cx="294742" cy="53235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3A9A32B5-62E3-4384-8439-0F8E231335D3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4684182" y="1621520"/>
            <a:ext cx="690350" cy="0"/>
          </a:xfrm>
          <a:prstGeom prst="lin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6EB0DB41-461D-4706-81B8-8F7CC321B447}"/>
              </a:ext>
            </a:extLst>
          </p:cNvPr>
          <p:cNvCxnSpPr>
            <a:cxnSpLocks/>
            <a:stCxn id="64" idx="0"/>
          </p:cNvCxnSpPr>
          <p:nvPr/>
        </p:nvCxnSpPr>
        <p:spPr>
          <a:xfrm flipH="1" flipV="1">
            <a:off x="5367818" y="1621520"/>
            <a:ext cx="184955" cy="54186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e 6">
            <a:extLst>
              <a:ext uri="{FF2B5EF4-FFF2-40B4-BE49-F238E27FC236}">
                <a16:creationId xmlns:a16="http://schemas.microsoft.com/office/drawing/2014/main" id="{4C25D743-95D6-4015-8EA5-A58FF42AF2F9}"/>
              </a:ext>
            </a:extLst>
          </p:cNvPr>
          <p:cNvGrpSpPr/>
          <p:nvPr/>
        </p:nvGrpSpPr>
        <p:grpSpPr>
          <a:xfrm>
            <a:off x="7713076" y="2027481"/>
            <a:ext cx="2942114" cy="2405717"/>
            <a:chOff x="166989" y="1975478"/>
            <a:chExt cx="2942114" cy="2405717"/>
          </a:xfrm>
        </p:grpSpPr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CBF5317C-D18E-4479-A634-76C04E17C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80132" y="2886066"/>
              <a:ext cx="589033" cy="589033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DE80EF07-975C-4D44-9723-F4A5F29EF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6989" y="2886066"/>
              <a:ext cx="589033" cy="589033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56D06FDF-E832-4423-BE0D-9B0493FA8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20210" y="3792162"/>
              <a:ext cx="589033" cy="589033"/>
            </a:xfrm>
            <a:prstGeom prst="rect">
              <a:avLst/>
            </a:prstGeom>
          </p:spPr>
        </p:pic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7D85F885-4EDA-4FB8-BAF5-079C0E79D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6989" y="3776833"/>
              <a:ext cx="589033" cy="589033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BC4F5847-A97D-4891-A2E1-7998987B8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55451" y="3776833"/>
              <a:ext cx="589033" cy="589033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7B58BF72-5DD3-45F1-A40A-61D86DC85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80131" y="1975478"/>
              <a:ext cx="589033" cy="589033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22CA8F24-2447-4347-8452-5F34A7B2B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20070" y="3792162"/>
              <a:ext cx="589033" cy="589033"/>
            </a:xfrm>
            <a:prstGeom prst="rect">
              <a:avLst/>
            </a:prstGeom>
          </p:spPr>
        </p:pic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D5C48202-34E7-481E-8354-6D901F90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84290" y="3776833"/>
              <a:ext cx="589033" cy="589033"/>
            </a:xfrm>
            <a:prstGeom prst="rect">
              <a:avLst/>
            </a:prstGeom>
          </p:spPr>
        </p:pic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E5936EBF-C839-4CC4-BF82-DDDF0194C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80394" y="2886066"/>
              <a:ext cx="589033" cy="589033"/>
            </a:xfrm>
            <a:prstGeom prst="rect">
              <a:avLst/>
            </a:prstGeom>
          </p:spPr>
        </p:pic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1278ECCD-88EE-4B53-96AD-C72A487BD1ED}"/>
                </a:ext>
              </a:extLst>
            </p:cNvPr>
            <p:cNvCxnSpPr>
              <a:cxnSpLocks/>
            </p:cNvCxnSpPr>
            <p:nvPr/>
          </p:nvCxnSpPr>
          <p:spPr>
            <a:xfrm>
              <a:off x="461504" y="3470133"/>
              <a:ext cx="1" cy="281765"/>
            </a:xfrm>
            <a:prstGeom prst="line">
              <a:avLst/>
            </a:prstGeom>
            <a:ln w="25400">
              <a:solidFill>
                <a:schemeClr val="accent3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60DEAEE8-EAA5-4A27-AED9-89759924393F}"/>
              </a:ext>
            </a:extLst>
          </p:cNvPr>
          <p:cNvCxnSpPr>
            <a:cxnSpLocks/>
            <a:stCxn id="41" idx="0"/>
            <a:endCxn id="34" idx="2"/>
          </p:cNvCxnSpPr>
          <p:nvPr/>
        </p:nvCxnSpPr>
        <p:spPr>
          <a:xfrm flipV="1">
            <a:off x="8624893" y="3527102"/>
            <a:ext cx="395842" cy="30173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2D69C21F-B405-42BB-A012-36E327FEAC23}"/>
              </a:ext>
            </a:extLst>
          </p:cNvPr>
          <p:cNvCxnSpPr>
            <a:cxnSpLocks/>
            <a:stCxn id="38" idx="0"/>
            <a:endCxn id="34" idx="2"/>
          </p:cNvCxnSpPr>
          <p:nvPr/>
        </p:nvCxnSpPr>
        <p:spPr>
          <a:xfrm flipH="1" flipV="1">
            <a:off x="9020735" y="3527102"/>
            <a:ext cx="175319" cy="30173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4F15B760-352D-4FA4-AD80-30B839CCE4AF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9726481" y="3527102"/>
            <a:ext cx="294516" cy="31374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BD19013A-41AB-4633-A54C-CE06FB29D15F}"/>
              </a:ext>
            </a:extLst>
          </p:cNvPr>
          <p:cNvCxnSpPr>
            <a:cxnSpLocks/>
            <a:stCxn id="40" idx="0"/>
          </p:cNvCxnSpPr>
          <p:nvPr/>
        </p:nvCxnSpPr>
        <p:spPr>
          <a:xfrm flipH="1" flipV="1">
            <a:off x="10092363" y="3564045"/>
            <a:ext cx="268310" cy="28012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B18B0787-8A87-400E-9788-E41C1D56A997}"/>
              </a:ext>
            </a:extLst>
          </p:cNvPr>
          <p:cNvCxnSpPr>
            <a:cxnSpLocks/>
            <a:stCxn id="34" idx="0"/>
            <a:endCxn id="39" idx="2"/>
          </p:cNvCxnSpPr>
          <p:nvPr/>
        </p:nvCxnSpPr>
        <p:spPr>
          <a:xfrm flipH="1" flipV="1">
            <a:off x="9020734" y="2616514"/>
            <a:ext cx="1" cy="32155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09EDAFEE-4D2C-49A3-B983-A83F90F24068}"/>
              </a:ext>
            </a:extLst>
          </p:cNvPr>
          <p:cNvCxnSpPr>
            <a:cxnSpLocks/>
          </p:cNvCxnSpPr>
          <p:nvPr/>
        </p:nvCxnSpPr>
        <p:spPr>
          <a:xfrm flipV="1">
            <a:off x="8114375" y="2626424"/>
            <a:ext cx="787163" cy="30173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24E5EC7B-F3AE-423F-8A36-18FD9BBF2E90}"/>
              </a:ext>
            </a:extLst>
          </p:cNvPr>
          <p:cNvCxnSpPr>
            <a:cxnSpLocks/>
          </p:cNvCxnSpPr>
          <p:nvPr/>
        </p:nvCxnSpPr>
        <p:spPr>
          <a:xfrm flipH="1" flipV="1">
            <a:off x="9139932" y="2624178"/>
            <a:ext cx="733807" cy="2370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6234225A-734F-4303-8C4C-39FBA39895B6}"/>
              </a:ext>
            </a:extLst>
          </p:cNvPr>
          <p:cNvCxnSpPr>
            <a:cxnSpLocks/>
            <a:stCxn id="44" idx="3"/>
          </p:cNvCxnSpPr>
          <p:nvPr/>
        </p:nvCxnSpPr>
        <p:spPr>
          <a:xfrm flipH="1">
            <a:off x="9196054" y="3232586"/>
            <a:ext cx="5304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7AAB658B-5938-4A09-90C3-5C1085779F1D}"/>
              </a:ext>
            </a:extLst>
          </p:cNvPr>
          <p:cNvCxnSpPr>
            <a:cxnSpLocks/>
          </p:cNvCxnSpPr>
          <p:nvPr/>
        </p:nvCxnSpPr>
        <p:spPr>
          <a:xfrm flipH="1">
            <a:off x="8251605" y="3232585"/>
            <a:ext cx="5304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B0289FA3-612A-4600-8700-8139E1F21A27}"/>
              </a:ext>
            </a:extLst>
          </p:cNvPr>
          <p:cNvSpPr/>
          <p:nvPr/>
        </p:nvSpPr>
        <p:spPr>
          <a:xfrm>
            <a:off x="3441700" y="4685453"/>
            <a:ext cx="8469893" cy="19683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845E007-309C-432D-A680-059D83D0C523}"/>
              </a:ext>
            </a:extLst>
          </p:cNvPr>
          <p:cNvSpPr txBox="1"/>
          <p:nvPr/>
        </p:nvSpPr>
        <p:spPr>
          <a:xfrm>
            <a:off x="3115861" y="4778304"/>
            <a:ext cx="89289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Ability to exert power </a:t>
            </a:r>
            <a:r>
              <a:rPr lang="en-US" sz="1600" i="1" dirty="0"/>
              <a:t>[Burgoon &amp; Dunbar 98]</a:t>
            </a:r>
          </a:p>
          <a:p>
            <a:pPr marL="800100" lvl="1" indent="-342900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1600" b="1" i="1" dirty="0"/>
          </a:p>
          <a:p>
            <a:pPr marL="800100" lvl="1" indent="-342900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b="1" i="1" dirty="0"/>
              <a:t>Power:</a:t>
            </a:r>
            <a:r>
              <a:rPr lang="en-US" sz="2000" b="1" i="1" dirty="0">
                <a:solidFill>
                  <a:schemeClr val="accent3"/>
                </a:solidFill>
              </a:rPr>
              <a:t> </a:t>
            </a:r>
            <a:r>
              <a:rPr lang="en-US" sz="2000" i="1" dirty="0"/>
              <a:t>Ability to influence the behavior of another person </a:t>
            </a:r>
            <a:r>
              <a:rPr lang="en-US" i="1" dirty="0"/>
              <a:t>[Burgoon et al 98]</a:t>
            </a:r>
          </a:p>
          <a:p>
            <a:pPr lvl="1"/>
            <a:endParaRPr lang="en-US" sz="1600" i="1" dirty="0"/>
          </a:p>
          <a:p>
            <a:pPr lvl="1"/>
            <a:r>
              <a:rPr lang="en-US" sz="2000" dirty="0"/>
              <a:t>Control attempts by one individual </a:t>
            </a:r>
            <a:r>
              <a:rPr lang="en-US" sz="2000" i="1" u="sng" dirty="0"/>
              <a:t>are accepted </a:t>
            </a:r>
            <a:r>
              <a:rPr lang="en-US" sz="2000" dirty="0"/>
              <a:t>by the interactional partner </a:t>
            </a:r>
          </a:p>
          <a:p>
            <a:pPr lvl="1"/>
            <a:r>
              <a:rPr lang="en-US" sz="1600" i="1" dirty="0">
                <a:solidFill>
                  <a:prstClr val="black"/>
                </a:solidFill>
              </a:rPr>
              <a:t>[Burgoon &amp; Dunbar 98]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61862EC-C06E-40F6-89EC-C468F6EBB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C4335-9913-4F80-B9D7-EA4FD23BFB5C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799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3614</Words>
  <Application>Microsoft Office PowerPoint</Application>
  <PresentationFormat>Grand écran</PresentationFormat>
  <Paragraphs>1031</Paragraphs>
  <Slides>65</Slides>
  <Notes>46</Notes>
  <HiddenSlides>1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65</vt:i4>
      </vt:variant>
    </vt:vector>
  </HeadingPairs>
  <TitlesOfParts>
    <vt:vector size="78" baseType="lpstr">
      <vt:lpstr>Arabic Typesetting</vt:lpstr>
      <vt:lpstr>Arial</vt:lpstr>
      <vt:lpstr>Bradley Hand ITC</vt:lpstr>
      <vt:lpstr>Calibri</vt:lpstr>
      <vt:lpstr>Calibri Light</vt:lpstr>
      <vt:lpstr>Cambria Math</vt:lpstr>
      <vt:lpstr>Open</vt:lpstr>
      <vt:lpstr>Open Sans</vt:lpstr>
      <vt:lpstr>Open(sans)</vt:lpstr>
      <vt:lpstr>TeXPalladioL-SC</vt:lpstr>
      <vt:lpstr>URWPalladioL-Roma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Negotiation strategy: Behaviors OF DOMINANCE</vt:lpstr>
      <vt:lpstr>Présentation PowerPoint</vt:lpstr>
      <vt:lpstr>OVERVIEW OF THE MODEL OF NEGOTIATION</vt:lpstr>
      <vt:lpstr>Negotiation domain:  model based on preferences</vt:lpstr>
      <vt:lpstr>Mental model: PREFERENCES</vt:lpstr>
      <vt:lpstr>Mental model: COMMUNICATION</vt:lpstr>
      <vt:lpstr>Mental model: COMMUNICATION</vt:lpstr>
      <vt:lpstr>Negotiation strategy: Behaviors OF DOMINANCE</vt:lpstr>
      <vt:lpstr>Mental model: Satisfiability [level of demand]</vt:lpstr>
      <vt:lpstr>Mental model: Satisfiability [level of demand]</vt:lpstr>
      <vt:lpstr>Mental model: Satisfiability [level of demand]</vt:lpstr>
      <vt:lpstr>Mental model: acceptability [concession]</vt:lpstr>
      <vt:lpstr>Mental model: acceptability [concession]</vt:lpstr>
      <vt:lpstr>Mental model: Decision about proposals          [self vs other]</vt:lpstr>
      <vt:lpstr>Mental model: utterance choice [lead of dialogue]</vt:lpstr>
      <vt:lpstr>Mental model: utterance choice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Model of the other: reasoning with uncertainty</vt:lpstr>
      <vt:lpstr>Evaluation: reasoning with uncertainty</vt:lpstr>
      <vt:lpstr>Results: accuracy of predictions</vt:lpstr>
      <vt:lpstr>Présentation PowerPoint</vt:lpstr>
      <vt:lpstr>STUDY: COMPLEMENTARITY VS SIMILARITY IN NEGOTIATION</vt:lpstr>
      <vt:lpstr>STUDY: COMPLEMENTARITY VS SIMILARITY IN NEGOTIATION</vt:lpstr>
      <vt:lpstr>STUDY: COMPLEMENTARITY VS SIMILARITY IN NEGOTIATION</vt:lpstr>
      <vt:lpstr>STUDY: COMPLEMENTARITY VS SIMILARITY IN NEGOTIATION</vt:lpstr>
      <vt:lpstr>RESULTS: COMPLEMENTARITY VS SIMILARITY IN NEGOTIATION</vt:lpstr>
      <vt:lpstr>RESULTS : COMPLEMENTARITY VS SIMILARITY IN NEGOTIATION</vt:lpstr>
      <vt:lpstr>RESULTS : COMPLEMENTARITY VS SIMILARITY IN NEGOTIATION</vt:lpstr>
      <vt:lpstr>RESULTS : COMPLEMENTARITY VS SIMILARITY IN NEGOTIATION</vt:lpstr>
      <vt:lpstr>RESULTS: COMPLEMENTARITY VS SIMILARITY IN NEGOTIATION</vt:lpstr>
      <vt:lpstr>RESULTS : COMPLEMENTARITY VS SIMILARITY IN NEGOTIATION</vt:lpstr>
      <vt:lpstr>RESULTS : COMPLEMENTARITY VS SIMILARITY IN NEGOTIATION</vt:lpstr>
      <vt:lpstr>RESULTS: COMPLEMENTARITY VS SIMILARITY IN NEGOTIATION</vt:lpstr>
      <vt:lpstr>RESULTS: COMPLEMENTARITY VS SIMILARITY IN NEGOTIATION</vt:lpstr>
      <vt:lpstr>RESULTS: COMPLEMENTARITY VS SIMILARITY IN NEGOTIATION</vt:lpstr>
      <vt:lpstr>Présentation PowerPoint</vt:lpstr>
      <vt:lpstr>Conclusion: MODEL OF NEGOTIATION based on dominance</vt:lpstr>
      <vt:lpstr>perspective: what’s next ?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</dc:title>
  <dc:creator>Entreprise ZENIKA</dc:creator>
  <cp:lastModifiedBy>Entreprise ZENIKA</cp:lastModifiedBy>
  <cp:revision>370</cp:revision>
  <dcterms:created xsi:type="dcterms:W3CDTF">2018-09-25T09:57:42Z</dcterms:created>
  <dcterms:modified xsi:type="dcterms:W3CDTF">2018-11-11T22:12:00Z</dcterms:modified>
</cp:coreProperties>
</file>